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1.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57" r:id="rId2"/>
    <p:sldId id="561" r:id="rId3"/>
    <p:sldId id="566" r:id="rId4"/>
    <p:sldId id="567" r:id="rId5"/>
    <p:sldId id="563" r:id="rId6"/>
    <p:sldId id="564" r:id="rId7"/>
    <p:sldId id="565" r:id="rId8"/>
    <p:sldId id="258" r:id="rId9"/>
    <p:sldId id="527" r:id="rId10"/>
    <p:sldId id="260" r:id="rId11"/>
    <p:sldId id="517" r:id="rId12"/>
    <p:sldId id="528" r:id="rId13"/>
    <p:sldId id="438" r:id="rId14"/>
    <p:sldId id="529" r:id="rId15"/>
    <p:sldId id="265" r:id="rId16"/>
    <p:sldId id="439" r:id="rId17"/>
    <p:sldId id="524" r:id="rId18"/>
    <p:sldId id="568" r:id="rId19"/>
    <p:sldId id="530" r:id="rId20"/>
    <p:sldId id="531" r:id="rId21"/>
    <p:sldId id="546" r:id="rId22"/>
    <p:sldId id="526" r:id="rId23"/>
    <p:sldId id="481" r:id="rId24"/>
    <p:sldId id="482" r:id="rId25"/>
    <p:sldId id="533" r:id="rId26"/>
    <p:sldId id="548" r:id="rId27"/>
    <p:sldId id="549" r:id="rId28"/>
    <p:sldId id="538" r:id="rId29"/>
    <p:sldId id="552" r:id="rId30"/>
    <p:sldId id="541" r:id="rId31"/>
    <p:sldId id="540" r:id="rId32"/>
    <p:sldId id="547" r:id="rId33"/>
    <p:sldId id="504" r:id="rId34"/>
    <p:sldId id="505" r:id="rId35"/>
    <p:sldId id="507" r:id="rId36"/>
    <p:sldId id="509" r:id="rId37"/>
    <p:sldId id="510" r:id="rId38"/>
    <p:sldId id="512" r:id="rId39"/>
    <p:sldId id="457" r:id="rId40"/>
    <p:sldId id="472" r:id="rId41"/>
    <p:sldId id="495" r:id="rId42"/>
    <p:sldId id="523" r:id="rId43"/>
    <p:sldId id="522" r:id="rId44"/>
    <p:sldId id="519" r:id="rId45"/>
    <p:sldId id="520" r:id="rId46"/>
    <p:sldId id="521" r:id="rId47"/>
    <p:sldId id="536" r:id="rId48"/>
    <p:sldId id="498" r:id="rId49"/>
    <p:sldId id="556" r:id="rId50"/>
    <p:sldId id="463" r:id="rId51"/>
    <p:sldId id="466" r:id="rId52"/>
    <p:sldId id="558" r:id="rId53"/>
    <p:sldId id="559" r:id="rId54"/>
    <p:sldId id="560" r:id="rId55"/>
    <p:sldId id="551" r:id="rId56"/>
    <p:sldId id="500" r:id="rId57"/>
    <p:sldId id="501" r:id="rId58"/>
    <p:sldId id="513" r:id="rId59"/>
    <p:sldId id="514" r:id="rId60"/>
    <p:sldId id="516" r:id="rId61"/>
    <p:sldId id="518" r:id="rId62"/>
    <p:sldId id="553" r:id="rId63"/>
    <p:sldId id="554" r:id="rId64"/>
    <p:sldId id="555" r:id="rId65"/>
    <p:sldId id="550" r:id="rId66"/>
    <p:sldId id="557" r:id="rId67"/>
    <p:sldId id="45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9A64"/>
    <a:srgbClr val="18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82264" autoAdjust="0"/>
  </p:normalViewPr>
  <p:slideViewPr>
    <p:cSldViewPr snapToGrid="0" snapToObjects="1">
      <p:cViewPr varScale="1">
        <p:scale>
          <a:sx n="56" d="100"/>
          <a:sy n="56" d="100"/>
        </p:scale>
        <p:origin x="-20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notesMaster" Target="notesMasters/notesMaster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E648D-742F-4E9F-AA4D-76FF30A67B66}"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2471AF8A-5172-47B6-9D75-FCEEBFC64562}">
      <dgm:prSet phldrT="[Text]" custT="1"/>
      <dgm:spPr/>
      <dgm:t>
        <a:bodyPr/>
        <a:lstStyle/>
        <a:p>
          <a:r>
            <a:rPr lang="en-GB" sz="2000" b="1" dirty="0" smtClean="0"/>
            <a:t>Emotion regulation</a:t>
          </a:r>
          <a:endParaRPr lang="en-GB" sz="2000" b="1" dirty="0"/>
        </a:p>
      </dgm:t>
    </dgm:pt>
    <dgm:pt modelId="{ECA748C9-6A5B-4B7F-8D86-04B916F88278}" type="parTrans" cxnId="{17E4D35D-EACD-4133-9142-D2979879C774}">
      <dgm:prSet/>
      <dgm:spPr/>
      <dgm:t>
        <a:bodyPr/>
        <a:lstStyle/>
        <a:p>
          <a:endParaRPr lang="en-GB" b="1"/>
        </a:p>
      </dgm:t>
    </dgm:pt>
    <dgm:pt modelId="{801DDD6A-723D-43A4-9301-732EC1B8E3B7}" type="sibTrans" cxnId="{17E4D35D-EACD-4133-9142-D2979879C774}">
      <dgm:prSet/>
      <dgm:spPr/>
      <dgm:t>
        <a:bodyPr/>
        <a:lstStyle/>
        <a:p>
          <a:endParaRPr lang="en-GB" b="1"/>
        </a:p>
      </dgm:t>
    </dgm:pt>
    <dgm:pt modelId="{4A928F5B-51B0-407C-A723-A2FE88A998B6}">
      <dgm:prSet phldrT="[Text]" custT="1"/>
      <dgm:spPr/>
      <dgm:t>
        <a:bodyPr/>
        <a:lstStyle/>
        <a:p>
          <a:r>
            <a:rPr lang="en-GB" sz="2000" b="1" dirty="0" smtClean="0"/>
            <a:t>Task performance</a:t>
          </a:r>
          <a:endParaRPr lang="en-GB" sz="2000" b="1" dirty="0"/>
        </a:p>
      </dgm:t>
    </dgm:pt>
    <dgm:pt modelId="{A333FC5F-9B88-491C-B856-928E88EE5893}" type="parTrans" cxnId="{DF964E7C-6DD5-436D-889E-715D9542D825}">
      <dgm:prSet/>
      <dgm:spPr/>
      <dgm:t>
        <a:bodyPr/>
        <a:lstStyle/>
        <a:p>
          <a:endParaRPr lang="en-GB" b="1"/>
        </a:p>
      </dgm:t>
    </dgm:pt>
    <dgm:pt modelId="{EFAA5C4C-A4B2-4EB2-BDDE-E004A189B530}" type="sibTrans" cxnId="{DF964E7C-6DD5-436D-889E-715D9542D825}">
      <dgm:prSet/>
      <dgm:spPr/>
      <dgm:t>
        <a:bodyPr/>
        <a:lstStyle/>
        <a:p>
          <a:endParaRPr lang="en-GB" b="1"/>
        </a:p>
      </dgm:t>
    </dgm:pt>
    <dgm:pt modelId="{821D0CE5-7DB7-48ED-9BED-629EB6B23AA4}">
      <dgm:prSet phldrT="[Text]" custT="1"/>
      <dgm:spPr/>
      <dgm:t>
        <a:bodyPr/>
        <a:lstStyle/>
        <a:p>
          <a:r>
            <a:rPr lang="en-GB" sz="2000" b="1" dirty="0" smtClean="0"/>
            <a:t>Open mindedness</a:t>
          </a:r>
          <a:endParaRPr lang="en-GB" sz="2000" b="1" dirty="0"/>
        </a:p>
      </dgm:t>
    </dgm:pt>
    <dgm:pt modelId="{8E3CD69D-777B-47CC-945B-9B8DD675EA9C}" type="parTrans" cxnId="{0477646B-FC39-41D4-8575-D8C3E3BD95B9}">
      <dgm:prSet/>
      <dgm:spPr/>
      <dgm:t>
        <a:bodyPr/>
        <a:lstStyle/>
        <a:p>
          <a:endParaRPr lang="en-GB" b="1"/>
        </a:p>
      </dgm:t>
    </dgm:pt>
    <dgm:pt modelId="{799D960A-AC19-432F-AB66-693AD8E3B836}" type="sibTrans" cxnId="{0477646B-FC39-41D4-8575-D8C3E3BD95B9}">
      <dgm:prSet/>
      <dgm:spPr/>
      <dgm:t>
        <a:bodyPr/>
        <a:lstStyle/>
        <a:p>
          <a:endParaRPr lang="en-GB" b="1"/>
        </a:p>
      </dgm:t>
    </dgm:pt>
    <dgm:pt modelId="{C2611706-4331-457F-88A2-E39D0FFA6247}">
      <dgm:prSet phldrT="[Text]" custT="1"/>
      <dgm:spPr/>
      <dgm:t>
        <a:bodyPr/>
        <a:lstStyle/>
        <a:p>
          <a:r>
            <a:rPr lang="en-GB" sz="2000" b="1" dirty="0" smtClean="0"/>
            <a:t>Engaging with others</a:t>
          </a:r>
          <a:endParaRPr lang="en-GB" sz="2000" b="1" dirty="0"/>
        </a:p>
      </dgm:t>
    </dgm:pt>
    <dgm:pt modelId="{172C7992-B352-4F0E-B201-F0D83CF0C8C3}" type="parTrans" cxnId="{8A1EBA40-AC09-490B-A7A9-A35D66147C77}">
      <dgm:prSet/>
      <dgm:spPr/>
      <dgm:t>
        <a:bodyPr/>
        <a:lstStyle/>
        <a:p>
          <a:endParaRPr lang="en-GB" b="1"/>
        </a:p>
      </dgm:t>
    </dgm:pt>
    <dgm:pt modelId="{4FF966EA-A0AB-4221-8AF6-28660BF4FAF8}" type="sibTrans" cxnId="{8A1EBA40-AC09-490B-A7A9-A35D66147C77}">
      <dgm:prSet/>
      <dgm:spPr/>
      <dgm:t>
        <a:bodyPr/>
        <a:lstStyle/>
        <a:p>
          <a:endParaRPr lang="en-GB" b="1"/>
        </a:p>
      </dgm:t>
    </dgm:pt>
    <dgm:pt modelId="{3B4F1766-78EB-45FD-9B81-8B20E9989938}">
      <dgm:prSet phldrT="[Text]" custT="1"/>
      <dgm:spPr/>
      <dgm:t>
        <a:bodyPr/>
        <a:lstStyle/>
        <a:p>
          <a:r>
            <a:rPr lang="en-GB" sz="2000" b="1" dirty="0" smtClean="0"/>
            <a:t>Collaboration</a:t>
          </a:r>
          <a:endParaRPr lang="en-GB" sz="2000" b="1" dirty="0"/>
        </a:p>
      </dgm:t>
    </dgm:pt>
    <dgm:pt modelId="{0681CABB-515C-49AB-8267-AD7E9BAA12E5}" type="parTrans" cxnId="{EC1C0C93-A6BA-4E9B-B26F-B222EA5A99D0}">
      <dgm:prSet/>
      <dgm:spPr/>
      <dgm:t>
        <a:bodyPr/>
        <a:lstStyle/>
        <a:p>
          <a:endParaRPr lang="en-GB" b="1"/>
        </a:p>
      </dgm:t>
    </dgm:pt>
    <dgm:pt modelId="{768A3A11-B783-4887-B580-5652015580BC}" type="sibTrans" cxnId="{EC1C0C93-A6BA-4E9B-B26F-B222EA5A99D0}">
      <dgm:prSet/>
      <dgm:spPr/>
      <dgm:t>
        <a:bodyPr/>
        <a:lstStyle/>
        <a:p>
          <a:endParaRPr lang="en-GB" b="1"/>
        </a:p>
      </dgm:t>
    </dgm:pt>
    <dgm:pt modelId="{65D5C393-4867-4334-A951-BD5D5F2C9D0A}" type="pres">
      <dgm:prSet presAssocID="{F85E648D-742F-4E9F-AA4D-76FF30A67B66}" presName="cycle" presStyleCnt="0">
        <dgm:presLayoutVars>
          <dgm:dir/>
          <dgm:resizeHandles val="exact"/>
        </dgm:presLayoutVars>
      </dgm:prSet>
      <dgm:spPr/>
      <dgm:t>
        <a:bodyPr/>
        <a:lstStyle/>
        <a:p>
          <a:endParaRPr lang="en-GB"/>
        </a:p>
      </dgm:t>
    </dgm:pt>
    <dgm:pt modelId="{9D291098-7D5B-43A2-A0E4-F90E456FF3F3}" type="pres">
      <dgm:prSet presAssocID="{2471AF8A-5172-47B6-9D75-FCEEBFC64562}" presName="node" presStyleLbl="node1" presStyleIdx="0" presStyleCnt="5" custScaleX="126743">
        <dgm:presLayoutVars>
          <dgm:bulletEnabled val="1"/>
        </dgm:presLayoutVars>
      </dgm:prSet>
      <dgm:spPr/>
      <dgm:t>
        <a:bodyPr/>
        <a:lstStyle/>
        <a:p>
          <a:endParaRPr lang="en-GB"/>
        </a:p>
      </dgm:t>
    </dgm:pt>
    <dgm:pt modelId="{CEC5E369-1709-465B-AF2A-12C38B092675}" type="pres">
      <dgm:prSet presAssocID="{2471AF8A-5172-47B6-9D75-FCEEBFC64562}" presName="spNode" presStyleCnt="0"/>
      <dgm:spPr/>
    </dgm:pt>
    <dgm:pt modelId="{73234868-322B-42A7-B1D3-4C7DA1ED3AAA}" type="pres">
      <dgm:prSet presAssocID="{801DDD6A-723D-43A4-9301-732EC1B8E3B7}" presName="sibTrans" presStyleLbl="sibTrans1D1" presStyleIdx="0" presStyleCnt="5"/>
      <dgm:spPr/>
      <dgm:t>
        <a:bodyPr/>
        <a:lstStyle/>
        <a:p>
          <a:endParaRPr lang="en-GB"/>
        </a:p>
      </dgm:t>
    </dgm:pt>
    <dgm:pt modelId="{145FE0A5-D2AB-4D8F-B4D4-672BCF829061}" type="pres">
      <dgm:prSet presAssocID="{4A928F5B-51B0-407C-A723-A2FE88A998B6}" presName="node" presStyleLbl="node1" presStyleIdx="1" presStyleCnt="5" custScaleX="126743">
        <dgm:presLayoutVars>
          <dgm:bulletEnabled val="1"/>
        </dgm:presLayoutVars>
      </dgm:prSet>
      <dgm:spPr/>
      <dgm:t>
        <a:bodyPr/>
        <a:lstStyle/>
        <a:p>
          <a:endParaRPr lang="en-GB"/>
        </a:p>
      </dgm:t>
    </dgm:pt>
    <dgm:pt modelId="{ACBB1B78-F314-4A68-B801-8F6E842AC99B}" type="pres">
      <dgm:prSet presAssocID="{4A928F5B-51B0-407C-A723-A2FE88A998B6}" presName="spNode" presStyleCnt="0"/>
      <dgm:spPr/>
    </dgm:pt>
    <dgm:pt modelId="{1D760F32-2C67-4611-91A6-71C77097234D}" type="pres">
      <dgm:prSet presAssocID="{EFAA5C4C-A4B2-4EB2-BDDE-E004A189B530}" presName="sibTrans" presStyleLbl="sibTrans1D1" presStyleIdx="1" presStyleCnt="5"/>
      <dgm:spPr/>
      <dgm:t>
        <a:bodyPr/>
        <a:lstStyle/>
        <a:p>
          <a:endParaRPr lang="en-GB"/>
        </a:p>
      </dgm:t>
    </dgm:pt>
    <dgm:pt modelId="{F8994E22-329A-4484-979A-0BA100707204}" type="pres">
      <dgm:prSet presAssocID="{821D0CE5-7DB7-48ED-9BED-629EB6B23AA4}" presName="node" presStyleLbl="node1" presStyleIdx="2" presStyleCnt="5" custScaleX="126743">
        <dgm:presLayoutVars>
          <dgm:bulletEnabled val="1"/>
        </dgm:presLayoutVars>
      </dgm:prSet>
      <dgm:spPr/>
      <dgm:t>
        <a:bodyPr/>
        <a:lstStyle/>
        <a:p>
          <a:endParaRPr lang="en-GB"/>
        </a:p>
      </dgm:t>
    </dgm:pt>
    <dgm:pt modelId="{80986B40-7DCE-4AF2-BAB8-314607B2490E}" type="pres">
      <dgm:prSet presAssocID="{821D0CE5-7DB7-48ED-9BED-629EB6B23AA4}" presName="spNode" presStyleCnt="0"/>
      <dgm:spPr/>
    </dgm:pt>
    <dgm:pt modelId="{F6275295-1F7F-4CBA-9353-5A00BE467E8A}" type="pres">
      <dgm:prSet presAssocID="{799D960A-AC19-432F-AB66-693AD8E3B836}" presName="sibTrans" presStyleLbl="sibTrans1D1" presStyleIdx="2" presStyleCnt="5"/>
      <dgm:spPr/>
      <dgm:t>
        <a:bodyPr/>
        <a:lstStyle/>
        <a:p>
          <a:endParaRPr lang="en-GB"/>
        </a:p>
      </dgm:t>
    </dgm:pt>
    <dgm:pt modelId="{72937721-1FC3-4734-9F00-F87044A55CA7}" type="pres">
      <dgm:prSet presAssocID="{C2611706-4331-457F-88A2-E39D0FFA6247}" presName="node" presStyleLbl="node1" presStyleIdx="3" presStyleCnt="5" custScaleX="126743">
        <dgm:presLayoutVars>
          <dgm:bulletEnabled val="1"/>
        </dgm:presLayoutVars>
      </dgm:prSet>
      <dgm:spPr/>
      <dgm:t>
        <a:bodyPr/>
        <a:lstStyle/>
        <a:p>
          <a:endParaRPr lang="en-GB"/>
        </a:p>
      </dgm:t>
    </dgm:pt>
    <dgm:pt modelId="{57991568-E460-4678-AA74-F0180FBAF387}" type="pres">
      <dgm:prSet presAssocID="{C2611706-4331-457F-88A2-E39D0FFA6247}" presName="spNode" presStyleCnt="0"/>
      <dgm:spPr/>
    </dgm:pt>
    <dgm:pt modelId="{2B85E10B-CD82-498B-832F-9DAEB03C92ED}" type="pres">
      <dgm:prSet presAssocID="{4FF966EA-A0AB-4221-8AF6-28660BF4FAF8}" presName="sibTrans" presStyleLbl="sibTrans1D1" presStyleIdx="3" presStyleCnt="5"/>
      <dgm:spPr/>
      <dgm:t>
        <a:bodyPr/>
        <a:lstStyle/>
        <a:p>
          <a:endParaRPr lang="en-GB"/>
        </a:p>
      </dgm:t>
    </dgm:pt>
    <dgm:pt modelId="{51A8D88B-B539-479D-9027-682B917257F0}" type="pres">
      <dgm:prSet presAssocID="{3B4F1766-78EB-45FD-9B81-8B20E9989938}" presName="node" presStyleLbl="node1" presStyleIdx="4" presStyleCnt="5" custScaleX="126743">
        <dgm:presLayoutVars>
          <dgm:bulletEnabled val="1"/>
        </dgm:presLayoutVars>
      </dgm:prSet>
      <dgm:spPr/>
      <dgm:t>
        <a:bodyPr/>
        <a:lstStyle/>
        <a:p>
          <a:endParaRPr lang="en-GB"/>
        </a:p>
      </dgm:t>
    </dgm:pt>
    <dgm:pt modelId="{7A8F7003-A521-449C-AE2F-00D61EC31659}" type="pres">
      <dgm:prSet presAssocID="{3B4F1766-78EB-45FD-9B81-8B20E9989938}" presName="spNode" presStyleCnt="0"/>
      <dgm:spPr/>
    </dgm:pt>
    <dgm:pt modelId="{D4B57952-6D53-4A8C-8A26-0FB00232A6AA}" type="pres">
      <dgm:prSet presAssocID="{768A3A11-B783-4887-B580-5652015580BC}" presName="sibTrans" presStyleLbl="sibTrans1D1" presStyleIdx="4" presStyleCnt="5"/>
      <dgm:spPr/>
      <dgm:t>
        <a:bodyPr/>
        <a:lstStyle/>
        <a:p>
          <a:endParaRPr lang="en-GB"/>
        </a:p>
      </dgm:t>
    </dgm:pt>
  </dgm:ptLst>
  <dgm:cxnLst>
    <dgm:cxn modelId="{C8011304-9308-9E4D-906F-453F801417D8}" type="presOf" srcId="{4A928F5B-51B0-407C-A723-A2FE88A998B6}" destId="{145FE0A5-D2AB-4D8F-B4D4-672BCF829061}" srcOrd="0" destOrd="0" presId="urn:microsoft.com/office/officeart/2005/8/layout/cycle6"/>
    <dgm:cxn modelId="{B141B18B-5DAD-5449-B005-E71BFF73940C}" type="presOf" srcId="{799D960A-AC19-432F-AB66-693AD8E3B836}" destId="{F6275295-1F7F-4CBA-9353-5A00BE467E8A}" srcOrd="0" destOrd="0" presId="urn:microsoft.com/office/officeart/2005/8/layout/cycle6"/>
    <dgm:cxn modelId="{EE08FD93-6696-BA4B-B43D-8E200D144E4E}" type="presOf" srcId="{EFAA5C4C-A4B2-4EB2-BDDE-E004A189B530}" destId="{1D760F32-2C67-4611-91A6-71C77097234D}" srcOrd="0" destOrd="0" presId="urn:microsoft.com/office/officeart/2005/8/layout/cycle6"/>
    <dgm:cxn modelId="{0477646B-FC39-41D4-8575-D8C3E3BD95B9}" srcId="{F85E648D-742F-4E9F-AA4D-76FF30A67B66}" destId="{821D0CE5-7DB7-48ED-9BED-629EB6B23AA4}" srcOrd="2" destOrd="0" parTransId="{8E3CD69D-777B-47CC-945B-9B8DD675EA9C}" sibTransId="{799D960A-AC19-432F-AB66-693AD8E3B836}"/>
    <dgm:cxn modelId="{17E4D35D-EACD-4133-9142-D2979879C774}" srcId="{F85E648D-742F-4E9F-AA4D-76FF30A67B66}" destId="{2471AF8A-5172-47B6-9D75-FCEEBFC64562}" srcOrd="0" destOrd="0" parTransId="{ECA748C9-6A5B-4B7F-8D86-04B916F88278}" sibTransId="{801DDD6A-723D-43A4-9301-732EC1B8E3B7}"/>
    <dgm:cxn modelId="{DFDA7456-B39B-9443-8AEC-44B7A61373FC}" type="presOf" srcId="{2471AF8A-5172-47B6-9D75-FCEEBFC64562}" destId="{9D291098-7D5B-43A2-A0E4-F90E456FF3F3}" srcOrd="0" destOrd="0" presId="urn:microsoft.com/office/officeart/2005/8/layout/cycle6"/>
    <dgm:cxn modelId="{D2C02208-730F-6E42-B446-D7BFEC5FAD62}" type="presOf" srcId="{F85E648D-742F-4E9F-AA4D-76FF30A67B66}" destId="{65D5C393-4867-4334-A951-BD5D5F2C9D0A}" srcOrd="0" destOrd="0" presId="urn:microsoft.com/office/officeart/2005/8/layout/cycle6"/>
    <dgm:cxn modelId="{32E585C9-6A6D-CE41-9941-A160D83A677D}" type="presOf" srcId="{801DDD6A-723D-43A4-9301-732EC1B8E3B7}" destId="{73234868-322B-42A7-B1D3-4C7DA1ED3AAA}" srcOrd="0" destOrd="0" presId="urn:microsoft.com/office/officeart/2005/8/layout/cycle6"/>
    <dgm:cxn modelId="{BC9E281D-9561-FB41-B2B1-3D4FEA2AB43B}" type="presOf" srcId="{4FF966EA-A0AB-4221-8AF6-28660BF4FAF8}" destId="{2B85E10B-CD82-498B-832F-9DAEB03C92ED}" srcOrd="0" destOrd="0" presId="urn:microsoft.com/office/officeart/2005/8/layout/cycle6"/>
    <dgm:cxn modelId="{EC1C0C93-A6BA-4E9B-B26F-B222EA5A99D0}" srcId="{F85E648D-742F-4E9F-AA4D-76FF30A67B66}" destId="{3B4F1766-78EB-45FD-9B81-8B20E9989938}" srcOrd="4" destOrd="0" parTransId="{0681CABB-515C-49AB-8267-AD7E9BAA12E5}" sibTransId="{768A3A11-B783-4887-B580-5652015580BC}"/>
    <dgm:cxn modelId="{12B83130-8F3A-5E48-8B57-218449BECF1C}" type="presOf" srcId="{821D0CE5-7DB7-48ED-9BED-629EB6B23AA4}" destId="{F8994E22-329A-4484-979A-0BA100707204}" srcOrd="0" destOrd="0" presId="urn:microsoft.com/office/officeart/2005/8/layout/cycle6"/>
    <dgm:cxn modelId="{36F4A1C0-4B08-AD40-94D9-5CF2134F02CD}" type="presOf" srcId="{3B4F1766-78EB-45FD-9B81-8B20E9989938}" destId="{51A8D88B-B539-479D-9027-682B917257F0}" srcOrd="0" destOrd="0" presId="urn:microsoft.com/office/officeart/2005/8/layout/cycle6"/>
    <dgm:cxn modelId="{DF964E7C-6DD5-436D-889E-715D9542D825}" srcId="{F85E648D-742F-4E9F-AA4D-76FF30A67B66}" destId="{4A928F5B-51B0-407C-A723-A2FE88A998B6}" srcOrd="1" destOrd="0" parTransId="{A333FC5F-9B88-491C-B856-928E88EE5893}" sibTransId="{EFAA5C4C-A4B2-4EB2-BDDE-E004A189B530}"/>
    <dgm:cxn modelId="{461E42AF-9A9D-434C-9D48-23480B1A3BAC}" type="presOf" srcId="{768A3A11-B783-4887-B580-5652015580BC}" destId="{D4B57952-6D53-4A8C-8A26-0FB00232A6AA}" srcOrd="0" destOrd="0" presId="urn:microsoft.com/office/officeart/2005/8/layout/cycle6"/>
    <dgm:cxn modelId="{3767E7DF-DCC8-AE46-BB48-13BC57D9F337}" type="presOf" srcId="{C2611706-4331-457F-88A2-E39D0FFA6247}" destId="{72937721-1FC3-4734-9F00-F87044A55CA7}" srcOrd="0" destOrd="0" presId="urn:microsoft.com/office/officeart/2005/8/layout/cycle6"/>
    <dgm:cxn modelId="{8A1EBA40-AC09-490B-A7A9-A35D66147C77}" srcId="{F85E648D-742F-4E9F-AA4D-76FF30A67B66}" destId="{C2611706-4331-457F-88A2-E39D0FFA6247}" srcOrd="3" destOrd="0" parTransId="{172C7992-B352-4F0E-B201-F0D83CF0C8C3}" sibTransId="{4FF966EA-A0AB-4221-8AF6-28660BF4FAF8}"/>
    <dgm:cxn modelId="{1DCD940E-9FF2-194C-BF32-57C28C2C832D}" type="presParOf" srcId="{65D5C393-4867-4334-A951-BD5D5F2C9D0A}" destId="{9D291098-7D5B-43A2-A0E4-F90E456FF3F3}" srcOrd="0" destOrd="0" presId="urn:microsoft.com/office/officeart/2005/8/layout/cycle6"/>
    <dgm:cxn modelId="{8B857CA0-3FCF-AE4C-BF1B-AD0B62B3DB22}" type="presParOf" srcId="{65D5C393-4867-4334-A951-BD5D5F2C9D0A}" destId="{CEC5E369-1709-465B-AF2A-12C38B092675}" srcOrd="1" destOrd="0" presId="urn:microsoft.com/office/officeart/2005/8/layout/cycle6"/>
    <dgm:cxn modelId="{FB663C32-E92A-5845-8304-8045EC18C77A}" type="presParOf" srcId="{65D5C393-4867-4334-A951-BD5D5F2C9D0A}" destId="{73234868-322B-42A7-B1D3-4C7DA1ED3AAA}" srcOrd="2" destOrd="0" presId="urn:microsoft.com/office/officeart/2005/8/layout/cycle6"/>
    <dgm:cxn modelId="{ADE3F9CA-CABB-B74B-A655-4CBC3137098D}" type="presParOf" srcId="{65D5C393-4867-4334-A951-BD5D5F2C9D0A}" destId="{145FE0A5-D2AB-4D8F-B4D4-672BCF829061}" srcOrd="3" destOrd="0" presId="urn:microsoft.com/office/officeart/2005/8/layout/cycle6"/>
    <dgm:cxn modelId="{3410C1BA-CB8B-BD4E-A45B-1078282DD081}" type="presParOf" srcId="{65D5C393-4867-4334-A951-BD5D5F2C9D0A}" destId="{ACBB1B78-F314-4A68-B801-8F6E842AC99B}" srcOrd="4" destOrd="0" presId="urn:microsoft.com/office/officeart/2005/8/layout/cycle6"/>
    <dgm:cxn modelId="{B36ED6FC-E4C6-674C-99A8-9048A7E98844}" type="presParOf" srcId="{65D5C393-4867-4334-A951-BD5D5F2C9D0A}" destId="{1D760F32-2C67-4611-91A6-71C77097234D}" srcOrd="5" destOrd="0" presId="urn:microsoft.com/office/officeart/2005/8/layout/cycle6"/>
    <dgm:cxn modelId="{09148692-F4CD-2B4D-96A9-D56E207F7541}" type="presParOf" srcId="{65D5C393-4867-4334-A951-BD5D5F2C9D0A}" destId="{F8994E22-329A-4484-979A-0BA100707204}" srcOrd="6" destOrd="0" presId="urn:microsoft.com/office/officeart/2005/8/layout/cycle6"/>
    <dgm:cxn modelId="{3F1BFB0B-ACBF-8B4B-824F-32EAB49ED2B1}" type="presParOf" srcId="{65D5C393-4867-4334-A951-BD5D5F2C9D0A}" destId="{80986B40-7DCE-4AF2-BAB8-314607B2490E}" srcOrd="7" destOrd="0" presId="urn:microsoft.com/office/officeart/2005/8/layout/cycle6"/>
    <dgm:cxn modelId="{F8ADB44F-FCAD-4C48-9D99-82EFDD346B91}" type="presParOf" srcId="{65D5C393-4867-4334-A951-BD5D5F2C9D0A}" destId="{F6275295-1F7F-4CBA-9353-5A00BE467E8A}" srcOrd="8" destOrd="0" presId="urn:microsoft.com/office/officeart/2005/8/layout/cycle6"/>
    <dgm:cxn modelId="{E5A7A5DD-4924-C14C-9D3B-1CE3A4F1DCD4}" type="presParOf" srcId="{65D5C393-4867-4334-A951-BD5D5F2C9D0A}" destId="{72937721-1FC3-4734-9F00-F87044A55CA7}" srcOrd="9" destOrd="0" presId="urn:microsoft.com/office/officeart/2005/8/layout/cycle6"/>
    <dgm:cxn modelId="{11EF24E5-8E95-8749-A1DE-15E8282C7A7A}" type="presParOf" srcId="{65D5C393-4867-4334-A951-BD5D5F2C9D0A}" destId="{57991568-E460-4678-AA74-F0180FBAF387}" srcOrd="10" destOrd="0" presId="urn:microsoft.com/office/officeart/2005/8/layout/cycle6"/>
    <dgm:cxn modelId="{33925BAC-82EE-6B40-9A95-5D7A8ADFDE84}" type="presParOf" srcId="{65D5C393-4867-4334-A951-BD5D5F2C9D0A}" destId="{2B85E10B-CD82-498B-832F-9DAEB03C92ED}" srcOrd="11" destOrd="0" presId="urn:microsoft.com/office/officeart/2005/8/layout/cycle6"/>
    <dgm:cxn modelId="{33FE1598-2450-5A40-9424-101BFCF86792}" type="presParOf" srcId="{65D5C393-4867-4334-A951-BD5D5F2C9D0A}" destId="{51A8D88B-B539-479D-9027-682B917257F0}" srcOrd="12" destOrd="0" presId="urn:microsoft.com/office/officeart/2005/8/layout/cycle6"/>
    <dgm:cxn modelId="{21F37A3E-F59D-C847-B921-E6CCE546B138}" type="presParOf" srcId="{65D5C393-4867-4334-A951-BD5D5F2C9D0A}" destId="{7A8F7003-A521-449C-AE2F-00D61EC31659}" srcOrd="13" destOrd="0" presId="urn:microsoft.com/office/officeart/2005/8/layout/cycle6"/>
    <dgm:cxn modelId="{504485D8-9187-CE4F-ADFF-CBBC837589F9}" type="presParOf" srcId="{65D5C393-4867-4334-A951-BD5D5F2C9D0A}" destId="{D4B57952-6D53-4A8C-8A26-0FB00232A6A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91098-7D5B-43A2-A0E4-F90E456FF3F3}">
      <dsp:nvSpPr>
        <dsp:cNvPr id="0" name=""/>
        <dsp:cNvSpPr/>
      </dsp:nvSpPr>
      <dsp:spPr>
        <a:xfrm>
          <a:off x="2201997" y="2370"/>
          <a:ext cx="1692004"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Emotion regulation</a:t>
          </a:r>
          <a:endParaRPr lang="en-GB" sz="2000" b="1" kern="1200" dirty="0"/>
        </a:p>
      </dsp:txBody>
      <dsp:txXfrm>
        <a:off x="2244357" y="44730"/>
        <a:ext cx="1607284" cy="783022"/>
      </dsp:txXfrm>
    </dsp:sp>
    <dsp:sp modelId="{73234868-322B-42A7-B1D3-4C7DA1ED3AAA}">
      <dsp:nvSpPr>
        <dsp:cNvPr id="0" name=""/>
        <dsp:cNvSpPr/>
      </dsp:nvSpPr>
      <dsp:spPr>
        <a:xfrm>
          <a:off x="1315405" y="436241"/>
          <a:ext cx="3465188" cy="3465188"/>
        </a:xfrm>
        <a:custGeom>
          <a:avLst/>
          <a:gdLst/>
          <a:ahLst/>
          <a:cxnLst/>
          <a:rect l="0" t="0" r="0" b="0"/>
          <a:pathLst>
            <a:path>
              <a:moveTo>
                <a:pt x="2585584" y="224518"/>
              </a:moveTo>
              <a:arcTo wR="1732594" hR="1732594" stAng="17969588" swAng="15735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5FE0A5-D2AB-4D8F-B4D4-672BCF829061}">
      <dsp:nvSpPr>
        <dsp:cNvPr id="0" name=""/>
        <dsp:cNvSpPr/>
      </dsp:nvSpPr>
      <dsp:spPr>
        <a:xfrm>
          <a:off x="3849793" y="1199563"/>
          <a:ext cx="1692004"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Task performance</a:t>
          </a:r>
          <a:endParaRPr lang="en-GB" sz="2000" b="1" kern="1200" dirty="0"/>
        </a:p>
      </dsp:txBody>
      <dsp:txXfrm>
        <a:off x="3892153" y="1241923"/>
        <a:ext cx="1607284" cy="783022"/>
      </dsp:txXfrm>
    </dsp:sp>
    <dsp:sp modelId="{1D760F32-2C67-4611-91A6-71C77097234D}">
      <dsp:nvSpPr>
        <dsp:cNvPr id="0" name=""/>
        <dsp:cNvSpPr/>
      </dsp:nvSpPr>
      <dsp:spPr>
        <a:xfrm>
          <a:off x="1315405" y="436241"/>
          <a:ext cx="3465188" cy="3465188"/>
        </a:xfrm>
        <a:custGeom>
          <a:avLst/>
          <a:gdLst/>
          <a:ahLst/>
          <a:cxnLst/>
          <a:rect l="0" t="0" r="0" b="0"/>
          <a:pathLst>
            <a:path>
              <a:moveTo>
                <a:pt x="3462825" y="1642133"/>
              </a:moveTo>
              <a:arcTo wR="1732594" hR="1732594" stAng="21420430"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8994E22-329A-4484-979A-0BA100707204}">
      <dsp:nvSpPr>
        <dsp:cNvPr id="0" name=""/>
        <dsp:cNvSpPr/>
      </dsp:nvSpPr>
      <dsp:spPr>
        <a:xfrm>
          <a:off x="3220391" y="3136663"/>
          <a:ext cx="1692004"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Open mindedness</a:t>
          </a:r>
          <a:endParaRPr lang="en-GB" sz="2000" b="1" kern="1200" dirty="0"/>
        </a:p>
      </dsp:txBody>
      <dsp:txXfrm>
        <a:off x="3262751" y="3179023"/>
        <a:ext cx="1607284" cy="783022"/>
      </dsp:txXfrm>
    </dsp:sp>
    <dsp:sp modelId="{F6275295-1F7F-4CBA-9353-5A00BE467E8A}">
      <dsp:nvSpPr>
        <dsp:cNvPr id="0" name=""/>
        <dsp:cNvSpPr/>
      </dsp:nvSpPr>
      <dsp:spPr>
        <a:xfrm>
          <a:off x="1315405" y="436241"/>
          <a:ext cx="3465188" cy="3465188"/>
        </a:xfrm>
        <a:custGeom>
          <a:avLst/>
          <a:gdLst/>
          <a:ahLst/>
          <a:cxnLst/>
          <a:rect l="0" t="0" r="0" b="0"/>
          <a:pathLst>
            <a:path>
              <a:moveTo>
                <a:pt x="1901554" y="3456930"/>
              </a:moveTo>
              <a:arcTo wR="1732594" hR="1732594" stAng="5064222" swAng="67155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2937721-1FC3-4734-9F00-F87044A55CA7}">
      <dsp:nvSpPr>
        <dsp:cNvPr id="0" name=""/>
        <dsp:cNvSpPr/>
      </dsp:nvSpPr>
      <dsp:spPr>
        <a:xfrm>
          <a:off x="1183604" y="3136663"/>
          <a:ext cx="1692004"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Engaging with others</a:t>
          </a:r>
          <a:endParaRPr lang="en-GB" sz="2000" b="1" kern="1200" dirty="0"/>
        </a:p>
      </dsp:txBody>
      <dsp:txXfrm>
        <a:off x="1225964" y="3179023"/>
        <a:ext cx="1607284" cy="783022"/>
      </dsp:txXfrm>
    </dsp:sp>
    <dsp:sp modelId="{2B85E10B-CD82-498B-832F-9DAEB03C92ED}">
      <dsp:nvSpPr>
        <dsp:cNvPr id="0" name=""/>
        <dsp:cNvSpPr/>
      </dsp:nvSpPr>
      <dsp:spPr>
        <a:xfrm>
          <a:off x="1315405" y="436241"/>
          <a:ext cx="3465188" cy="3465188"/>
        </a:xfrm>
        <a:custGeom>
          <a:avLst/>
          <a:gdLst/>
          <a:ahLst/>
          <a:cxnLst/>
          <a:rect l="0" t="0" r="0" b="0"/>
          <a:pathLst>
            <a:path>
              <a:moveTo>
                <a:pt x="289352" y="2691206"/>
              </a:moveTo>
              <a:arcTo wR="1732594" hR="1732594" stAng="8784456" swAng="219511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A8D88B-B539-479D-9027-682B917257F0}">
      <dsp:nvSpPr>
        <dsp:cNvPr id="0" name=""/>
        <dsp:cNvSpPr/>
      </dsp:nvSpPr>
      <dsp:spPr>
        <a:xfrm>
          <a:off x="554202" y="1199563"/>
          <a:ext cx="1692004" cy="8677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b="1" kern="1200" dirty="0" smtClean="0"/>
            <a:t>Collaboration</a:t>
          </a:r>
          <a:endParaRPr lang="en-GB" sz="2000" b="1" kern="1200" dirty="0"/>
        </a:p>
      </dsp:txBody>
      <dsp:txXfrm>
        <a:off x="596562" y="1241923"/>
        <a:ext cx="1607284" cy="783022"/>
      </dsp:txXfrm>
    </dsp:sp>
    <dsp:sp modelId="{D4B57952-6D53-4A8C-8A26-0FB00232A6AA}">
      <dsp:nvSpPr>
        <dsp:cNvPr id="0" name=""/>
        <dsp:cNvSpPr/>
      </dsp:nvSpPr>
      <dsp:spPr>
        <a:xfrm>
          <a:off x="1315405" y="436241"/>
          <a:ext cx="3465188" cy="3465188"/>
        </a:xfrm>
        <a:custGeom>
          <a:avLst/>
          <a:gdLst/>
          <a:ahLst/>
          <a:cxnLst/>
          <a:rect l="0" t="0" r="0" b="0"/>
          <a:pathLst>
            <a:path>
              <a:moveTo>
                <a:pt x="300990" y="756687"/>
              </a:moveTo>
              <a:arcTo wR="1732594" hR="1732594" stAng="12856908" swAng="157350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86C28-15D5-5241-A51B-3256047D11B5}" type="datetimeFigureOut">
              <a:rPr lang="en-US" smtClean="0"/>
              <a:t>9/30/15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CD1787-49AC-9140-8DCE-346FC7A80831}" type="slidenum">
              <a:rPr lang="en-US" smtClean="0"/>
              <a:t>‹#›</a:t>
            </a:fld>
            <a:endParaRPr lang="en-US"/>
          </a:p>
        </p:txBody>
      </p:sp>
    </p:spTree>
    <p:extLst>
      <p:ext uri="{BB962C8B-B14F-4D97-AF65-F5344CB8AC3E}">
        <p14:creationId xmlns:p14="http://schemas.microsoft.com/office/powerpoint/2010/main" val="10075186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am very excited to be here today and grateful to our hosts and sponsors of this event, esp.</a:t>
            </a:r>
            <a:r>
              <a:rPr lang="en-US" baseline="0" dirty="0" smtClean="0"/>
              <a:t> </a:t>
            </a:r>
            <a:r>
              <a:rPr lang="en-US" dirty="0" smtClean="0"/>
              <a:t>the </a:t>
            </a:r>
            <a:r>
              <a:rPr lang="en-US" dirty="0" err="1" smtClean="0"/>
              <a:t>Senna</a:t>
            </a:r>
            <a:r>
              <a:rPr lang="en-US" dirty="0" smtClean="0"/>
              <a:t> Institute</a:t>
            </a:r>
            <a:r>
              <a:rPr lang="en-US" smtClean="0"/>
              <a:t>.</a:t>
            </a:r>
            <a:r>
              <a:rPr lang="en-US" baseline="0" smtClean="0"/>
              <a:t> </a:t>
            </a:r>
            <a:r>
              <a:rPr lang="en-US" smtClean="0"/>
              <a:t> </a:t>
            </a:r>
          </a:p>
          <a:p>
            <a:r>
              <a:rPr lang="en-US" smtClean="0"/>
              <a:t>[</a:t>
            </a:r>
            <a:r>
              <a:rPr lang="en-US" dirty="0" smtClean="0"/>
              <a:t>Earlier versions of this talk and more materials that did not make it into this final version are in the OECD</a:t>
            </a:r>
            <a:r>
              <a:rPr lang="en-US" baseline="0" dirty="0" smtClean="0"/>
              <a:t> directory</a:t>
            </a:r>
            <a:r>
              <a:rPr lang="en-US" baseline="0" smtClean="0"/>
              <a:t>, under Sao Paulo.]</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1</a:t>
            </a:fld>
            <a:endParaRPr lang="en-US"/>
          </a:p>
        </p:txBody>
      </p:sp>
    </p:spTree>
    <p:extLst>
      <p:ext uri="{BB962C8B-B14F-4D97-AF65-F5344CB8AC3E}">
        <p14:creationId xmlns:p14="http://schemas.microsoft.com/office/powerpoint/2010/main" val="1023120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5D64D5C-470B-9F4A-BF7F-45B3F2B22077}" type="slidenum">
              <a:rPr lang="en-US" smtClean="0"/>
              <a:pPr>
                <a:defRPr/>
              </a:pPr>
              <a:t>15</a:t>
            </a:fld>
            <a:endParaRPr lang="en-US" smtClean="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pPr eaLnBrk="1" hangingPunct="1">
              <a:defRPr/>
            </a:pPr>
            <a:r>
              <a:rPr lang="en-US" dirty="0"/>
              <a:t>What is personality? These are all traits—internal characteristics of the person that have some stability across time and situations. How are these traits organized? Where do they fit in some broader structural system? Need a structural model or taxonomy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5D64D5C-470B-9F4A-BF7F-45B3F2B22077}" type="slidenum">
              <a:rPr lang="en-US" smtClean="0"/>
              <a:pPr>
                <a:defRPr/>
              </a:pPr>
              <a:t>16</a:t>
            </a:fld>
            <a:endParaRPr lang="en-US" smtClean="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pPr eaLnBrk="1" hangingPunct="1">
              <a:defRPr/>
            </a:pPr>
            <a:r>
              <a:rPr lang="en-US" dirty="0"/>
              <a:t>What is personality? These are all traits—internal characteristics of the person that have some stability across time and situations. How are these traits organized? Where do they fit in some broader structural system? Need a structural model or taxonomy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5D64D5C-470B-9F4A-BF7F-45B3F2B22077}" type="slidenum">
              <a:rPr lang="en-US" smtClean="0"/>
              <a:pPr>
                <a:defRPr/>
              </a:pPr>
              <a:t>17</a:t>
            </a:fld>
            <a:endParaRPr lang="en-US" smtClean="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83F44D7-E600-4E76-942A-46434E2399D9}" type="slidenum">
              <a:rPr lang="en-US" smtClean="0"/>
              <a:pPr>
                <a:defRPr/>
              </a:pPr>
              <a:t>18</a:t>
            </a:fld>
            <a:endParaRPr lang="en-US" dirty="0"/>
          </a:p>
        </p:txBody>
      </p:sp>
    </p:spTree>
    <p:extLst>
      <p:ext uri="{BB962C8B-B14F-4D97-AF65-F5344CB8AC3E}">
        <p14:creationId xmlns:p14="http://schemas.microsoft.com/office/powerpoint/2010/main" val="4051393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Openness involves</a:t>
            </a:r>
            <a:r>
              <a:rPr lang="en-US" baseline="0" dirty="0" smtClean="0"/>
              <a:t> </a:t>
            </a:r>
            <a:r>
              <a:rPr lang="en-US" dirty="0" smtClean="0"/>
              <a:t>Exploration system, helps us deal with what interests us.</a:t>
            </a:r>
          </a:p>
          <a:p>
            <a:endParaRPr lang="en-US" dirty="0" smtClean="0"/>
          </a:p>
          <a:p>
            <a:r>
              <a:rPr lang="en-US" dirty="0" smtClean="0"/>
              <a:t>Together these 5 systems generate the specific behaviors that people show in a particular task </a:t>
            </a:r>
          </a:p>
          <a:p>
            <a:r>
              <a:rPr lang="en-US" dirty="0" smtClean="0"/>
              <a:t>Bad labels, don’t get</a:t>
            </a:r>
            <a:r>
              <a:rPr lang="en-US" baseline="0" dirty="0" smtClean="0"/>
              <a:t> hung up on words</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19</a:t>
            </a:fld>
            <a:endParaRPr lang="en-US"/>
          </a:p>
        </p:txBody>
      </p:sp>
    </p:spTree>
    <p:extLst>
      <p:ext uri="{BB962C8B-B14F-4D97-AF65-F5344CB8AC3E}">
        <p14:creationId xmlns:p14="http://schemas.microsoft.com/office/powerpoint/2010/main" val="204959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Nobody owns the V5, not proprietary—open source!</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20</a:t>
            </a:fld>
            <a:endParaRPr lang="en-US"/>
          </a:p>
        </p:txBody>
      </p:sp>
    </p:spTree>
    <p:extLst>
      <p:ext uri="{BB962C8B-B14F-4D97-AF65-F5344CB8AC3E}">
        <p14:creationId xmlns:p14="http://schemas.microsoft.com/office/powerpoint/2010/main" val="2098865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Gold standard in </a:t>
            </a:r>
            <a:r>
              <a:rPr lang="en-US" dirty="0" err="1" smtClean="0"/>
              <a:t>dev</a:t>
            </a:r>
            <a:r>
              <a:rPr lang="en-US" dirty="0" smtClean="0"/>
              <a:t> psych was, for a long time, objective recording of </a:t>
            </a:r>
            <a:r>
              <a:rPr lang="en-US" dirty="0" err="1" smtClean="0"/>
              <a:t>beh</a:t>
            </a:r>
            <a:r>
              <a:rPr lang="en-US" dirty="0" smtClean="0"/>
              <a:t> in lab situation: delay of gratification test measured in minutes!</a:t>
            </a:r>
          </a:p>
          <a:p>
            <a:pPr marL="228600" indent="-228600">
              <a:buAutoNum type="arabicPeriod"/>
            </a:pPr>
            <a:r>
              <a:rPr lang="en-US" dirty="0" smtClean="0"/>
              <a:t>Heckman: obviously we must be doing </a:t>
            </a:r>
            <a:r>
              <a:rPr lang="en-US" dirty="0" err="1" smtClean="0"/>
              <a:t>somethjing</a:t>
            </a:r>
            <a:r>
              <a:rPr lang="en-US" dirty="0" smtClean="0"/>
              <a:t> right with our flawed</a:t>
            </a:r>
            <a:r>
              <a:rPr lang="en-US" baseline="0" dirty="0" smtClean="0"/>
              <a:t> subjective measurement.</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21</a:t>
            </a:fld>
            <a:endParaRPr lang="en-US"/>
          </a:p>
        </p:txBody>
      </p:sp>
    </p:spTree>
    <p:extLst>
      <p:ext uri="{BB962C8B-B14F-4D97-AF65-F5344CB8AC3E}">
        <p14:creationId xmlns:p14="http://schemas.microsoft.com/office/powerpoint/2010/main" val="37292202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CAFC6F1F-C222-E645-BD77-D495B5750EF6}" type="slidenum">
              <a:rPr lang="en-US" smtClean="0"/>
              <a:pPr>
                <a:defRPr/>
              </a:pPr>
              <a:t>22</a:t>
            </a:fld>
            <a:endParaRPr lang="en-US" smtClean="0"/>
          </a:p>
        </p:txBody>
      </p:sp>
      <p:sp>
        <p:nvSpPr>
          <p:cNvPr id="26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3195691-3240-0B4A-BFF0-B34E35BA4559}" type="slidenum">
              <a:rPr lang="en-US" sz="1200"/>
              <a:pPr algn="r" eaLnBrk="1" hangingPunct="1"/>
              <a:t>22</a:t>
            </a:fld>
            <a:endParaRPr lang="en-US" sz="1200"/>
          </a:p>
        </p:txBody>
      </p:sp>
      <p:sp>
        <p:nvSpPr>
          <p:cNvPr id="693251" name="Rectangle 2"/>
          <p:cNvSpPr>
            <a:spLocks noGrp="1" noRot="1" noChangeAspect="1" noChangeArrowheads="1" noTextEdit="1"/>
          </p:cNvSpPr>
          <p:nvPr>
            <p:ph type="sldImg"/>
          </p:nvPr>
        </p:nvSpPr>
        <p:spPr>
          <a:ln/>
        </p:spPr>
      </p:sp>
      <p:sp>
        <p:nvSpPr>
          <p:cNvPr id="693252" name="Rectangle 3"/>
          <p:cNvSpPr>
            <a:spLocks noGrp="1" noChangeArrowheads="1"/>
          </p:cNvSpPr>
          <p:nvPr>
            <p:ph type="body" idx="1"/>
          </p:nvPr>
        </p:nvSpPr>
        <p:spPr/>
        <p:txBody>
          <a:bodyPr/>
          <a:lstStyle/>
          <a:p>
            <a:pPr eaLnBrk="1" hangingPunct="1">
              <a:defRPr/>
            </a:pP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Openness has to be one of </a:t>
            </a:r>
            <a:r>
              <a:rPr lang="en-US" b="1" dirty="0" smtClean="0"/>
              <a:t>those 21</a:t>
            </a:r>
            <a:r>
              <a:rPr lang="en-US" b="1" baseline="30000" dirty="0" smtClean="0"/>
              <a:t>st</a:t>
            </a:r>
            <a:r>
              <a:rPr lang="en-US" b="1" dirty="0" smtClean="0"/>
              <a:t> century skills!!</a:t>
            </a:r>
            <a:endParaRPr lang="en-US" b="1" dirty="0"/>
          </a:p>
        </p:txBody>
      </p:sp>
      <p:sp>
        <p:nvSpPr>
          <p:cNvPr id="4" name="Slide Number Placeholder 3"/>
          <p:cNvSpPr>
            <a:spLocks noGrp="1"/>
          </p:cNvSpPr>
          <p:nvPr>
            <p:ph type="sldNum" sz="quarter" idx="10"/>
          </p:nvPr>
        </p:nvSpPr>
        <p:spPr/>
        <p:txBody>
          <a:bodyPr/>
          <a:lstStyle/>
          <a:p>
            <a:fld id="{15CD1787-49AC-9140-8DCE-346FC7A80831}" type="slidenum">
              <a:rPr lang="en-US" smtClean="0"/>
              <a:t>23</a:t>
            </a:fld>
            <a:endParaRPr lang="en-US"/>
          </a:p>
        </p:txBody>
      </p:sp>
    </p:spTree>
    <p:extLst>
      <p:ext uri="{BB962C8B-B14F-4D97-AF65-F5344CB8AC3E}">
        <p14:creationId xmlns:p14="http://schemas.microsoft.com/office/powerpoint/2010/main" val="2783029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Gratifying</a:t>
            </a:r>
            <a:r>
              <a:rPr lang="en-US" baseline="0" dirty="0" smtClean="0"/>
              <a:t> to talk about this relevant study: </a:t>
            </a:r>
            <a:r>
              <a:rPr lang="en-US" dirty="0" smtClean="0"/>
              <a:t>20 </a:t>
            </a:r>
            <a:r>
              <a:rPr lang="en-US" dirty="0" err="1" smtClean="0"/>
              <a:t>th</a:t>
            </a:r>
            <a:r>
              <a:rPr lang="en-US" baseline="0" dirty="0" smtClean="0"/>
              <a:t> birthday</a:t>
            </a:r>
            <a:r>
              <a:rPr lang="en-US" dirty="0" smtClean="0"/>
              <a:t>—meet paper is currently</a:t>
            </a:r>
            <a:r>
              <a:rPr lang="en-US" baseline="0" dirty="0" smtClean="0"/>
              <a:t> relevant!</a:t>
            </a:r>
            <a:r>
              <a:rPr lang="en-US" dirty="0" smtClean="0"/>
              <a:t> </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24</a:t>
            </a:fld>
            <a:endParaRPr lang="en-US"/>
          </a:p>
        </p:txBody>
      </p:sp>
    </p:spTree>
    <p:extLst>
      <p:ext uri="{BB962C8B-B14F-4D97-AF65-F5344CB8AC3E}">
        <p14:creationId xmlns:p14="http://schemas.microsoft.com/office/powerpoint/2010/main" val="272552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t>At age 50 when work participation is highest and most people reach their work/career peeks</a:t>
            </a:r>
          </a:p>
        </p:txBody>
      </p:sp>
      <p:sp>
        <p:nvSpPr>
          <p:cNvPr id="4" name="Slide Number Placeholder 3"/>
          <p:cNvSpPr>
            <a:spLocks noGrp="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06526C04-BD45-E44D-843F-4DC87E3693E5}" type="slidenum">
              <a:rPr lang="en-US" smtClean="0"/>
              <a:pPr>
                <a:defRPr/>
              </a:pPr>
              <a:t>5</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Helvetica"/>
                <a:ea typeface="ＭＳ Ｐゴシック" charset="0"/>
                <a:cs typeface="Helvetica"/>
              </a:rPr>
              <a:t>Q-sort: Card sorting task, 100 items printed on cards, not used frequently.</a:t>
            </a:r>
          </a:p>
          <a:p>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25</a:t>
            </a:fld>
            <a:endParaRPr lang="en-US"/>
          </a:p>
        </p:txBody>
      </p:sp>
    </p:spTree>
    <p:extLst>
      <p:ext uri="{BB962C8B-B14F-4D97-AF65-F5344CB8AC3E}">
        <p14:creationId xmlns:p14="http://schemas.microsoft.com/office/powerpoint/2010/main" val="2371476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dirty="0"/>
              <a:t>The target being rated</a:t>
            </a:r>
            <a:r>
              <a:rPr lang="en" b="1" dirty="0" smtClean="0"/>
              <a:t>:</a:t>
            </a:r>
            <a:r>
              <a:rPr lang="en-US" b="1" baseline="0" dirty="0" smtClean="0"/>
              <a:t> describes the group consensus about what S is like—akin to “reputation”</a:t>
            </a:r>
            <a:endParaRPr lang="en" dirty="0"/>
          </a:p>
          <a:p>
            <a:endParaRPr lang="en" dirty="0"/>
          </a:p>
          <a:p>
            <a:pPr lvl="0" rtl="0">
              <a:buNone/>
            </a:pPr>
            <a:r>
              <a:rPr lang="en" dirty="0"/>
              <a:t>For each person in the group, can calculate a target effect.</a:t>
            </a:r>
          </a:p>
          <a:p>
            <a:pPr marL="457200" lvl="0" indent="-317500" rtl="0">
              <a:buClr>
                <a:srgbClr val="000000"/>
              </a:buClr>
              <a:buSzPct val="212121"/>
              <a:buFont typeface="Arial"/>
              <a:buChar char="•"/>
            </a:pPr>
            <a:r>
              <a:rPr lang="en" dirty="0"/>
              <a:t>Positive target effect: Group members rated this person as having higher status than other group members.</a:t>
            </a:r>
          </a:p>
          <a:p>
            <a:pPr marL="457200" lvl="0" indent="-317500" rtl="0">
              <a:buClr>
                <a:srgbClr val="000000"/>
              </a:buClr>
              <a:buSzPct val="212121"/>
              <a:buFont typeface="Arial"/>
              <a:buChar char="•"/>
            </a:pPr>
            <a:r>
              <a:rPr lang="en" dirty="0"/>
              <a:t>Negative target effect: Group members rated this person as having less status than others in the group.</a:t>
            </a:r>
          </a:p>
          <a:p>
            <a:endParaRPr lang="e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b="1" dirty="0"/>
              <a:t>The perceiver who’s making the rating</a:t>
            </a:r>
            <a:r>
              <a:rPr lang="en" dirty="0"/>
              <a:t>: </a:t>
            </a:r>
            <a:r>
              <a:rPr lang="en-US" dirty="0" smtClean="0"/>
              <a:t>Peter is a lenient, benevolent judge of others whereas Oliver judges</a:t>
            </a:r>
            <a:r>
              <a:rPr lang="en-US" baseline="0" dirty="0" smtClean="0"/>
              <a:t> all the other group members more harshly or critically </a:t>
            </a:r>
            <a:r>
              <a:rPr lang="en" dirty="0" smtClean="0"/>
              <a:t>For </a:t>
            </a:r>
            <a:r>
              <a:rPr lang="en" dirty="0"/>
              <a:t>each person in the group, can calculate perceiver effects:</a:t>
            </a:r>
          </a:p>
          <a:p>
            <a:pPr marL="457200" lvl="0" indent="-317500" rtl="0">
              <a:buClr>
                <a:srgbClr val="000000"/>
              </a:buClr>
              <a:buSzPct val="212121"/>
              <a:buFont typeface="Arial"/>
              <a:buChar char="•"/>
            </a:pPr>
            <a:r>
              <a:rPr lang="en" dirty="0"/>
              <a:t>Positive perceiver effect: the person tends to see others as higher in status than other group members.</a:t>
            </a:r>
          </a:p>
          <a:p>
            <a:pPr marL="457200" lvl="0" indent="-317500" rtl="0">
              <a:buClr>
                <a:srgbClr val="000000"/>
              </a:buClr>
              <a:buSzPct val="212121"/>
              <a:buFont typeface="Arial"/>
              <a:buChar char="•"/>
            </a:pPr>
            <a:r>
              <a:rPr lang="en" dirty="0"/>
              <a:t>Negative perceiver effect: the person tends to see others as having less status than</a:t>
            </a:r>
          </a:p>
          <a:p>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0" name="Shape 3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The relationship effect:</a:t>
            </a:r>
            <a:r>
              <a:rPr lang="en" sz="700">
                <a:latin typeface="Times New Roman"/>
                <a:ea typeface="Times New Roman"/>
                <a:cs typeface="Times New Roman"/>
                <a:sym typeface="Times New Roman"/>
              </a:rPr>
              <a:t> </a:t>
            </a:r>
          </a:p>
          <a:p>
            <a:pPr marL="457200" lvl="0" indent="-317500" rtl="0">
              <a:buClr>
                <a:srgbClr val="000000"/>
              </a:buClr>
              <a:buSzPct val="212121"/>
              <a:buFont typeface="Arial"/>
              <a:buChar char="•"/>
            </a:pPr>
            <a:r>
              <a:rPr lang="en"/>
              <a:t>Variation in ratings of status that’s specific to the way one person sees another in the group; describes how a perceiver sees a target independent of how the target is seen by others in the group, and independent of how the perceiver tends to see others in the group.</a:t>
            </a:r>
          </a:p>
          <a:p>
            <a:pPr marL="457200" lvl="0" indent="-317500" rtl="0">
              <a:buClr>
                <a:srgbClr val="000000"/>
              </a:buClr>
              <a:buSzPct val="212121"/>
              <a:buFont typeface="Arial"/>
              <a:buChar char="•"/>
            </a:pPr>
            <a:r>
              <a:rPr lang="en"/>
              <a:t>Can calculate relationship effects for each dyad in the group. </a:t>
            </a:r>
          </a:p>
          <a:p>
            <a:pPr lvl="0" rtl="0">
              <a:buNone/>
            </a:pPr>
            <a:r>
              <a:rPr lang="en"/>
              <a:t>Go back to our Kanye West example...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000000"/>
                </a:solidFill>
              </a:rPr>
              <a:t>You’d want K in your research study: </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37</a:t>
            </a:fld>
            <a:endParaRPr lang="en-US"/>
          </a:p>
        </p:txBody>
      </p:sp>
    </p:spTree>
    <p:extLst>
      <p:ext uri="{BB962C8B-B14F-4D97-AF65-F5344CB8AC3E}">
        <p14:creationId xmlns:p14="http://schemas.microsoft.com/office/powerpoint/2010/main" val="536699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40</a:t>
            </a:fld>
            <a:endParaRPr lang="en-US"/>
          </a:p>
        </p:txBody>
      </p:sp>
    </p:spTree>
    <p:extLst>
      <p:ext uri="{BB962C8B-B14F-4D97-AF65-F5344CB8AC3E}">
        <p14:creationId xmlns:p14="http://schemas.microsoft.com/office/powerpoint/2010/main" val="193703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D1CECE0B-357D-6B4B-9F2F-C5753D720D24}" type="slidenum">
              <a:rPr lang="en-US" smtClean="0"/>
              <a:pPr>
                <a:defRPr/>
              </a:pPr>
              <a:t>41</a:t>
            </a:fld>
            <a:endParaRPr lang="en-US" smtClean="0"/>
          </a:p>
        </p:txBody>
      </p:sp>
      <p:sp>
        <p:nvSpPr>
          <p:cNvPr id="649218" name="Rectangle 2"/>
          <p:cNvSpPr>
            <a:spLocks noGrp="1" noRot="1" noChangeAspect="1" noChangeArrowheads="1" noTextEdit="1"/>
          </p:cNvSpPr>
          <p:nvPr>
            <p:ph type="sldImg"/>
          </p:nvPr>
        </p:nvSpPr>
        <p:spPr>
          <a:xfrm>
            <a:off x="1144588" y="685800"/>
            <a:ext cx="4572000" cy="3429000"/>
          </a:xfrm>
          <a:ln/>
        </p:spPr>
      </p:sp>
      <p:sp>
        <p:nvSpPr>
          <p:cNvPr id="649219" name="Rectangle 3"/>
          <p:cNvSpPr>
            <a:spLocks noGrp="1" noChangeArrowheads="1"/>
          </p:cNvSpPr>
          <p:nvPr>
            <p:ph type="body" idx="1"/>
          </p:nvPr>
        </p:nvSpPr>
        <p:spPr/>
        <p:txBody>
          <a:bodyPr/>
          <a:lstStyle/>
          <a:p>
            <a:pPr eaLnBrk="1" hangingPunct="1">
              <a:defRPr/>
            </a:pPr>
            <a:r>
              <a:rPr lang="en-US" smtClean="0"/>
              <a:t>For Agreeableness, R = .11. For Conscientiousness, R = .13. SD about .50. Boys and girls. combined. Boys and girls showed very similar age trends.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 with a </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43</a:t>
            </a:fld>
            <a:endParaRPr lang="en-US"/>
          </a:p>
        </p:txBody>
      </p:sp>
    </p:spTree>
    <p:extLst>
      <p:ext uri="{BB962C8B-B14F-4D97-AF65-F5344CB8AC3E}">
        <p14:creationId xmlns:p14="http://schemas.microsoft.com/office/powerpoint/2010/main" val="3427708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Passion for learning</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44</a:t>
            </a:fld>
            <a:endParaRPr lang="en-US"/>
          </a:p>
        </p:txBody>
      </p:sp>
    </p:spTree>
    <p:extLst>
      <p:ext uri="{BB962C8B-B14F-4D97-AF65-F5344CB8AC3E}">
        <p14:creationId xmlns:p14="http://schemas.microsoft.com/office/powerpoint/2010/main" val="4139816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a:t>
            </a:r>
            <a:r>
              <a:rPr lang="en-US" baseline="0" dirty="0" smtClean="0"/>
              <a:t> those very specific skills we looked at earlier. Here they are again.</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49</a:t>
            </a:fld>
            <a:endParaRPr lang="en-US"/>
          </a:p>
        </p:txBody>
      </p:sp>
    </p:spTree>
    <p:extLst>
      <p:ext uri="{BB962C8B-B14F-4D97-AF65-F5344CB8AC3E}">
        <p14:creationId xmlns:p14="http://schemas.microsoft.com/office/powerpoint/2010/main" val="1929366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exciting opportunity to discuss personality</a:t>
            </a:r>
            <a:r>
              <a:rPr lang="en-US" baseline="0" dirty="0" smtClean="0"/>
              <a:t> psychology with economists and education researchers and professionals. I had no idea that we had such similar interests and perspective.</a:t>
            </a:r>
          </a:p>
          <a:p>
            <a:r>
              <a:rPr lang="en-US" baseline="0" dirty="0" smtClean="0"/>
              <a:t>Like many in this group, … how we live </a:t>
            </a:r>
            <a:r>
              <a:rPr lang="en-US" dirty="0" smtClean="0"/>
              <a:t>with others; </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8</a:t>
            </a:fld>
            <a:endParaRPr lang="en-US"/>
          </a:p>
        </p:txBody>
      </p:sp>
    </p:spTree>
    <p:extLst>
      <p:ext uri="{BB962C8B-B14F-4D97-AF65-F5344CB8AC3E}">
        <p14:creationId xmlns:p14="http://schemas.microsoft.com/office/powerpoint/2010/main" val="1087214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Glad Big Five have now arrived in Economics!</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55</a:t>
            </a:fld>
            <a:endParaRPr lang="en-US"/>
          </a:p>
        </p:txBody>
      </p:sp>
    </p:spTree>
    <p:extLst>
      <p:ext uri="{BB962C8B-B14F-4D97-AF65-F5344CB8AC3E}">
        <p14:creationId xmlns:p14="http://schemas.microsoft.com/office/powerpoint/2010/main" val="26820365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to admit many of my Berkeley undergrads haven’t fully mastered these</a:t>
            </a:r>
            <a:r>
              <a:rPr lang="en-US" baseline="0" dirty="0" smtClean="0"/>
              <a:t> skills. In a university seminar class, these skills ARE </a:t>
            </a:r>
            <a:r>
              <a:rPr lang="en-US" dirty="0" smtClean="0"/>
              <a:t>really important. BUT:</a:t>
            </a:r>
            <a:r>
              <a:rPr lang="en-US" baseline="0" dirty="0" smtClean="0"/>
              <a:t> </a:t>
            </a:r>
            <a:r>
              <a:rPr lang="en-US" dirty="0" smtClean="0"/>
              <a:t>Maybe these are really too specific. What if we go to some broader ones,</a:t>
            </a:r>
            <a:r>
              <a:rPr lang="en-US" baseline="0" dirty="0" smtClean="0"/>
              <a:t> those that appear in the mission statements and brochures of many schools and school districts?</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59</a:t>
            </a:fld>
            <a:endParaRPr lang="en-US"/>
          </a:p>
        </p:txBody>
      </p:sp>
    </p:spTree>
    <p:extLst>
      <p:ext uri="{BB962C8B-B14F-4D97-AF65-F5344CB8AC3E}">
        <p14:creationId xmlns:p14="http://schemas.microsoft.com/office/powerpoint/2010/main" val="19293668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will talk only about 3 of the Big Five today because I have only 15 minutes, so</a:t>
            </a:r>
            <a:r>
              <a:rPr lang="en-US" baseline="0" dirty="0" smtClean="0"/>
              <a:t> that would be 3 minutes for each of the Five. Too much!</a:t>
            </a:r>
            <a:endParaRPr lang="en-US" dirty="0" smtClean="0"/>
          </a:p>
          <a:p>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60</a:t>
            </a:fld>
            <a:endParaRPr lang="en-US"/>
          </a:p>
        </p:txBody>
      </p:sp>
    </p:spTree>
    <p:extLst>
      <p:ext uri="{BB962C8B-B14F-4D97-AF65-F5344CB8AC3E}">
        <p14:creationId xmlns:p14="http://schemas.microsoft.com/office/powerpoint/2010/main" val="24231778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US" dirty="0" smtClean="0"/>
              <a:t>Employee</a:t>
            </a:r>
            <a:r>
              <a:rPr lang="en-US" baseline="0" dirty="0" smtClean="0"/>
              <a:t> E rated by Boss, Coworker, Subordinate, and Outsider, like client or customer. But this design is incomplete because it does not include the judges or perceivers, e.g., how the boss rates other people besides E, and how the boss is rated by all the others.</a:t>
            </a:r>
            <a:endParaRPr lang="e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dirty="0"/>
              <a:t>This </a:t>
            </a:r>
            <a:r>
              <a:rPr lang="en-US" dirty="0" smtClean="0"/>
              <a:t>is the </a:t>
            </a:r>
            <a:r>
              <a:rPr lang="en" dirty="0" smtClean="0"/>
              <a:t>round </a:t>
            </a:r>
            <a:r>
              <a:rPr lang="en" dirty="0"/>
              <a:t>robin design, </a:t>
            </a:r>
            <a:r>
              <a:rPr lang="en-US" dirty="0" smtClean="0"/>
              <a:t>group of 5 people, </a:t>
            </a:r>
            <a:r>
              <a:rPr lang="en" dirty="0" smtClean="0"/>
              <a:t>where </a:t>
            </a:r>
            <a:r>
              <a:rPr lang="en" dirty="0"/>
              <a:t>everyone in a group rates themselves and the other group </a:t>
            </a:r>
            <a:r>
              <a:rPr lang="en" dirty="0" smtClean="0"/>
              <a:t>members</a:t>
            </a:r>
            <a:r>
              <a:rPr lang="en-US" dirty="0" smtClean="0"/>
              <a:t>. </a:t>
            </a:r>
            <a:endParaRPr lang="e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buNone/>
            </a:pPr>
            <a:r>
              <a:rPr lang="en"/>
              <a:t>In a complete round robin design, a person rates himself on a dimension, as well as every other member of the group. </a:t>
            </a:r>
          </a:p>
          <a:p>
            <a:endParaRPr lang="en"/>
          </a:p>
          <a:p>
            <a:pPr>
              <a:buNone/>
            </a:pPr>
            <a:r>
              <a:rPr lang="en"/>
              <a:t>Through social relations analyses, researchers can then estimate the % of variation in ratings of a dimension, such as status, that's common 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$$:Professors!  Open people are willing to forgo income in exchange for having a more interesting, creative, stimulating job.</a:t>
            </a:r>
            <a:endParaRPr lang="en-US" dirty="0"/>
          </a:p>
        </p:txBody>
      </p:sp>
      <p:sp>
        <p:nvSpPr>
          <p:cNvPr id="4" name="Slide Number Placeholder 3"/>
          <p:cNvSpPr>
            <a:spLocks noGrp="1"/>
          </p:cNvSpPr>
          <p:nvPr>
            <p:ph type="sldNum" sz="quarter" idx="10"/>
          </p:nvPr>
        </p:nvSpPr>
        <p:spPr/>
        <p:txBody>
          <a:bodyPr/>
          <a:lstStyle/>
          <a:p>
            <a:fld id="{15CD1787-49AC-9140-8DCE-346FC7A80831}" type="slidenum">
              <a:rPr lang="en-US" smtClean="0"/>
              <a:t>9</a:t>
            </a:fld>
            <a:endParaRPr lang="en-US"/>
          </a:p>
        </p:txBody>
      </p:sp>
    </p:spTree>
    <p:extLst>
      <p:ext uri="{BB962C8B-B14F-4D97-AF65-F5344CB8AC3E}">
        <p14:creationId xmlns:p14="http://schemas.microsoft.com/office/powerpoint/2010/main" val="104591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Lived skills </a:t>
            </a:r>
            <a:r>
              <a:rPr lang="en-US" dirty="0" err="1" smtClean="0"/>
              <a:t>vs</a:t>
            </a:r>
            <a:r>
              <a:rPr lang="en-US" dirty="0" smtClean="0"/>
              <a:t> potential max performance: where does that go?</a:t>
            </a:r>
            <a:endParaRPr lang="en-US" dirty="0"/>
          </a:p>
        </p:txBody>
      </p:sp>
      <p:sp>
        <p:nvSpPr>
          <p:cNvPr id="4" name="Slide Number Placeholder 3"/>
          <p:cNvSpPr>
            <a:spLocks noGrp="1"/>
          </p:cNvSpPr>
          <p:nvPr>
            <p:ph type="sldNum" sz="quarter" idx="5"/>
          </p:nvPr>
        </p:nvSpPr>
        <p:spPr/>
        <p:txBody>
          <a:bodyPr/>
          <a:lstStyle/>
          <a:p>
            <a:pPr>
              <a:defRPr/>
            </a:pPr>
            <a:fld id="{2C50CB16-5D1F-D146-BDEA-A8F6FF8FDC81}" type="slidenum">
              <a:rPr lang="en-US" smtClean="0"/>
              <a:pPr>
                <a:defRPr/>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Lived skills </a:t>
            </a:r>
            <a:r>
              <a:rPr lang="en-US" dirty="0" err="1" smtClean="0"/>
              <a:t>vs</a:t>
            </a:r>
            <a:r>
              <a:rPr lang="en-US" dirty="0" smtClean="0"/>
              <a:t> potential max performance: where does that go?</a:t>
            </a:r>
            <a:endParaRPr lang="en-US" dirty="0"/>
          </a:p>
        </p:txBody>
      </p:sp>
      <p:sp>
        <p:nvSpPr>
          <p:cNvPr id="4" name="Slide Number Placeholder 3"/>
          <p:cNvSpPr>
            <a:spLocks noGrp="1"/>
          </p:cNvSpPr>
          <p:nvPr>
            <p:ph type="sldNum" sz="quarter" idx="5"/>
          </p:nvPr>
        </p:nvSpPr>
        <p:spPr/>
        <p:txBody>
          <a:bodyPr/>
          <a:lstStyle/>
          <a:p>
            <a:pPr>
              <a:defRPr/>
            </a:pPr>
            <a:fld id="{2C50CB16-5D1F-D146-BDEA-A8F6FF8FDC81}"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5D64D5C-470B-9F4A-BF7F-45B3F2B22077}" type="slidenum">
              <a:rPr lang="en-US" smtClean="0"/>
              <a:pPr>
                <a:defRPr/>
              </a:pPr>
              <a:t>12</a:t>
            </a:fld>
            <a:endParaRPr lang="en-US" smtClean="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pPr eaLnBrk="1" hangingPunct="1">
              <a:defRPr/>
            </a:pPr>
            <a:r>
              <a:rPr lang="en-US" dirty="0" smtClean="0"/>
              <a:t>Here is a small sampling of somewhat broader skills. My, THERE ARE A LOT OF THINGS WE WANT</a:t>
            </a:r>
            <a:r>
              <a:rPr lang="en-US" baseline="0" dirty="0" smtClean="0"/>
              <a:t> KIDS TO LEARN DURING THE SCHOOL YEARS. A LOT MORE THAN THESE. BUT LET’S LOOK AT THEM: </a:t>
            </a:r>
            <a:r>
              <a:rPr lang="en-US" dirty="0" smtClean="0"/>
              <a:t>These are exactly the kinds of characteristics</a:t>
            </a:r>
            <a:r>
              <a:rPr lang="en-US" baseline="0" dirty="0" smtClean="0"/>
              <a:t> that</a:t>
            </a:r>
            <a:r>
              <a:rPr lang="en-US" dirty="0" smtClean="0"/>
              <a:t> have been studied by personality psychologists for 50 years. How are these traits organized? Where do they fit in some broader structural system? Need a structural model or taxonomy! </a:t>
            </a:r>
          </a:p>
          <a:p>
            <a:pPr eaLnBrk="1" hangingPunct="1">
              <a:defRPr/>
            </a:pPr>
            <a:r>
              <a:rPr lang="en-US" dirty="0" smtClean="0"/>
              <a:t>[NEEDS A BOX BELOW</a:t>
            </a:r>
            <a:r>
              <a:rPr lang="en-US" baseline="0" dirty="0" smtClean="0"/>
              <a:t> THAT SAYS “THESE ARE PERSONALITY CHARACTERISTICS!” </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5D64D5C-470B-9F4A-BF7F-45B3F2B22077}" type="slidenum">
              <a:rPr lang="en-US" smtClean="0"/>
              <a:pPr>
                <a:defRPr/>
              </a:pPr>
              <a:t>13</a:t>
            </a:fld>
            <a:endParaRPr lang="en-US" smtClean="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pPr eaLnBrk="1" hangingPunct="1">
              <a:defRPr/>
            </a:pPr>
            <a:r>
              <a:rPr lang="en-US" dirty="0" smtClean="0"/>
              <a:t>Here is a small sampling of somewhat broader skills. My, THERE ARE A LOT OF THINGS WE WANT</a:t>
            </a:r>
            <a:r>
              <a:rPr lang="en-US" baseline="0" dirty="0" smtClean="0"/>
              <a:t> KIDS TO LEARN DURING THE SCHOOL YEARS. A LOT MORE THAN THESE. BUT LET’S LOOK AT THEM: </a:t>
            </a:r>
            <a:r>
              <a:rPr lang="en-US" dirty="0" smtClean="0"/>
              <a:t>These are exactly the kinds of characteristics</a:t>
            </a:r>
            <a:r>
              <a:rPr lang="en-US" baseline="0" dirty="0" smtClean="0"/>
              <a:t> that</a:t>
            </a:r>
            <a:r>
              <a:rPr lang="en-US" dirty="0" smtClean="0"/>
              <a:t> have been studied by personality psychologists for 50 years. How are these traits organized? Where do they fit in some broader structural system? Need a structural model or taxonomy! </a:t>
            </a:r>
          </a:p>
          <a:p>
            <a:pPr eaLnBrk="1" hangingPunct="1">
              <a:defRPr/>
            </a:pPr>
            <a:r>
              <a:rPr lang="en-US" dirty="0" smtClean="0"/>
              <a:t>[NEEDS A BOX BELOW</a:t>
            </a:r>
            <a:r>
              <a:rPr lang="en-US" baseline="0" dirty="0" smtClean="0"/>
              <a:t> THAT SAYS “THESE ARE PERSONALITY CHARACTERISTICS!”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defRPr/>
            </a:pPr>
            <a:fld id="{95D64D5C-470B-9F4A-BF7F-45B3F2B22077}" type="slidenum">
              <a:rPr lang="en-US" smtClean="0"/>
              <a:pPr>
                <a:defRPr/>
              </a:pPr>
              <a:t>14</a:t>
            </a:fld>
            <a:endParaRPr lang="en-US" smtClean="0"/>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pPr eaLnBrk="1" hangingPunct="1">
              <a:defRPr/>
            </a:pPr>
            <a:r>
              <a:rPr lang="en-US" dirty="0" smtClean="0"/>
              <a:t>Here is a small sampling of somewhat broader skills. My, THERE ARE A LOT OF THINGS WE WANT</a:t>
            </a:r>
            <a:r>
              <a:rPr lang="en-US" baseline="0" dirty="0" smtClean="0"/>
              <a:t> KIDS TO LEARN DURING THE SCHOOL YEARS. A LOT MORE THAN THESE. BUT LET’S LOOK AT THEM: </a:t>
            </a:r>
            <a:r>
              <a:rPr lang="en-US" dirty="0" smtClean="0"/>
              <a:t>These are exactly the kinds of characteristics</a:t>
            </a:r>
            <a:r>
              <a:rPr lang="en-US" baseline="0" dirty="0" smtClean="0"/>
              <a:t> that</a:t>
            </a:r>
            <a:r>
              <a:rPr lang="en-US" dirty="0" smtClean="0"/>
              <a:t> have been studied by personality psychologists for 50 years. How are these traits organized? Where do they fit in some broader structural system? Need a structural model or taxonomy! </a:t>
            </a:r>
          </a:p>
          <a:p>
            <a:pPr eaLnBrk="1" hangingPunct="1">
              <a:defRPr/>
            </a:pPr>
            <a:r>
              <a:rPr lang="en-US" dirty="0" smtClean="0"/>
              <a:t>[NEEDS A BOX BELOW</a:t>
            </a:r>
            <a:r>
              <a:rPr lang="en-US" baseline="0" dirty="0" smtClean="0"/>
              <a:t> THAT SAYS “THESE ARE PERSONALITY CHARACTERISTICS!”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FA3EBD8-80B1-A040-B7DC-48E751EBCA97}" type="datetimeFigureOut">
              <a:rPr lang="en-US" smtClean="0"/>
              <a:pPr/>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3EBD8-80B1-A040-B7DC-48E751EBCA97}" type="datetimeFigureOut">
              <a:rPr lang="en-US" smtClean="0"/>
              <a:pPr/>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3EBD8-80B1-A040-B7DC-48E751EBCA97}" type="datetimeFigureOut">
              <a:rPr lang="en-US" smtClean="0"/>
              <a:pPr/>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rtl="0">
              <a:defRPr>
                <a:solidFill>
                  <a:srgbClr val="DA0002"/>
                </a:solidFill>
              </a:defRPr>
            </a:lvl1pPr>
            <a:lvl2pPr rtl="0">
              <a:defRPr>
                <a:solidFill>
                  <a:srgbClr val="DA0002"/>
                </a:solidFill>
              </a:defRPr>
            </a:lvl2pPr>
            <a:lvl3pPr rtl="0">
              <a:defRPr>
                <a:solidFill>
                  <a:srgbClr val="DA0002"/>
                </a:solidFill>
              </a:defRPr>
            </a:lvl3pPr>
            <a:lvl4pPr rtl="0">
              <a:defRPr>
                <a:solidFill>
                  <a:srgbClr val="DA0002"/>
                </a:solidFill>
              </a:defRPr>
            </a:lvl4pPr>
            <a:lvl5pPr rtl="0">
              <a:defRPr>
                <a:solidFill>
                  <a:srgbClr val="DA0002"/>
                </a:solidFill>
              </a:defRPr>
            </a:lvl5pPr>
            <a:lvl6pPr rtl="0">
              <a:defRPr>
                <a:solidFill>
                  <a:srgbClr val="DA0002"/>
                </a:solidFill>
              </a:defRPr>
            </a:lvl6pPr>
            <a:lvl7pPr rtl="0">
              <a:defRPr>
                <a:solidFill>
                  <a:srgbClr val="DA0002"/>
                </a:solidFill>
              </a:defRPr>
            </a:lvl7pPr>
            <a:lvl8pPr rtl="0">
              <a:defRPr>
                <a:solidFill>
                  <a:srgbClr val="DA0002"/>
                </a:solidFill>
              </a:defRPr>
            </a:lvl8pPr>
            <a:lvl9pPr rtl="0">
              <a:defRPr>
                <a:solidFill>
                  <a:srgbClr val="DA0002"/>
                </a:solidFill>
              </a:defRPr>
            </a:lvl9pPr>
          </a:lstStyle>
          <a:p>
            <a:endParaRPr/>
          </a:p>
        </p:txBody>
      </p:sp>
      <p:sp>
        <p:nvSpPr>
          <p:cNvPr id="15" name="Shape 15"/>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cxnSp>
        <p:nvCxnSpPr>
          <p:cNvPr id="16" name="Shape 16"/>
          <p:cNvCxnSpPr/>
          <p:nvPr/>
        </p:nvCxnSpPr>
        <p:spPr>
          <a:xfrm>
            <a:off x="457200" y="1524000"/>
            <a:ext cx="8229600" cy="0"/>
          </a:xfrm>
          <a:prstGeom prst="straightConnector1">
            <a:avLst/>
          </a:prstGeom>
          <a:noFill/>
          <a:ln w="50800" cap="flat">
            <a:solidFill>
              <a:srgbClr val="DA0002"/>
            </a:solidFill>
            <a:prstDash val="solid"/>
            <a:round/>
            <a:headEnd type="none" w="med" len="med"/>
            <a:tailEnd type="none" w="med" len="med"/>
          </a:ln>
        </p:spPr>
      </p:cxnSp>
    </p:spTree>
    <p:extLst>
      <p:ext uri="{BB962C8B-B14F-4D97-AF65-F5344CB8AC3E}">
        <p14:creationId xmlns:p14="http://schemas.microsoft.com/office/powerpoint/2010/main" val="520745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A3EBD8-80B1-A040-B7DC-48E751EBCA97}" type="datetimeFigureOut">
              <a:rPr lang="en-US" smtClean="0"/>
              <a:pPr/>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A3EBD8-80B1-A040-B7DC-48E751EBCA97}" type="datetimeFigureOut">
              <a:rPr lang="en-US" smtClean="0"/>
              <a:pPr/>
              <a:t>9/30/15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A3EBD8-80B1-A040-B7DC-48E751EBCA97}" type="datetimeFigureOut">
              <a:rPr lang="en-US" smtClean="0"/>
              <a:pPr/>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A3EBD8-80B1-A040-B7DC-48E751EBCA97}" type="datetimeFigureOut">
              <a:rPr lang="en-US" smtClean="0"/>
              <a:pPr/>
              <a:t>9/30/15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A3EBD8-80B1-A040-B7DC-48E751EBCA97}" type="datetimeFigureOut">
              <a:rPr lang="en-US" smtClean="0"/>
              <a:pPr/>
              <a:t>9/30/15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3EBD8-80B1-A040-B7DC-48E751EBCA97}" type="datetimeFigureOut">
              <a:rPr lang="en-US" smtClean="0"/>
              <a:pPr/>
              <a:t>9/30/15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3EBD8-80B1-A040-B7DC-48E751EBCA97}" type="datetimeFigureOut">
              <a:rPr lang="en-US" smtClean="0"/>
              <a:pPr/>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A3EBD8-80B1-A040-B7DC-48E751EBCA97}" type="datetimeFigureOut">
              <a:rPr lang="en-US" smtClean="0"/>
              <a:pPr/>
              <a:t>9/30/15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2881CC-0FBE-A147-B925-D26DAD3AEF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3EBD8-80B1-A040-B7DC-48E751EBCA97}" type="datetimeFigureOut">
              <a:rPr lang="en-US" smtClean="0"/>
              <a:pPr/>
              <a:t>9/30/15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881CC-0FBE-A147-B925-D26DAD3AEF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6.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7.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emf"/></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63403" y="1924488"/>
            <a:ext cx="7772400" cy="1470025"/>
          </a:xfrm>
        </p:spPr>
        <p:txBody>
          <a:bodyPr>
            <a:noAutofit/>
          </a:bodyPr>
          <a:lstStyle/>
          <a:p>
            <a:pPr>
              <a:defRPr/>
            </a:pPr>
            <a:r>
              <a:rPr lang="en-US" sz="3600" b="1" dirty="0" smtClean="0">
                <a:solidFill>
                  <a:schemeClr val="tx1"/>
                </a:solidFill>
                <a:latin typeface="Helvetica"/>
                <a:cs typeface="Helvetica"/>
              </a:rPr>
              <a:t>Big Five Personality Taxonomy</a:t>
            </a:r>
            <a:r>
              <a:rPr lang="en-US" sz="3600" b="1" dirty="0" smtClean="0">
                <a:solidFill>
                  <a:schemeClr val="tx1"/>
                </a:solidFill>
                <a:latin typeface="Helvetica"/>
                <a:cs typeface="Helvetica"/>
              </a:rPr>
              <a:t>:</a:t>
            </a:r>
            <a:r>
              <a:rPr lang="en-US" sz="3600" b="1" dirty="0" smtClean="0">
                <a:solidFill>
                  <a:schemeClr val="tx1"/>
                </a:solidFill>
                <a:latin typeface="Helvetica"/>
                <a:cs typeface="Helvetica"/>
              </a:rPr>
              <a:t/>
            </a:r>
            <a:br>
              <a:rPr lang="en-US" sz="3600" b="1" dirty="0" smtClean="0">
                <a:solidFill>
                  <a:schemeClr val="tx1"/>
                </a:solidFill>
                <a:latin typeface="Helvetica"/>
                <a:cs typeface="Helvetica"/>
              </a:rPr>
            </a:br>
            <a:r>
              <a:rPr lang="en-US" sz="3600" b="1" dirty="0" smtClean="0">
                <a:solidFill>
                  <a:schemeClr val="tx1"/>
                </a:solidFill>
                <a:latin typeface="Helvetica"/>
                <a:cs typeface="Helvetica"/>
              </a:rPr>
              <a:t>Conceptualization and Psychological Measurement</a:t>
            </a:r>
            <a:r>
              <a:rPr lang="en-US" sz="3600" b="1" dirty="0" smtClean="0">
                <a:solidFill>
                  <a:schemeClr val="tx1"/>
                </a:solidFill>
                <a:latin typeface="Helvetica"/>
                <a:cs typeface="Helvetica"/>
              </a:rPr>
              <a:t/>
            </a:r>
            <a:br>
              <a:rPr lang="en-US" sz="3600" b="1" dirty="0" smtClean="0">
                <a:solidFill>
                  <a:schemeClr val="tx1"/>
                </a:solidFill>
                <a:latin typeface="Helvetica"/>
                <a:cs typeface="Helvetica"/>
              </a:rPr>
            </a:br>
            <a:r>
              <a:rPr lang="en-US" sz="4800" b="1" dirty="0">
                <a:solidFill>
                  <a:schemeClr val="tx1"/>
                </a:solidFill>
                <a:latin typeface="Helvetica"/>
                <a:ea typeface="ＭＳ Ｐゴシック" charset="0"/>
                <a:cs typeface="Helvetica"/>
              </a:rPr>
              <a:t/>
            </a:r>
            <a:br>
              <a:rPr lang="en-US" sz="4800" b="1" dirty="0">
                <a:solidFill>
                  <a:schemeClr val="tx1"/>
                </a:solidFill>
                <a:latin typeface="Helvetica"/>
                <a:ea typeface="ＭＳ Ｐゴシック" charset="0"/>
                <a:cs typeface="Helvetica"/>
              </a:rPr>
            </a:br>
            <a:r>
              <a:rPr lang="en-US" sz="4800" dirty="0">
                <a:latin typeface="Helvetica"/>
                <a:ea typeface="ＭＳ Ｐゴシック" charset="0"/>
                <a:cs typeface="Helvetica"/>
              </a:rPr>
              <a:t> </a:t>
            </a:r>
            <a:r>
              <a:rPr lang="en-US" sz="4800" b="1" dirty="0">
                <a:latin typeface="Helvetica"/>
                <a:ea typeface="ＭＳ Ｐゴシック" charset="0"/>
                <a:cs typeface="Helvetica"/>
              </a:rPr>
              <a:t> </a:t>
            </a:r>
            <a:br>
              <a:rPr lang="en-US" sz="4800" b="1" dirty="0">
                <a:latin typeface="Helvetica"/>
                <a:ea typeface="ＭＳ Ｐゴシック" charset="0"/>
                <a:cs typeface="Helvetica"/>
              </a:rPr>
            </a:br>
            <a:endParaRPr lang="en-US" sz="4800" b="1" dirty="0">
              <a:latin typeface="Helvetica"/>
              <a:ea typeface="ＭＳ Ｐゴシック" charset="0"/>
              <a:cs typeface="Helvetica"/>
            </a:endParaRPr>
          </a:p>
        </p:txBody>
      </p:sp>
      <p:sp>
        <p:nvSpPr>
          <p:cNvPr id="3" name="Subtitle 2"/>
          <p:cNvSpPr>
            <a:spLocks noGrp="1"/>
          </p:cNvSpPr>
          <p:nvPr>
            <p:ph type="subTitle" idx="1"/>
          </p:nvPr>
        </p:nvSpPr>
        <p:spPr>
          <a:xfrm>
            <a:off x="476291" y="3964609"/>
            <a:ext cx="8393085" cy="1752600"/>
          </a:xfrm>
        </p:spPr>
        <p:txBody>
          <a:bodyPr>
            <a:noAutofit/>
          </a:bodyPr>
          <a:lstStyle/>
          <a:p>
            <a:r>
              <a:rPr lang="en-US" sz="3600" dirty="0">
                <a:solidFill>
                  <a:srgbClr val="000000"/>
                </a:solidFill>
                <a:latin typeface="Helvetica"/>
                <a:ea typeface="ＭＳ Ｐゴシック" charset="0"/>
                <a:cs typeface="Helvetica"/>
              </a:rPr>
              <a:t>Oliver P. John</a:t>
            </a:r>
            <a:br>
              <a:rPr lang="en-US" sz="3600" dirty="0">
                <a:solidFill>
                  <a:srgbClr val="000000"/>
                </a:solidFill>
                <a:latin typeface="Helvetica"/>
                <a:ea typeface="ＭＳ Ｐゴシック" charset="0"/>
                <a:cs typeface="Helvetica"/>
              </a:rPr>
            </a:br>
            <a:r>
              <a:rPr lang="en-US" sz="3600" dirty="0" smtClean="0">
                <a:solidFill>
                  <a:srgbClr val="000000"/>
                </a:solidFill>
                <a:latin typeface="Helvetica"/>
                <a:ea typeface="ＭＳ Ｐゴシック" charset="0"/>
                <a:cs typeface="Helvetica"/>
              </a:rPr>
              <a:t>University </a:t>
            </a:r>
            <a:r>
              <a:rPr lang="en-US" sz="3600" dirty="0">
                <a:solidFill>
                  <a:srgbClr val="000000"/>
                </a:solidFill>
                <a:latin typeface="Helvetica"/>
                <a:ea typeface="ＭＳ Ｐゴシック" charset="0"/>
                <a:cs typeface="Helvetica"/>
              </a:rPr>
              <a:t>of California, Berkeley</a:t>
            </a:r>
            <a:br>
              <a:rPr lang="en-US" sz="3600" dirty="0">
                <a:solidFill>
                  <a:srgbClr val="000000"/>
                </a:solidFill>
                <a:latin typeface="Helvetica"/>
                <a:ea typeface="ＭＳ Ｐゴシック" charset="0"/>
                <a:cs typeface="Helvetica"/>
              </a:rPr>
            </a:br>
            <a:endParaRPr lang="en-US" sz="3600" dirty="0">
              <a:solidFill>
                <a:srgbClr val="000000"/>
              </a:solidFill>
              <a:latin typeface="Helvetica"/>
              <a:cs typeface="Helvetica"/>
            </a:endParaRPr>
          </a:p>
        </p:txBody>
      </p:sp>
      <p:pic>
        <p:nvPicPr>
          <p:cNvPr id="5" name="Picture 4" descr="berkeley_seal.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3982" y="270659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9533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000000"/>
                </a:solidFill>
                <a:latin typeface="Helvetica"/>
                <a:cs typeface="Helvetica"/>
              </a:rPr>
              <a:t>Overview: Three Questions</a:t>
            </a:r>
            <a:endParaRPr lang="en-US" dirty="0">
              <a:solidFill>
                <a:srgbClr val="000000"/>
              </a:solidFill>
              <a:latin typeface="Helvetica"/>
              <a:cs typeface="Helvetica"/>
            </a:endParaRPr>
          </a:p>
        </p:txBody>
      </p:sp>
      <p:sp>
        <p:nvSpPr>
          <p:cNvPr id="3" name="Content Placeholder 2"/>
          <p:cNvSpPr>
            <a:spLocks noGrp="1"/>
          </p:cNvSpPr>
          <p:nvPr>
            <p:ph idx="1"/>
          </p:nvPr>
        </p:nvSpPr>
        <p:spPr>
          <a:xfrm>
            <a:off x="457200" y="1446646"/>
            <a:ext cx="8497888" cy="5023949"/>
          </a:xfrm>
        </p:spPr>
        <p:txBody>
          <a:bodyPr>
            <a:normAutofit/>
          </a:bodyPr>
          <a:lstStyle/>
          <a:p>
            <a:pPr>
              <a:defRPr/>
            </a:pPr>
            <a:r>
              <a:rPr lang="en-US" b="1" dirty="0" smtClean="0">
                <a:solidFill>
                  <a:srgbClr val="000000"/>
                </a:solidFill>
                <a:latin typeface="Helvetica"/>
                <a:cs typeface="Helvetica"/>
              </a:rPr>
              <a:t>What</a:t>
            </a:r>
            <a:r>
              <a:rPr lang="en-US" dirty="0" smtClean="0">
                <a:solidFill>
                  <a:srgbClr val="000000"/>
                </a:solidFill>
                <a:latin typeface="Helvetica"/>
                <a:cs typeface="Helvetica"/>
              </a:rPr>
              <a:t> should we measure?</a:t>
            </a:r>
          </a:p>
          <a:p>
            <a:pPr lvl="1">
              <a:defRPr/>
            </a:pPr>
            <a:r>
              <a:rPr lang="en-US" dirty="0">
                <a:solidFill>
                  <a:srgbClr val="000000"/>
                </a:solidFill>
                <a:latin typeface="Helvetica"/>
                <a:cs typeface="Helvetica"/>
              </a:rPr>
              <a:t>What are the major content domains</a:t>
            </a:r>
            <a:r>
              <a:rPr lang="en-US" dirty="0" smtClean="0">
                <a:solidFill>
                  <a:srgbClr val="000000"/>
                </a:solidFill>
                <a:latin typeface="Helvetica"/>
                <a:cs typeface="Helvetica"/>
              </a:rPr>
              <a:t>? Big Five</a:t>
            </a:r>
          </a:p>
          <a:p>
            <a:pPr>
              <a:defRPr/>
            </a:pPr>
            <a:r>
              <a:rPr lang="en-US" b="1" dirty="0" smtClean="0">
                <a:solidFill>
                  <a:srgbClr val="000000"/>
                </a:solidFill>
                <a:latin typeface="Helvetica"/>
                <a:cs typeface="Helvetica"/>
              </a:rPr>
              <a:t>How</a:t>
            </a:r>
            <a:r>
              <a:rPr lang="en-US" dirty="0" smtClean="0">
                <a:solidFill>
                  <a:srgbClr val="000000"/>
                </a:solidFill>
                <a:latin typeface="Helvetica"/>
                <a:cs typeface="Helvetica"/>
              </a:rPr>
              <a:t> should we measure it?</a:t>
            </a:r>
          </a:p>
          <a:p>
            <a:pPr lvl="1">
              <a:defRPr/>
            </a:pPr>
            <a:r>
              <a:rPr lang="en-US" dirty="0">
                <a:solidFill>
                  <a:srgbClr val="000000"/>
                </a:solidFill>
                <a:latin typeface="Helvetica"/>
                <a:cs typeface="Helvetica"/>
              </a:rPr>
              <a:t>Questionnaires; issues with verbal reports</a:t>
            </a:r>
          </a:p>
          <a:p>
            <a:pPr lvl="1">
              <a:defRPr/>
            </a:pPr>
            <a:r>
              <a:rPr lang="en-US" dirty="0" smtClean="0">
                <a:solidFill>
                  <a:srgbClr val="000000"/>
                </a:solidFill>
                <a:latin typeface="Helvetica"/>
                <a:cs typeface="Helvetica"/>
              </a:rPr>
              <a:t>Data sources: self, parents, teacher </a:t>
            </a:r>
          </a:p>
          <a:p>
            <a:pPr lvl="1">
              <a:defRPr/>
            </a:pPr>
            <a:r>
              <a:rPr lang="en-US" dirty="0" smtClean="0">
                <a:solidFill>
                  <a:srgbClr val="000000"/>
                </a:solidFill>
                <a:latin typeface="Helvetica"/>
                <a:cs typeface="Helvetica"/>
              </a:rPr>
              <a:t>Construct validity: Prediction of life outcomes</a:t>
            </a:r>
          </a:p>
          <a:p>
            <a:pPr>
              <a:defRPr/>
            </a:pPr>
            <a:r>
              <a:rPr lang="en-US" b="1" dirty="0" smtClean="0">
                <a:solidFill>
                  <a:srgbClr val="000000"/>
                </a:solidFill>
                <a:latin typeface="Helvetica"/>
                <a:cs typeface="Helvetica"/>
              </a:rPr>
              <a:t>When</a:t>
            </a:r>
            <a:r>
              <a:rPr lang="en-US" dirty="0" smtClean="0">
                <a:solidFill>
                  <a:srgbClr val="000000"/>
                </a:solidFill>
                <a:latin typeface="Helvetica"/>
                <a:cs typeface="Helvetica"/>
              </a:rPr>
              <a:t> should we measuring them?</a:t>
            </a:r>
          </a:p>
          <a:p>
            <a:pPr lvl="1">
              <a:defRPr/>
            </a:pPr>
            <a:r>
              <a:rPr lang="en-US" dirty="0" smtClean="0">
                <a:solidFill>
                  <a:srgbClr val="000000"/>
                </a:solidFill>
                <a:latin typeface="Helvetica"/>
                <a:cs typeface="Helvetica"/>
              </a:rPr>
              <a:t>What age groups are measured? In what context?</a:t>
            </a:r>
            <a:endParaRPr lang="en-US" dirty="0">
              <a:solidFill>
                <a:srgbClr val="000000"/>
              </a:solidFill>
              <a:latin typeface="Helvetica"/>
              <a:cs typeface="Helvetica"/>
            </a:endParaRPr>
          </a:p>
        </p:txBody>
      </p:sp>
    </p:spTree>
    <p:extLst>
      <p:ext uri="{BB962C8B-B14F-4D97-AF65-F5344CB8AC3E}">
        <p14:creationId xmlns:p14="http://schemas.microsoft.com/office/powerpoint/2010/main" val="389976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rgbClr val="000000"/>
                </a:solidFill>
                <a:latin typeface="Helvetica"/>
                <a:cs typeface="Helvetica"/>
              </a:rPr>
              <a:t>Question 1</a:t>
            </a:r>
            <a:endParaRPr lang="en-US" dirty="0">
              <a:solidFill>
                <a:srgbClr val="000000"/>
              </a:solidFill>
              <a:latin typeface="Helvetica"/>
              <a:cs typeface="Helvetica"/>
            </a:endParaRPr>
          </a:p>
        </p:txBody>
      </p:sp>
      <p:sp>
        <p:nvSpPr>
          <p:cNvPr id="3" name="Content Placeholder 2"/>
          <p:cNvSpPr>
            <a:spLocks noGrp="1"/>
          </p:cNvSpPr>
          <p:nvPr>
            <p:ph idx="1"/>
          </p:nvPr>
        </p:nvSpPr>
        <p:spPr>
          <a:xfrm>
            <a:off x="457200" y="1446646"/>
            <a:ext cx="8497888" cy="5023949"/>
          </a:xfrm>
        </p:spPr>
        <p:txBody>
          <a:bodyPr>
            <a:normAutofit/>
          </a:bodyPr>
          <a:lstStyle/>
          <a:p>
            <a:pPr>
              <a:defRPr/>
            </a:pPr>
            <a:r>
              <a:rPr lang="en-US" b="1" dirty="0" smtClean="0">
                <a:solidFill>
                  <a:srgbClr val="000000"/>
                </a:solidFill>
                <a:latin typeface="Helvetica"/>
                <a:cs typeface="Helvetica"/>
              </a:rPr>
              <a:t>What</a:t>
            </a:r>
            <a:r>
              <a:rPr lang="en-US" dirty="0" smtClean="0">
                <a:solidFill>
                  <a:srgbClr val="000000"/>
                </a:solidFill>
                <a:latin typeface="Helvetica"/>
                <a:cs typeface="Helvetica"/>
              </a:rPr>
              <a:t> should we measure?</a:t>
            </a:r>
          </a:p>
          <a:p>
            <a:pPr lvl="1">
              <a:defRPr/>
            </a:pPr>
            <a:r>
              <a:rPr lang="en-US" dirty="0">
                <a:solidFill>
                  <a:srgbClr val="000000"/>
                </a:solidFill>
                <a:latin typeface="Helvetica"/>
                <a:cs typeface="Helvetica"/>
              </a:rPr>
              <a:t>What are the major content domains?</a:t>
            </a:r>
          </a:p>
          <a:p>
            <a:pPr lvl="1">
              <a:defRPr/>
            </a:pPr>
            <a:r>
              <a:rPr lang="en-US" dirty="0" smtClean="0">
                <a:solidFill>
                  <a:srgbClr val="000000"/>
                </a:solidFill>
                <a:latin typeface="Helvetica"/>
                <a:cs typeface="Helvetica"/>
              </a:rPr>
              <a:t>30 years ago, personality researchers looked at long bewildering </a:t>
            </a:r>
            <a:r>
              <a:rPr lang="en-US" b="1" dirty="0" smtClean="0">
                <a:solidFill>
                  <a:srgbClr val="000000"/>
                </a:solidFill>
                <a:latin typeface="Helvetica"/>
                <a:cs typeface="Helvetica"/>
              </a:rPr>
              <a:t>lists</a:t>
            </a:r>
            <a:r>
              <a:rPr lang="en-US" dirty="0" smtClean="0">
                <a:solidFill>
                  <a:srgbClr val="000000"/>
                </a:solidFill>
                <a:latin typeface="Helvetica"/>
                <a:cs typeface="Helvetica"/>
              </a:rPr>
              <a:t> of characteristics </a:t>
            </a:r>
          </a:p>
          <a:p>
            <a:pPr lvl="1">
              <a:defRPr/>
            </a:pPr>
            <a:r>
              <a:rPr lang="en-US" dirty="0" smtClean="0">
                <a:solidFill>
                  <a:srgbClr val="000000"/>
                </a:solidFill>
                <a:latin typeface="Helvetica"/>
                <a:cs typeface="Helvetica"/>
              </a:rPr>
              <a:t>Like the ones Charles </a:t>
            </a:r>
            <a:r>
              <a:rPr lang="en-US" dirty="0" err="1" smtClean="0">
                <a:solidFill>
                  <a:srgbClr val="000000"/>
                </a:solidFill>
                <a:latin typeface="Helvetica"/>
                <a:cs typeface="Helvetica"/>
              </a:rPr>
              <a:t>Fadel</a:t>
            </a:r>
            <a:r>
              <a:rPr lang="en-US" dirty="0" smtClean="0">
                <a:solidFill>
                  <a:srgbClr val="000000"/>
                </a:solidFill>
                <a:latin typeface="Helvetica"/>
                <a:cs typeface="Helvetica"/>
              </a:rPr>
              <a:t> showed us</a:t>
            </a:r>
          </a:p>
          <a:p>
            <a:pPr lvl="1">
              <a:defRPr/>
            </a:pPr>
            <a:r>
              <a:rPr lang="en-US" dirty="0" smtClean="0">
                <a:solidFill>
                  <a:srgbClr val="000000"/>
                </a:solidFill>
                <a:latin typeface="Helvetica"/>
                <a:cs typeface="Helvetica"/>
              </a:rPr>
              <a:t>Here’s another much shorter one</a:t>
            </a:r>
          </a:p>
        </p:txBody>
      </p:sp>
    </p:spTree>
    <p:extLst>
      <p:ext uri="{BB962C8B-B14F-4D97-AF65-F5344CB8AC3E}">
        <p14:creationId xmlns:p14="http://schemas.microsoft.com/office/powerpoint/2010/main" val="3163841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What School Boards, Teachers and Parents Want in Kids</a:t>
            </a:r>
          </a:p>
        </p:txBody>
      </p:sp>
      <p:sp>
        <p:nvSpPr>
          <p:cNvPr id="662531" name="Rectangle 3"/>
          <p:cNvSpPr>
            <a:spLocks noGrp="1" noChangeArrowheads="1"/>
          </p:cNvSpPr>
          <p:nvPr>
            <p:ph type="body" sz="half" idx="1"/>
          </p:nvPr>
        </p:nvSpPr>
        <p:spPr>
          <a:xfrm>
            <a:off x="457200" y="1600199"/>
            <a:ext cx="4038600" cy="5018741"/>
          </a:xfrm>
        </p:spPr>
        <p:txBody>
          <a:bodyPr>
            <a:normAutofit/>
          </a:bodyPr>
          <a:lstStyle/>
          <a:p>
            <a:pPr eaLnBrk="1" hangingPunct="1">
              <a:lnSpc>
                <a:spcPct val="90000"/>
              </a:lnSpc>
              <a:defRPr/>
            </a:pPr>
            <a:r>
              <a:rPr lang="en-US" sz="2400" dirty="0" smtClean="0">
                <a:solidFill>
                  <a:srgbClr val="000000"/>
                </a:solidFill>
                <a:latin typeface="Helvetica"/>
                <a:cs typeface="Helvetica"/>
              </a:rPr>
              <a:t>Explore </a:t>
            </a:r>
          </a:p>
          <a:p>
            <a:pPr eaLnBrk="1" hangingPunct="1">
              <a:lnSpc>
                <a:spcPct val="90000"/>
              </a:lnSpc>
              <a:defRPr/>
            </a:pPr>
            <a:r>
              <a:rPr lang="en-US" sz="2400" dirty="0" smtClean="0">
                <a:solidFill>
                  <a:srgbClr val="000000"/>
                </a:solidFill>
                <a:latin typeface="Helvetica"/>
                <a:cs typeface="Helvetica"/>
              </a:rPr>
              <a:t>Innovate</a:t>
            </a:r>
          </a:p>
          <a:p>
            <a:pPr eaLnBrk="1" hangingPunct="1">
              <a:lnSpc>
                <a:spcPct val="90000"/>
              </a:lnSpc>
              <a:defRPr/>
            </a:pPr>
            <a:r>
              <a:rPr lang="en-US" sz="2400" dirty="0" smtClean="0">
                <a:solidFill>
                  <a:srgbClr val="000000"/>
                </a:solidFill>
                <a:latin typeface="Helvetica"/>
                <a:cs typeface="Helvetica"/>
              </a:rPr>
              <a:t>Be kind</a:t>
            </a:r>
          </a:p>
          <a:p>
            <a:pPr eaLnBrk="1" hangingPunct="1">
              <a:lnSpc>
                <a:spcPct val="90000"/>
              </a:lnSpc>
              <a:defRPr/>
            </a:pPr>
            <a:r>
              <a:rPr lang="en-US" sz="2400" dirty="0" smtClean="0">
                <a:solidFill>
                  <a:srgbClr val="000000"/>
                </a:solidFill>
                <a:latin typeface="Helvetica"/>
                <a:cs typeface="Helvetica"/>
              </a:rPr>
              <a:t>Be a leader</a:t>
            </a:r>
          </a:p>
          <a:p>
            <a:pPr eaLnBrk="1" hangingPunct="1">
              <a:lnSpc>
                <a:spcPct val="90000"/>
              </a:lnSpc>
              <a:defRPr/>
            </a:pPr>
            <a:r>
              <a:rPr lang="en-US" sz="2400" dirty="0" smtClean="0">
                <a:solidFill>
                  <a:srgbClr val="000000"/>
                </a:solidFill>
                <a:latin typeface="Helvetica"/>
                <a:cs typeface="Helvetica"/>
              </a:rPr>
              <a:t>Be creative</a:t>
            </a:r>
          </a:p>
          <a:p>
            <a:pPr eaLnBrk="1" hangingPunct="1">
              <a:lnSpc>
                <a:spcPct val="90000"/>
              </a:lnSpc>
              <a:defRPr/>
            </a:pPr>
            <a:r>
              <a:rPr lang="en-US" sz="2400" dirty="0" smtClean="0">
                <a:solidFill>
                  <a:srgbClr val="000000"/>
                </a:solidFill>
                <a:latin typeface="Helvetica"/>
                <a:cs typeface="Helvetica"/>
              </a:rPr>
              <a:t>Cooperate</a:t>
            </a:r>
          </a:p>
          <a:p>
            <a:pPr eaLnBrk="1" hangingPunct="1">
              <a:lnSpc>
                <a:spcPct val="90000"/>
              </a:lnSpc>
              <a:defRPr/>
            </a:pPr>
            <a:r>
              <a:rPr lang="en-US" sz="2400" dirty="0" smtClean="0">
                <a:solidFill>
                  <a:srgbClr val="000000"/>
                </a:solidFill>
                <a:latin typeface="Helvetica"/>
                <a:cs typeface="Helvetica"/>
              </a:rPr>
              <a:t>Engagement</a:t>
            </a:r>
          </a:p>
          <a:p>
            <a:pPr eaLnBrk="1" hangingPunct="1">
              <a:lnSpc>
                <a:spcPct val="90000"/>
              </a:lnSpc>
              <a:defRPr/>
            </a:pPr>
            <a:r>
              <a:rPr lang="en-US" sz="2400" dirty="0" smtClean="0">
                <a:solidFill>
                  <a:srgbClr val="000000"/>
                </a:solidFill>
                <a:latin typeface="Helvetica"/>
                <a:cs typeface="Helvetica"/>
              </a:rPr>
              <a:t>Take risks</a:t>
            </a:r>
          </a:p>
          <a:p>
            <a:pPr eaLnBrk="1" hangingPunct="1">
              <a:lnSpc>
                <a:spcPct val="90000"/>
              </a:lnSpc>
              <a:defRPr/>
            </a:pPr>
            <a:endParaRPr lang="en-US" sz="2400" dirty="0" smtClean="0">
              <a:solidFill>
                <a:srgbClr val="000000"/>
              </a:solidFill>
              <a:latin typeface="Helvetica"/>
              <a:cs typeface="Helvetica"/>
            </a:endParaRPr>
          </a:p>
        </p:txBody>
      </p:sp>
      <p:sp>
        <p:nvSpPr>
          <p:cNvPr id="662532" name="Rectangle 4"/>
          <p:cNvSpPr>
            <a:spLocks noGrp="1" noChangeArrowheads="1"/>
          </p:cNvSpPr>
          <p:nvPr>
            <p:ph type="body" sz="half" idx="2"/>
          </p:nvPr>
        </p:nvSpPr>
        <p:spPr>
          <a:xfrm>
            <a:off x="4648200" y="1600200"/>
            <a:ext cx="4038600" cy="3366911"/>
          </a:xfrm>
        </p:spPr>
        <p:txBody>
          <a:bodyPr/>
          <a:lstStyle/>
          <a:p>
            <a:pPr eaLnBrk="1" hangingPunct="1">
              <a:lnSpc>
                <a:spcPct val="90000"/>
              </a:lnSpc>
              <a:defRPr/>
            </a:pPr>
            <a:r>
              <a:rPr lang="en-US" sz="2400" dirty="0" smtClean="0">
                <a:solidFill>
                  <a:srgbClr val="000000"/>
                </a:solidFill>
                <a:latin typeface="Helvetica"/>
                <a:cs typeface="Helvetica"/>
              </a:rPr>
              <a:t>Take responsibility</a:t>
            </a:r>
          </a:p>
          <a:p>
            <a:pPr eaLnBrk="1" hangingPunct="1">
              <a:lnSpc>
                <a:spcPct val="90000"/>
              </a:lnSpc>
              <a:defRPr/>
            </a:pPr>
            <a:r>
              <a:rPr lang="en-US" sz="2400" dirty="0" smtClean="0">
                <a:solidFill>
                  <a:srgbClr val="000000"/>
                </a:solidFill>
                <a:latin typeface="Helvetica"/>
                <a:cs typeface="Helvetica"/>
              </a:rPr>
              <a:t>Confidence</a:t>
            </a:r>
          </a:p>
          <a:p>
            <a:pPr eaLnBrk="1" hangingPunct="1">
              <a:lnSpc>
                <a:spcPct val="90000"/>
              </a:lnSpc>
              <a:defRPr/>
            </a:pPr>
            <a:r>
              <a:rPr lang="en-US" sz="2400" dirty="0" smtClean="0">
                <a:solidFill>
                  <a:srgbClr val="000000"/>
                </a:solidFill>
                <a:latin typeface="Helvetica"/>
                <a:cs typeface="Helvetica"/>
              </a:rPr>
              <a:t>Work as a team</a:t>
            </a:r>
          </a:p>
          <a:p>
            <a:pPr eaLnBrk="1" hangingPunct="1">
              <a:lnSpc>
                <a:spcPct val="90000"/>
              </a:lnSpc>
              <a:defRPr/>
            </a:pPr>
            <a:r>
              <a:rPr lang="en-US" sz="2400" dirty="0" smtClean="0">
                <a:solidFill>
                  <a:srgbClr val="000000"/>
                </a:solidFill>
                <a:latin typeface="Helvetica"/>
                <a:cs typeface="Helvetica"/>
              </a:rPr>
              <a:t>Stay cool under pressure</a:t>
            </a:r>
          </a:p>
          <a:p>
            <a:pPr eaLnBrk="1" hangingPunct="1">
              <a:lnSpc>
                <a:spcPct val="90000"/>
              </a:lnSpc>
              <a:defRPr/>
            </a:pPr>
            <a:r>
              <a:rPr lang="en-US" sz="2400" dirty="0" smtClean="0">
                <a:solidFill>
                  <a:srgbClr val="000000"/>
                </a:solidFill>
                <a:latin typeface="Helvetica"/>
                <a:cs typeface="Helvetica"/>
              </a:rPr>
              <a:t>Have empathy</a:t>
            </a:r>
          </a:p>
          <a:p>
            <a:pPr eaLnBrk="1" hangingPunct="1">
              <a:lnSpc>
                <a:spcPct val="90000"/>
              </a:lnSpc>
              <a:defRPr/>
            </a:pPr>
            <a:r>
              <a:rPr lang="en-US" sz="2400" dirty="0" smtClean="0">
                <a:solidFill>
                  <a:srgbClr val="000000"/>
                </a:solidFill>
                <a:latin typeface="Helvetica"/>
                <a:cs typeface="Helvetica"/>
              </a:rPr>
              <a:t>Persist after failure</a:t>
            </a:r>
          </a:p>
          <a:p>
            <a:pPr eaLnBrk="1" hangingPunct="1">
              <a:lnSpc>
                <a:spcPct val="90000"/>
              </a:lnSpc>
              <a:defRPr/>
            </a:pPr>
            <a:r>
              <a:rPr lang="en-US" sz="2400" dirty="0" smtClean="0">
                <a:solidFill>
                  <a:srgbClr val="000000"/>
                </a:solidFill>
                <a:latin typeface="Helvetica"/>
                <a:cs typeface="Helvetica"/>
              </a:rPr>
              <a:t>Try something new</a:t>
            </a:r>
          </a:p>
          <a:p>
            <a:pPr eaLnBrk="1" hangingPunct="1">
              <a:lnSpc>
                <a:spcPct val="90000"/>
              </a:lnSpc>
              <a:defRPr/>
            </a:pPr>
            <a:r>
              <a:rPr lang="en-US" sz="2400" dirty="0" smtClean="0">
                <a:solidFill>
                  <a:srgbClr val="000000"/>
                </a:solidFill>
                <a:latin typeface="Helvetica"/>
                <a:cs typeface="Helvetica"/>
              </a:rPr>
              <a:t>Respect rules</a:t>
            </a:r>
          </a:p>
          <a:p>
            <a:pPr eaLnBrk="1" hangingPunct="1">
              <a:lnSpc>
                <a:spcPct val="90000"/>
              </a:lnSpc>
              <a:buFont typeface="Wingdings" charset="0"/>
              <a:buNone/>
              <a:defRPr/>
            </a:pPr>
            <a:endParaRPr lang="en-US" dirty="0" smtClean="0">
              <a:solidFill>
                <a:srgbClr val="000000"/>
              </a:solidFill>
              <a:latin typeface="Helvetica"/>
              <a:cs typeface="Helvetica"/>
            </a:endParaRPr>
          </a:p>
        </p:txBody>
      </p:sp>
    </p:spTree>
    <p:extLst>
      <p:ext uri="{BB962C8B-B14F-4D97-AF65-F5344CB8AC3E}">
        <p14:creationId xmlns:p14="http://schemas.microsoft.com/office/powerpoint/2010/main" val="422029129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What School Boards, Teachers and Parents Want in Kids</a:t>
            </a:r>
          </a:p>
        </p:txBody>
      </p:sp>
      <p:sp>
        <p:nvSpPr>
          <p:cNvPr id="662531" name="Rectangle 3"/>
          <p:cNvSpPr>
            <a:spLocks noGrp="1" noChangeArrowheads="1"/>
          </p:cNvSpPr>
          <p:nvPr>
            <p:ph type="body" sz="half" idx="1"/>
          </p:nvPr>
        </p:nvSpPr>
        <p:spPr>
          <a:xfrm>
            <a:off x="457200" y="1600199"/>
            <a:ext cx="4038600" cy="5018741"/>
          </a:xfrm>
        </p:spPr>
        <p:txBody>
          <a:bodyPr>
            <a:normAutofit/>
          </a:bodyPr>
          <a:lstStyle/>
          <a:p>
            <a:pPr eaLnBrk="1" hangingPunct="1">
              <a:lnSpc>
                <a:spcPct val="90000"/>
              </a:lnSpc>
              <a:defRPr/>
            </a:pPr>
            <a:r>
              <a:rPr lang="en-US" sz="2400" dirty="0" smtClean="0">
                <a:solidFill>
                  <a:srgbClr val="000000"/>
                </a:solidFill>
                <a:latin typeface="Helvetica"/>
                <a:cs typeface="Helvetica"/>
              </a:rPr>
              <a:t>Explore </a:t>
            </a:r>
          </a:p>
          <a:p>
            <a:pPr eaLnBrk="1" hangingPunct="1">
              <a:lnSpc>
                <a:spcPct val="90000"/>
              </a:lnSpc>
              <a:defRPr/>
            </a:pPr>
            <a:r>
              <a:rPr lang="en-US" sz="2400" dirty="0" smtClean="0">
                <a:solidFill>
                  <a:srgbClr val="000000"/>
                </a:solidFill>
                <a:latin typeface="Helvetica"/>
                <a:cs typeface="Helvetica"/>
              </a:rPr>
              <a:t>Innovate</a:t>
            </a:r>
          </a:p>
          <a:p>
            <a:pPr eaLnBrk="1" hangingPunct="1">
              <a:lnSpc>
                <a:spcPct val="90000"/>
              </a:lnSpc>
              <a:defRPr/>
            </a:pPr>
            <a:r>
              <a:rPr lang="en-US" sz="2400" dirty="0" smtClean="0">
                <a:solidFill>
                  <a:srgbClr val="000000"/>
                </a:solidFill>
                <a:latin typeface="Helvetica"/>
                <a:cs typeface="Helvetica"/>
              </a:rPr>
              <a:t>Be kind</a:t>
            </a:r>
          </a:p>
          <a:p>
            <a:pPr eaLnBrk="1" hangingPunct="1">
              <a:lnSpc>
                <a:spcPct val="90000"/>
              </a:lnSpc>
              <a:defRPr/>
            </a:pPr>
            <a:r>
              <a:rPr lang="en-US" sz="2400" dirty="0" smtClean="0">
                <a:solidFill>
                  <a:srgbClr val="000000"/>
                </a:solidFill>
                <a:latin typeface="Helvetica"/>
                <a:cs typeface="Helvetica"/>
              </a:rPr>
              <a:t>Be a leader</a:t>
            </a:r>
          </a:p>
          <a:p>
            <a:pPr eaLnBrk="1" hangingPunct="1">
              <a:lnSpc>
                <a:spcPct val="90000"/>
              </a:lnSpc>
              <a:defRPr/>
            </a:pPr>
            <a:r>
              <a:rPr lang="en-US" sz="2400" dirty="0" smtClean="0">
                <a:solidFill>
                  <a:srgbClr val="000000"/>
                </a:solidFill>
                <a:latin typeface="Helvetica"/>
                <a:cs typeface="Helvetica"/>
              </a:rPr>
              <a:t>Be creative</a:t>
            </a:r>
          </a:p>
          <a:p>
            <a:pPr eaLnBrk="1" hangingPunct="1">
              <a:lnSpc>
                <a:spcPct val="90000"/>
              </a:lnSpc>
              <a:defRPr/>
            </a:pPr>
            <a:r>
              <a:rPr lang="en-US" sz="2400" dirty="0" smtClean="0">
                <a:solidFill>
                  <a:srgbClr val="000000"/>
                </a:solidFill>
                <a:latin typeface="Helvetica"/>
                <a:cs typeface="Helvetica"/>
              </a:rPr>
              <a:t>Cooperate</a:t>
            </a:r>
          </a:p>
          <a:p>
            <a:pPr eaLnBrk="1" hangingPunct="1">
              <a:lnSpc>
                <a:spcPct val="90000"/>
              </a:lnSpc>
              <a:defRPr/>
            </a:pPr>
            <a:r>
              <a:rPr lang="en-US" sz="2400" dirty="0" smtClean="0">
                <a:solidFill>
                  <a:srgbClr val="000000"/>
                </a:solidFill>
                <a:latin typeface="Helvetica"/>
                <a:cs typeface="Helvetica"/>
              </a:rPr>
              <a:t>Engagement</a:t>
            </a:r>
          </a:p>
          <a:p>
            <a:pPr eaLnBrk="1" hangingPunct="1">
              <a:lnSpc>
                <a:spcPct val="90000"/>
              </a:lnSpc>
              <a:defRPr/>
            </a:pPr>
            <a:r>
              <a:rPr lang="en-US" sz="2400" dirty="0" smtClean="0">
                <a:solidFill>
                  <a:srgbClr val="000000"/>
                </a:solidFill>
                <a:latin typeface="Helvetica"/>
                <a:cs typeface="Helvetica"/>
              </a:rPr>
              <a:t>Take risks</a:t>
            </a:r>
          </a:p>
          <a:p>
            <a:pPr eaLnBrk="1" hangingPunct="1">
              <a:lnSpc>
                <a:spcPct val="90000"/>
              </a:lnSpc>
              <a:defRPr/>
            </a:pPr>
            <a:endParaRPr lang="en-US" sz="2400" dirty="0" smtClean="0">
              <a:solidFill>
                <a:srgbClr val="000000"/>
              </a:solidFill>
              <a:latin typeface="Helvetica"/>
              <a:cs typeface="Helvetica"/>
            </a:endParaRPr>
          </a:p>
          <a:p>
            <a:pPr eaLnBrk="1" hangingPunct="1">
              <a:lnSpc>
                <a:spcPct val="90000"/>
              </a:lnSpc>
              <a:defRPr/>
            </a:pPr>
            <a:r>
              <a:rPr lang="en-US" sz="2400" dirty="0" smtClean="0">
                <a:solidFill>
                  <a:srgbClr val="FF0000"/>
                </a:solidFill>
                <a:latin typeface="Helvetica"/>
                <a:cs typeface="Helvetica"/>
              </a:rPr>
              <a:t>Too much!</a:t>
            </a:r>
          </a:p>
          <a:p>
            <a:pPr eaLnBrk="1" hangingPunct="1">
              <a:lnSpc>
                <a:spcPct val="90000"/>
              </a:lnSpc>
              <a:defRPr/>
            </a:pPr>
            <a:r>
              <a:rPr lang="en-US" sz="2400" dirty="0" smtClean="0">
                <a:solidFill>
                  <a:srgbClr val="FF0000"/>
                </a:solidFill>
                <a:latin typeface="Helvetica"/>
                <a:cs typeface="Helvetica"/>
              </a:rPr>
              <a:t>Create some order!</a:t>
            </a:r>
          </a:p>
          <a:p>
            <a:pPr eaLnBrk="1" hangingPunct="1">
              <a:lnSpc>
                <a:spcPct val="90000"/>
              </a:lnSpc>
              <a:defRPr/>
            </a:pPr>
            <a:r>
              <a:rPr lang="en-US" sz="2400" dirty="0" smtClean="0">
                <a:solidFill>
                  <a:srgbClr val="FF0000"/>
                </a:solidFill>
                <a:latin typeface="Helvetica"/>
                <a:cs typeface="Helvetica"/>
              </a:rPr>
              <a:t>Simplify!</a:t>
            </a:r>
          </a:p>
        </p:txBody>
      </p:sp>
      <p:sp>
        <p:nvSpPr>
          <p:cNvPr id="662532" name="Rectangle 4"/>
          <p:cNvSpPr>
            <a:spLocks noGrp="1" noChangeArrowheads="1"/>
          </p:cNvSpPr>
          <p:nvPr>
            <p:ph type="body" sz="half" idx="2"/>
          </p:nvPr>
        </p:nvSpPr>
        <p:spPr>
          <a:xfrm>
            <a:off x="4648200" y="1600200"/>
            <a:ext cx="4038600" cy="3366911"/>
          </a:xfrm>
        </p:spPr>
        <p:txBody>
          <a:bodyPr/>
          <a:lstStyle/>
          <a:p>
            <a:pPr eaLnBrk="1" hangingPunct="1">
              <a:lnSpc>
                <a:spcPct val="90000"/>
              </a:lnSpc>
              <a:defRPr/>
            </a:pPr>
            <a:r>
              <a:rPr lang="en-US" sz="2400" dirty="0" smtClean="0">
                <a:solidFill>
                  <a:srgbClr val="000000"/>
                </a:solidFill>
                <a:latin typeface="Helvetica"/>
                <a:cs typeface="Helvetica"/>
              </a:rPr>
              <a:t>Take responsibility</a:t>
            </a:r>
          </a:p>
          <a:p>
            <a:pPr eaLnBrk="1" hangingPunct="1">
              <a:lnSpc>
                <a:spcPct val="90000"/>
              </a:lnSpc>
              <a:defRPr/>
            </a:pPr>
            <a:r>
              <a:rPr lang="en-US" sz="2400" dirty="0" smtClean="0">
                <a:solidFill>
                  <a:srgbClr val="000000"/>
                </a:solidFill>
                <a:latin typeface="Helvetica"/>
                <a:cs typeface="Helvetica"/>
              </a:rPr>
              <a:t>Confidence</a:t>
            </a:r>
          </a:p>
          <a:p>
            <a:pPr eaLnBrk="1" hangingPunct="1">
              <a:lnSpc>
                <a:spcPct val="90000"/>
              </a:lnSpc>
              <a:defRPr/>
            </a:pPr>
            <a:r>
              <a:rPr lang="en-US" sz="2400" dirty="0" smtClean="0">
                <a:solidFill>
                  <a:srgbClr val="000000"/>
                </a:solidFill>
                <a:latin typeface="Helvetica"/>
                <a:cs typeface="Helvetica"/>
              </a:rPr>
              <a:t>Work as a team</a:t>
            </a:r>
          </a:p>
          <a:p>
            <a:pPr eaLnBrk="1" hangingPunct="1">
              <a:lnSpc>
                <a:spcPct val="90000"/>
              </a:lnSpc>
              <a:defRPr/>
            </a:pPr>
            <a:r>
              <a:rPr lang="en-US" sz="2400" dirty="0" smtClean="0">
                <a:solidFill>
                  <a:srgbClr val="000000"/>
                </a:solidFill>
                <a:latin typeface="Helvetica"/>
                <a:cs typeface="Helvetica"/>
              </a:rPr>
              <a:t>Stay cool under pressure</a:t>
            </a:r>
          </a:p>
          <a:p>
            <a:pPr eaLnBrk="1" hangingPunct="1">
              <a:lnSpc>
                <a:spcPct val="90000"/>
              </a:lnSpc>
              <a:defRPr/>
            </a:pPr>
            <a:r>
              <a:rPr lang="en-US" sz="2400" dirty="0" smtClean="0">
                <a:solidFill>
                  <a:srgbClr val="000000"/>
                </a:solidFill>
                <a:latin typeface="Helvetica"/>
                <a:cs typeface="Helvetica"/>
              </a:rPr>
              <a:t>Have empathy</a:t>
            </a:r>
          </a:p>
          <a:p>
            <a:pPr eaLnBrk="1" hangingPunct="1">
              <a:lnSpc>
                <a:spcPct val="90000"/>
              </a:lnSpc>
              <a:defRPr/>
            </a:pPr>
            <a:r>
              <a:rPr lang="en-US" sz="2400" dirty="0" smtClean="0">
                <a:solidFill>
                  <a:srgbClr val="000000"/>
                </a:solidFill>
                <a:latin typeface="Helvetica"/>
                <a:cs typeface="Helvetica"/>
              </a:rPr>
              <a:t>Persist after failure</a:t>
            </a:r>
          </a:p>
          <a:p>
            <a:pPr eaLnBrk="1" hangingPunct="1">
              <a:lnSpc>
                <a:spcPct val="90000"/>
              </a:lnSpc>
              <a:defRPr/>
            </a:pPr>
            <a:r>
              <a:rPr lang="en-US" sz="2400" dirty="0" smtClean="0">
                <a:solidFill>
                  <a:srgbClr val="000000"/>
                </a:solidFill>
                <a:latin typeface="Helvetica"/>
                <a:cs typeface="Helvetica"/>
              </a:rPr>
              <a:t>Try something new</a:t>
            </a:r>
          </a:p>
          <a:p>
            <a:pPr eaLnBrk="1" hangingPunct="1">
              <a:lnSpc>
                <a:spcPct val="90000"/>
              </a:lnSpc>
              <a:defRPr/>
            </a:pPr>
            <a:r>
              <a:rPr lang="en-US" sz="2400" dirty="0" smtClean="0">
                <a:solidFill>
                  <a:srgbClr val="000000"/>
                </a:solidFill>
                <a:latin typeface="Helvetica"/>
                <a:cs typeface="Helvetica"/>
              </a:rPr>
              <a:t>Respect rules</a:t>
            </a:r>
          </a:p>
          <a:p>
            <a:pPr eaLnBrk="1" hangingPunct="1">
              <a:lnSpc>
                <a:spcPct val="90000"/>
              </a:lnSpc>
              <a:buFont typeface="Wingdings" charset="0"/>
              <a:buNone/>
              <a:defRPr/>
            </a:pPr>
            <a:endParaRPr lang="en-US" dirty="0" smtClean="0">
              <a:solidFill>
                <a:srgbClr val="000000"/>
              </a:solidFill>
              <a:latin typeface="Helvetica"/>
              <a:cs typeface="Helvetica"/>
            </a:endParaRPr>
          </a:p>
        </p:txBody>
      </p:sp>
    </p:spTree>
    <p:extLst>
      <p:ext uri="{BB962C8B-B14F-4D97-AF65-F5344CB8AC3E}">
        <p14:creationId xmlns:p14="http://schemas.microsoft.com/office/powerpoint/2010/main" val="15228205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What School Boards, Teachers and Parents Want in Kids</a:t>
            </a:r>
          </a:p>
        </p:txBody>
      </p:sp>
      <p:sp>
        <p:nvSpPr>
          <p:cNvPr id="662531" name="Rectangle 3"/>
          <p:cNvSpPr>
            <a:spLocks noGrp="1" noChangeArrowheads="1"/>
          </p:cNvSpPr>
          <p:nvPr>
            <p:ph type="body" sz="half" idx="1"/>
          </p:nvPr>
        </p:nvSpPr>
        <p:spPr>
          <a:xfrm>
            <a:off x="457200" y="1600199"/>
            <a:ext cx="4038600" cy="5018741"/>
          </a:xfrm>
        </p:spPr>
        <p:txBody>
          <a:bodyPr>
            <a:normAutofit/>
          </a:bodyPr>
          <a:lstStyle/>
          <a:p>
            <a:pPr eaLnBrk="1" hangingPunct="1">
              <a:lnSpc>
                <a:spcPct val="90000"/>
              </a:lnSpc>
              <a:defRPr/>
            </a:pPr>
            <a:r>
              <a:rPr lang="en-US" sz="2400" dirty="0" smtClean="0">
                <a:solidFill>
                  <a:srgbClr val="000000"/>
                </a:solidFill>
                <a:latin typeface="Helvetica"/>
                <a:cs typeface="Helvetica"/>
              </a:rPr>
              <a:t>Explore </a:t>
            </a:r>
          </a:p>
          <a:p>
            <a:pPr eaLnBrk="1" hangingPunct="1">
              <a:lnSpc>
                <a:spcPct val="90000"/>
              </a:lnSpc>
              <a:defRPr/>
            </a:pPr>
            <a:r>
              <a:rPr lang="en-US" sz="2400" dirty="0" smtClean="0">
                <a:solidFill>
                  <a:srgbClr val="000000"/>
                </a:solidFill>
                <a:latin typeface="Helvetica"/>
                <a:cs typeface="Helvetica"/>
              </a:rPr>
              <a:t>Innovate</a:t>
            </a:r>
          </a:p>
          <a:p>
            <a:pPr eaLnBrk="1" hangingPunct="1">
              <a:lnSpc>
                <a:spcPct val="90000"/>
              </a:lnSpc>
              <a:defRPr/>
            </a:pPr>
            <a:r>
              <a:rPr lang="en-US" sz="2400" dirty="0" smtClean="0">
                <a:solidFill>
                  <a:srgbClr val="000000"/>
                </a:solidFill>
                <a:latin typeface="Helvetica"/>
                <a:cs typeface="Helvetica"/>
              </a:rPr>
              <a:t>Be kind</a:t>
            </a:r>
          </a:p>
          <a:p>
            <a:pPr eaLnBrk="1" hangingPunct="1">
              <a:lnSpc>
                <a:spcPct val="90000"/>
              </a:lnSpc>
              <a:defRPr/>
            </a:pPr>
            <a:r>
              <a:rPr lang="en-US" sz="2400" dirty="0" smtClean="0">
                <a:solidFill>
                  <a:srgbClr val="000000"/>
                </a:solidFill>
                <a:latin typeface="Helvetica"/>
                <a:cs typeface="Helvetica"/>
              </a:rPr>
              <a:t>Be a leader</a:t>
            </a:r>
          </a:p>
          <a:p>
            <a:pPr eaLnBrk="1" hangingPunct="1">
              <a:lnSpc>
                <a:spcPct val="90000"/>
              </a:lnSpc>
              <a:defRPr/>
            </a:pPr>
            <a:r>
              <a:rPr lang="en-US" sz="2400" dirty="0" smtClean="0">
                <a:solidFill>
                  <a:srgbClr val="000000"/>
                </a:solidFill>
                <a:latin typeface="Helvetica"/>
                <a:cs typeface="Helvetica"/>
              </a:rPr>
              <a:t>Be creative</a:t>
            </a:r>
          </a:p>
          <a:p>
            <a:pPr eaLnBrk="1" hangingPunct="1">
              <a:lnSpc>
                <a:spcPct val="90000"/>
              </a:lnSpc>
              <a:defRPr/>
            </a:pPr>
            <a:r>
              <a:rPr lang="en-US" sz="2400" dirty="0" smtClean="0">
                <a:solidFill>
                  <a:srgbClr val="000000"/>
                </a:solidFill>
                <a:latin typeface="Helvetica"/>
                <a:cs typeface="Helvetica"/>
              </a:rPr>
              <a:t>Cooperate</a:t>
            </a:r>
          </a:p>
          <a:p>
            <a:pPr eaLnBrk="1" hangingPunct="1">
              <a:lnSpc>
                <a:spcPct val="90000"/>
              </a:lnSpc>
              <a:defRPr/>
            </a:pPr>
            <a:r>
              <a:rPr lang="en-US" sz="2400" dirty="0" smtClean="0">
                <a:solidFill>
                  <a:srgbClr val="000000"/>
                </a:solidFill>
                <a:latin typeface="Helvetica"/>
                <a:cs typeface="Helvetica"/>
              </a:rPr>
              <a:t>Engagement</a:t>
            </a:r>
          </a:p>
          <a:p>
            <a:pPr eaLnBrk="1" hangingPunct="1">
              <a:lnSpc>
                <a:spcPct val="90000"/>
              </a:lnSpc>
              <a:defRPr/>
            </a:pPr>
            <a:r>
              <a:rPr lang="en-US" sz="2400" dirty="0" smtClean="0">
                <a:solidFill>
                  <a:srgbClr val="000000"/>
                </a:solidFill>
                <a:latin typeface="Helvetica"/>
                <a:cs typeface="Helvetica"/>
              </a:rPr>
              <a:t>Take risks</a:t>
            </a:r>
          </a:p>
          <a:p>
            <a:pPr eaLnBrk="1" hangingPunct="1">
              <a:lnSpc>
                <a:spcPct val="90000"/>
              </a:lnSpc>
              <a:defRPr/>
            </a:pPr>
            <a:endParaRPr lang="en-US" sz="2400" dirty="0" smtClean="0">
              <a:solidFill>
                <a:srgbClr val="000000"/>
              </a:solidFill>
              <a:latin typeface="Helvetica"/>
              <a:cs typeface="Helvetica"/>
            </a:endParaRPr>
          </a:p>
          <a:p>
            <a:pPr eaLnBrk="1" hangingPunct="1">
              <a:lnSpc>
                <a:spcPct val="90000"/>
              </a:lnSpc>
              <a:defRPr/>
            </a:pPr>
            <a:r>
              <a:rPr lang="en-US" sz="2400" dirty="0" smtClean="0">
                <a:solidFill>
                  <a:srgbClr val="FF0000"/>
                </a:solidFill>
                <a:latin typeface="Helvetica"/>
                <a:cs typeface="Helvetica"/>
              </a:rPr>
              <a:t>Too much!</a:t>
            </a:r>
          </a:p>
          <a:p>
            <a:pPr eaLnBrk="1" hangingPunct="1">
              <a:lnSpc>
                <a:spcPct val="90000"/>
              </a:lnSpc>
              <a:defRPr/>
            </a:pPr>
            <a:r>
              <a:rPr lang="en-US" sz="2400" dirty="0" smtClean="0">
                <a:solidFill>
                  <a:srgbClr val="FF0000"/>
                </a:solidFill>
                <a:latin typeface="Helvetica"/>
                <a:cs typeface="Helvetica"/>
              </a:rPr>
              <a:t>Create some order!</a:t>
            </a:r>
          </a:p>
          <a:p>
            <a:pPr eaLnBrk="1" hangingPunct="1">
              <a:lnSpc>
                <a:spcPct val="90000"/>
              </a:lnSpc>
              <a:defRPr/>
            </a:pPr>
            <a:r>
              <a:rPr lang="en-US" sz="2400" dirty="0" smtClean="0">
                <a:solidFill>
                  <a:srgbClr val="FF0000"/>
                </a:solidFill>
                <a:latin typeface="Helvetica"/>
                <a:cs typeface="Helvetica"/>
              </a:rPr>
              <a:t>Simplify!</a:t>
            </a:r>
          </a:p>
        </p:txBody>
      </p:sp>
      <p:sp>
        <p:nvSpPr>
          <p:cNvPr id="662532" name="Rectangle 4"/>
          <p:cNvSpPr>
            <a:spLocks noGrp="1" noChangeArrowheads="1"/>
          </p:cNvSpPr>
          <p:nvPr>
            <p:ph type="body" sz="half" idx="2"/>
          </p:nvPr>
        </p:nvSpPr>
        <p:spPr>
          <a:xfrm>
            <a:off x="4648200" y="1600200"/>
            <a:ext cx="4038600" cy="4884271"/>
          </a:xfrm>
        </p:spPr>
        <p:txBody>
          <a:bodyPr/>
          <a:lstStyle/>
          <a:p>
            <a:pPr eaLnBrk="1" hangingPunct="1">
              <a:lnSpc>
                <a:spcPct val="90000"/>
              </a:lnSpc>
              <a:defRPr/>
            </a:pPr>
            <a:r>
              <a:rPr lang="en-US" sz="2400" dirty="0" smtClean="0">
                <a:solidFill>
                  <a:srgbClr val="000000"/>
                </a:solidFill>
                <a:latin typeface="Helvetica"/>
                <a:cs typeface="Helvetica"/>
              </a:rPr>
              <a:t>Take responsibility</a:t>
            </a:r>
          </a:p>
          <a:p>
            <a:pPr eaLnBrk="1" hangingPunct="1">
              <a:lnSpc>
                <a:spcPct val="90000"/>
              </a:lnSpc>
              <a:defRPr/>
            </a:pPr>
            <a:r>
              <a:rPr lang="en-US" sz="2400" dirty="0" smtClean="0">
                <a:solidFill>
                  <a:srgbClr val="000000"/>
                </a:solidFill>
                <a:latin typeface="Helvetica"/>
                <a:cs typeface="Helvetica"/>
              </a:rPr>
              <a:t>Confidence</a:t>
            </a:r>
          </a:p>
          <a:p>
            <a:pPr eaLnBrk="1" hangingPunct="1">
              <a:lnSpc>
                <a:spcPct val="90000"/>
              </a:lnSpc>
              <a:defRPr/>
            </a:pPr>
            <a:r>
              <a:rPr lang="en-US" sz="2400" dirty="0" smtClean="0">
                <a:solidFill>
                  <a:srgbClr val="000000"/>
                </a:solidFill>
                <a:latin typeface="Helvetica"/>
                <a:cs typeface="Helvetica"/>
              </a:rPr>
              <a:t>Work as a team</a:t>
            </a:r>
          </a:p>
          <a:p>
            <a:pPr eaLnBrk="1" hangingPunct="1">
              <a:lnSpc>
                <a:spcPct val="90000"/>
              </a:lnSpc>
              <a:defRPr/>
            </a:pPr>
            <a:r>
              <a:rPr lang="en-US" sz="2400" dirty="0" smtClean="0">
                <a:solidFill>
                  <a:srgbClr val="000000"/>
                </a:solidFill>
                <a:latin typeface="Helvetica"/>
                <a:cs typeface="Helvetica"/>
              </a:rPr>
              <a:t>Stay cool under pressure</a:t>
            </a:r>
          </a:p>
          <a:p>
            <a:pPr eaLnBrk="1" hangingPunct="1">
              <a:lnSpc>
                <a:spcPct val="90000"/>
              </a:lnSpc>
              <a:defRPr/>
            </a:pPr>
            <a:r>
              <a:rPr lang="en-US" sz="2400" dirty="0" smtClean="0">
                <a:solidFill>
                  <a:srgbClr val="000000"/>
                </a:solidFill>
                <a:latin typeface="Helvetica"/>
                <a:cs typeface="Helvetica"/>
              </a:rPr>
              <a:t>Have empathy</a:t>
            </a:r>
          </a:p>
          <a:p>
            <a:pPr eaLnBrk="1" hangingPunct="1">
              <a:lnSpc>
                <a:spcPct val="90000"/>
              </a:lnSpc>
              <a:defRPr/>
            </a:pPr>
            <a:r>
              <a:rPr lang="en-US" sz="2400" dirty="0" smtClean="0">
                <a:solidFill>
                  <a:srgbClr val="000000"/>
                </a:solidFill>
                <a:latin typeface="Helvetica"/>
                <a:cs typeface="Helvetica"/>
              </a:rPr>
              <a:t>Persist after failure</a:t>
            </a:r>
          </a:p>
          <a:p>
            <a:pPr eaLnBrk="1" hangingPunct="1">
              <a:lnSpc>
                <a:spcPct val="90000"/>
              </a:lnSpc>
              <a:defRPr/>
            </a:pPr>
            <a:r>
              <a:rPr lang="en-US" sz="2400" dirty="0" smtClean="0">
                <a:solidFill>
                  <a:srgbClr val="000000"/>
                </a:solidFill>
                <a:latin typeface="Helvetica"/>
                <a:cs typeface="Helvetica"/>
              </a:rPr>
              <a:t>Try something new</a:t>
            </a:r>
          </a:p>
          <a:p>
            <a:pPr eaLnBrk="1" hangingPunct="1">
              <a:lnSpc>
                <a:spcPct val="90000"/>
              </a:lnSpc>
              <a:defRPr/>
            </a:pPr>
            <a:r>
              <a:rPr lang="en-US" sz="2400" dirty="0" smtClean="0">
                <a:solidFill>
                  <a:srgbClr val="000000"/>
                </a:solidFill>
                <a:latin typeface="Helvetica"/>
                <a:cs typeface="Helvetica"/>
              </a:rPr>
              <a:t>Respect rules</a:t>
            </a:r>
            <a:endParaRPr lang="en-US" dirty="0">
              <a:solidFill>
                <a:srgbClr val="000000"/>
              </a:solidFill>
              <a:latin typeface="Helvetica"/>
              <a:cs typeface="Helvetica"/>
            </a:endParaRPr>
          </a:p>
          <a:p>
            <a:pPr eaLnBrk="1" hangingPunct="1">
              <a:lnSpc>
                <a:spcPct val="90000"/>
              </a:lnSpc>
              <a:defRPr/>
            </a:pPr>
            <a:endParaRPr lang="en-US" sz="2400" dirty="0" smtClean="0">
              <a:solidFill>
                <a:srgbClr val="000000"/>
              </a:solidFill>
              <a:latin typeface="Helvetica"/>
              <a:cs typeface="Helvetica"/>
            </a:endParaRPr>
          </a:p>
          <a:p>
            <a:pPr eaLnBrk="1" hangingPunct="1">
              <a:lnSpc>
                <a:spcPct val="90000"/>
              </a:lnSpc>
              <a:defRPr/>
            </a:pPr>
            <a:r>
              <a:rPr lang="en-US" sz="2400" dirty="0" smtClean="0">
                <a:solidFill>
                  <a:srgbClr val="0000FF"/>
                </a:solidFill>
                <a:latin typeface="Helvetica"/>
                <a:cs typeface="Helvetica"/>
              </a:rPr>
              <a:t>Factor analysis:</a:t>
            </a:r>
          </a:p>
          <a:p>
            <a:pPr eaLnBrk="1" hangingPunct="1">
              <a:lnSpc>
                <a:spcPct val="90000"/>
              </a:lnSpc>
              <a:defRPr/>
            </a:pPr>
            <a:r>
              <a:rPr lang="en-US" sz="2400" dirty="0" smtClean="0">
                <a:solidFill>
                  <a:srgbClr val="0000FF"/>
                </a:solidFill>
                <a:latin typeface="Helvetica"/>
                <a:cs typeface="Helvetica"/>
              </a:rPr>
              <a:t>Find largest number of</a:t>
            </a:r>
          </a:p>
          <a:p>
            <a:pPr eaLnBrk="1" hangingPunct="1">
              <a:lnSpc>
                <a:spcPct val="90000"/>
              </a:lnSpc>
              <a:defRPr/>
            </a:pPr>
            <a:r>
              <a:rPr lang="en-US" sz="2400" dirty="0">
                <a:solidFill>
                  <a:srgbClr val="0000FF"/>
                </a:solidFill>
                <a:latin typeface="Helvetica"/>
                <a:cs typeface="Helvetica"/>
              </a:rPr>
              <a:t>i</a:t>
            </a:r>
            <a:r>
              <a:rPr lang="en-US" sz="2400" dirty="0" smtClean="0">
                <a:solidFill>
                  <a:srgbClr val="0000FF"/>
                </a:solidFill>
                <a:latin typeface="Helvetica"/>
                <a:cs typeface="Helvetica"/>
              </a:rPr>
              <a:t>ndependent dimensions</a:t>
            </a:r>
          </a:p>
        </p:txBody>
      </p:sp>
    </p:spTree>
    <p:extLst>
      <p:ext uri="{BB962C8B-B14F-4D97-AF65-F5344CB8AC3E}">
        <p14:creationId xmlns:p14="http://schemas.microsoft.com/office/powerpoint/2010/main" val="29215759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What School Boards, Teachers and Parents Want in Kids</a:t>
            </a:r>
          </a:p>
        </p:txBody>
      </p:sp>
      <p:sp>
        <p:nvSpPr>
          <p:cNvPr id="662531" name="Rectangle 3"/>
          <p:cNvSpPr>
            <a:spLocks noGrp="1" noChangeArrowheads="1"/>
          </p:cNvSpPr>
          <p:nvPr>
            <p:ph type="body" sz="half" idx="1"/>
          </p:nvPr>
        </p:nvSpPr>
        <p:spPr/>
        <p:txBody>
          <a:bodyPr/>
          <a:lstStyle/>
          <a:p>
            <a:pPr eaLnBrk="1" hangingPunct="1">
              <a:lnSpc>
                <a:spcPct val="90000"/>
              </a:lnSpc>
              <a:defRPr/>
            </a:pPr>
            <a:r>
              <a:rPr lang="en-US" sz="2400" dirty="0" smtClean="0">
                <a:solidFill>
                  <a:srgbClr val="000000"/>
                </a:solidFill>
                <a:latin typeface="Helvetica"/>
                <a:cs typeface="Helvetica"/>
              </a:rPr>
              <a:t>Explore </a:t>
            </a:r>
          </a:p>
          <a:p>
            <a:pPr eaLnBrk="1" hangingPunct="1">
              <a:lnSpc>
                <a:spcPct val="90000"/>
              </a:lnSpc>
              <a:defRPr/>
            </a:pPr>
            <a:r>
              <a:rPr lang="en-US" sz="2400" dirty="0" smtClean="0">
                <a:solidFill>
                  <a:srgbClr val="000000"/>
                </a:solidFill>
                <a:latin typeface="Helvetica"/>
                <a:cs typeface="Helvetica"/>
              </a:rPr>
              <a:t>Innovate</a:t>
            </a:r>
          </a:p>
          <a:p>
            <a:pPr eaLnBrk="1" hangingPunct="1">
              <a:lnSpc>
                <a:spcPct val="90000"/>
              </a:lnSpc>
              <a:defRPr/>
            </a:pPr>
            <a:r>
              <a:rPr lang="en-US" sz="2400" dirty="0" smtClean="0">
                <a:solidFill>
                  <a:srgbClr val="000000"/>
                </a:solidFill>
                <a:latin typeface="Helvetica"/>
                <a:cs typeface="Helvetica"/>
              </a:rPr>
              <a:t>Be kind</a:t>
            </a:r>
          </a:p>
          <a:p>
            <a:pPr eaLnBrk="1" hangingPunct="1">
              <a:lnSpc>
                <a:spcPct val="90000"/>
              </a:lnSpc>
              <a:defRPr/>
            </a:pPr>
            <a:r>
              <a:rPr lang="en-US" sz="2400" dirty="0" smtClean="0">
                <a:solidFill>
                  <a:srgbClr val="000000"/>
                </a:solidFill>
                <a:latin typeface="Helvetica"/>
                <a:cs typeface="Helvetica"/>
              </a:rPr>
              <a:t>Be a leader</a:t>
            </a:r>
          </a:p>
          <a:p>
            <a:pPr eaLnBrk="1" hangingPunct="1">
              <a:lnSpc>
                <a:spcPct val="90000"/>
              </a:lnSpc>
              <a:defRPr/>
            </a:pPr>
            <a:r>
              <a:rPr lang="en-US" sz="2400" dirty="0" smtClean="0">
                <a:solidFill>
                  <a:srgbClr val="000000"/>
                </a:solidFill>
                <a:latin typeface="Helvetica"/>
                <a:cs typeface="Helvetica"/>
              </a:rPr>
              <a:t>Be creative</a:t>
            </a:r>
          </a:p>
          <a:p>
            <a:pPr eaLnBrk="1" hangingPunct="1">
              <a:lnSpc>
                <a:spcPct val="90000"/>
              </a:lnSpc>
              <a:defRPr/>
            </a:pPr>
            <a:r>
              <a:rPr lang="en-US" sz="2400" dirty="0" smtClean="0">
                <a:solidFill>
                  <a:srgbClr val="000000"/>
                </a:solidFill>
                <a:latin typeface="Helvetica"/>
                <a:cs typeface="Helvetica"/>
              </a:rPr>
              <a:t>Cooperate</a:t>
            </a:r>
          </a:p>
          <a:p>
            <a:pPr eaLnBrk="1" hangingPunct="1">
              <a:lnSpc>
                <a:spcPct val="90000"/>
              </a:lnSpc>
              <a:defRPr/>
            </a:pPr>
            <a:r>
              <a:rPr lang="en-US" sz="2400" dirty="0" smtClean="0">
                <a:solidFill>
                  <a:srgbClr val="000000"/>
                </a:solidFill>
                <a:latin typeface="Helvetica"/>
                <a:cs typeface="Helvetica"/>
              </a:rPr>
              <a:t>Engagement</a:t>
            </a:r>
          </a:p>
          <a:p>
            <a:pPr eaLnBrk="1" hangingPunct="1">
              <a:lnSpc>
                <a:spcPct val="90000"/>
              </a:lnSpc>
              <a:defRPr/>
            </a:pPr>
            <a:r>
              <a:rPr lang="en-US" sz="2400" dirty="0" smtClean="0">
                <a:solidFill>
                  <a:srgbClr val="000000"/>
                </a:solidFill>
                <a:latin typeface="Helvetica"/>
                <a:cs typeface="Helvetica"/>
              </a:rPr>
              <a:t>Take risks</a:t>
            </a:r>
          </a:p>
        </p:txBody>
      </p:sp>
      <p:sp>
        <p:nvSpPr>
          <p:cNvPr id="662532" name="Rectangle 4"/>
          <p:cNvSpPr>
            <a:spLocks noGrp="1" noChangeArrowheads="1"/>
          </p:cNvSpPr>
          <p:nvPr>
            <p:ph type="body" sz="half" idx="2"/>
          </p:nvPr>
        </p:nvSpPr>
        <p:spPr/>
        <p:txBody>
          <a:bodyPr/>
          <a:lstStyle/>
          <a:p>
            <a:pPr eaLnBrk="1" hangingPunct="1">
              <a:lnSpc>
                <a:spcPct val="90000"/>
              </a:lnSpc>
              <a:defRPr/>
            </a:pPr>
            <a:r>
              <a:rPr lang="en-US" sz="2400" dirty="0" smtClean="0">
                <a:solidFill>
                  <a:srgbClr val="000000"/>
                </a:solidFill>
                <a:latin typeface="Helvetica"/>
                <a:cs typeface="Helvetica"/>
              </a:rPr>
              <a:t>Take responsibility</a:t>
            </a:r>
          </a:p>
          <a:p>
            <a:pPr eaLnBrk="1" hangingPunct="1">
              <a:lnSpc>
                <a:spcPct val="90000"/>
              </a:lnSpc>
              <a:defRPr/>
            </a:pPr>
            <a:r>
              <a:rPr lang="en-US" sz="2400" dirty="0" smtClean="0">
                <a:solidFill>
                  <a:srgbClr val="000000"/>
                </a:solidFill>
                <a:latin typeface="Helvetica"/>
                <a:cs typeface="Helvetica"/>
              </a:rPr>
              <a:t>Confidence</a:t>
            </a:r>
          </a:p>
          <a:p>
            <a:pPr eaLnBrk="1" hangingPunct="1">
              <a:lnSpc>
                <a:spcPct val="90000"/>
              </a:lnSpc>
              <a:defRPr/>
            </a:pPr>
            <a:r>
              <a:rPr lang="en-US" sz="2400" dirty="0" smtClean="0">
                <a:solidFill>
                  <a:srgbClr val="000000"/>
                </a:solidFill>
                <a:latin typeface="Helvetica"/>
                <a:cs typeface="Helvetica"/>
              </a:rPr>
              <a:t>Work as a team</a:t>
            </a:r>
          </a:p>
          <a:p>
            <a:pPr eaLnBrk="1" hangingPunct="1">
              <a:lnSpc>
                <a:spcPct val="90000"/>
              </a:lnSpc>
              <a:defRPr/>
            </a:pPr>
            <a:r>
              <a:rPr lang="en-US" sz="2400" dirty="0" smtClean="0">
                <a:solidFill>
                  <a:srgbClr val="000000"/>
                </a:solidFill>
                <a:latin typeface="Helvetica"/>
                <a:cs typeface="Helvetica"/>
              </a:rPr>
              <a:t>Stay cool under pressure</a:t>
            </a:r>
          </a:p>
          <a:p>
            <a:pPr eaLnBrk="1" hangingPunct="1">
              <a:lnSpc>
                <a:spcPct val="90000"/>
              </a:lnSpc>
              <a:defRPr/>
            </a:pPr>
            <a:r>
              <a:rPr lang="en-US" sz="2400" dirty="0" smtClean="0">
                <a:solidFill>
                  <a:srgbClr val="000000"/>
                </a:solidFill>
                <a:latin typeface="Helvetica"/>
                <a:cs typeface="Helvetica"/>
              </a:rPr>
              <a:t>Have empathy</a:t>
            </a:r>
          </a:p>
          <a:p>
            <a:pPr eaLnBrk="1" hangingPunct="1">
              <a:lnSpc>
                <a:spcPct val="90000"/>
              </a:lnSpc>
              <a:defRPr/>
            </a:pPr>
            <a:r>
              <a:rPr lang="en-US" sz="2400" dirty="0" smtClean="0">
                <a:solidFill>
                  <a:srgbClr val="000000"/>
                </a:solidFill>
                <a:latin typeface="Helvetica"/>
                <a:cs typeface="Helvetica"/>
              </a:rPr>
              <a:t>Persist after failure</a:t>
            </a:r>
          </a:p>
          <a:p>
            <a:pPr eaLnBrk="1" hangingPunct="1">
              <a:lnSpc>
                <a:spcPct val="90000"/>
              </a:lnSpc>
              <a:defRPr/>
            </a:pPr>
            <a:r>
              <a:rPr lang="en-US" sz="2400" dirty="0" smtClean="0">
                <a:solidFill>
                  <a:srgbClr val="000000"/>
                </a:solidFill>
                <a:latin typeface="Helvetica"/>
                <a:cs typeface="Helvetica"/>
              </a:rPr>
              <a:t>Try something new</a:t>
            </a:r>
          </a:p>
          <a:p>
            <a:pPr eaLnBrk="1" hangingPunct="1">
              <a:lnSpc>
                <a:spcPct val="90000"/>
              </a:lnSpc>
              <a:defRPr/>
            </a:pPr>
            <a:r>
              <a:rPr lang="en-US" sz="2400" dirty="0" smtClean="0">
                <a:solidFill>
                  <a:srgbClr val="000000"/>
                </a:solidFill>
                <a:latin typeface="Helvetica"/>
                <a:cs typeface="Helvetica"/>
              </a:rPr>
              <a:t>Respect rules</a:t>
            </a:r>
          </a:p>
          <a:p>
            <a:pPr eaLnBrk="1" hangingPunct="1">
              <a:lnSpc>
                <a:spcPct val="90000"/>
              </a:lnSpc>
              <a:buFont typeface="Wingdings" charset="0"/>
              <a:buNone/>
              <a:defRPr/>
            </a:pPr>
            <a:endParaRPr lang="en-US" dirty="0" smtClean="0">
              <a:solidFill>
                <a:srgbClr val="000000"/>
              </a:solidFill>
              <a:latin typeface="Helvetica"/>
              <a:cs typeface="Helvetica"/>
            </a:endParaRPr>
          </a:p>
          <a:p>
            <a:pPr eaLnBrk="1" hangingPunct="1">
              <a:lnSpc>
                <a:spcPct val="90000"/>
              </a:lnSpc>
              <a:defRPr/>
            </a:pPr>
            <a:endParaRPr lang="en-US" dirty="0" smtClean="0">
              <a:solidFill>
                <a:srgbClr val="000000"/>
              </a:solidFill>
              <a:latin typeface="Helvetica"/>
              <a:cs typeface="Helvetica"/>
            </a:endParaRPr>
          </a:p>
        </p:txBody>
      </p:sp>
      <p:sp>
        <p:nvSpPr>
          <p:cNvPr id="6" name="Oval 5"/>
          <p:cNvSpPr/>
          <p:nvPr/>
        </p:nvSpPr>
        <p:spPr>
          <a:xfrm>
            <a:off x="787069" y="1620268"/>
            <a:ext cx="1358392" cy="439063"/>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02157" y="2012922"/>
            <a:ext cx="1358392" cy="439063"/>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731424" y="3194982"/>
            <a:ext cx="1843139" cy="439063"/>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4865819" y="3913698"/>
            <a:ext cx="2926533" cy="599668"/>
          </a:xfrm>
          <a:prstGeom prst="ellipse">
            <a:avLst/>
          </a:prstGeom>
          <a:noFill/>
          <a:ln w="2222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1184301" y="5110499"/>
            <a:ext cx="5972992" cy="1204781"/>
            <a:chOff x="1184301" y="5110499"/>
            <a:chExt cx="5972992" cy="1204781"/>
          </a:xfrm>
        </p:grpSpPr>
        <p:sp>
          <p:nvSpPr>
            <p:cNvPr id="3" name="TextBox 2"/>
            <p:cNvSpPr txBox="1"/>
            <p:nvPr/>
          </p:nvSpPr>
          <p:spPr>
            <a:xfrm>
              <a:off x="2029701" y="5110500"/>
              <a:ext cx="3904885" cy="1015663"/>
            </a:xfrm>
            <a:prstGeom prst="rect">
              <a:avLst/>
            </a:prstGeom>
            <a:noFill/>
          </p:spPr>
          <p:txBody>
            <a:bodyPr wrap="none" rtlCol="0">
              <a:spAutoFit/>
            </a:bodyPr>
            <a:lstStyle/>
            <a:p>
              <a:r>
                <a:rPr lang="en-US" sz="6000" b="1" dirty="0" smtClean="0">
                  <a:latin typeface="Helvetica"/>
                  <a:cs typeface="Helvetica"/>
                </a:rPr>
                <a:t>Openness</a:t>
              </a:r>
              <a:endParaRPr lang="en-US" sz="6000" b="1" dirty="0">
                <a:latin typeface="Helvetica"/>
                <a:cs typeface="Helvetica"/>
              </a:endParaRPr>
            </a:p>
          </p:txBody>
        </p:sp>
        <p:sp>
          <p:nvSpPr>
            <p:cNvPr id="11" name="Oval 10"/>
            <p:cNvSpPr/>
            <p:nvPr/>
          </p:nvSpPr>
          <p:spPr>
            <a:xfrm>
              <a:off x="1184301" y="5110499"/>
              <a:ext cx="5972992" cy="1204781"/>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50358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What School Boards, Teachers and Parents Want in Kids</a:t>
            </a:r>
          </a:p>
        </p:txBody>
      </p:sp>
      <p:sp>
        <p:nvSpPr>
          <p:cNvPr id="662531" name="Rectangle 3"/>
          <p:cNvSpPr>
            <a:spLocks noGrp="1" noChangeArrowheads="1"/>
          </p:cNvSpPr>
          <p:nvPr>
            <p:ph type="body" sz="half" idx="1"/>
          </p:nvPr>
        </p:nvSpPr>
        <p:spPr/>
        <p:txBody>
          <a:bodyPr/>
          <a:lstStyle/>
          <a:p>
            <a:pPr eaLnBrk="1" hangingPunct="1">
              <a:lnSpc>
                <a:spcPct val="90000"/>
              </a:lnSpc>
              <a:defRPr/>
            </a:pPr>
            <a:r>
              <a:rPr lang="en-US" sz="2400" dirty="0" smtClean="0">
                <a:solidFill>
                  <a:srgbClr val="000000"/>
                </a:solidFill>
                <a:latin typeface="Helvetica"/>
                <a:cs typeface="Helvetica"/>
              </a:rPr>
              <a:t>Explore </a:t>
            </a:r>
          </a:p>
          <a:p>
            <a:pPr eaLnBrk="1" hangingPunct="1">
              <a:lnSpc>
                <a:spcPct val="90000"/>
              </a:lnSpc>
              <a:defRPr/>
            </a:pPr>
            <a:r>
              <a:rPr lang="en-US" sz="2400" dirty="0" smtClean="0">
                <a:solidFill>
                  <a:srgbClr val="000000"/>
                </a:solidFill>
                <a:latin typeface="Helvetica"/>
                <a:cs typeface="Helvetica"/>
              </a:rPr>
              <a:t>Innovate</a:t>
            </a:r>
          </a:p>
          <a:p>
            <a:pPr eaLnBrk="1" hangingPunct="1">
              <a:lnSpc>
                <a:spcPct val="90000"/>
              </a:lnSpc>
              <a:defRPr/>
            </a:pPr>
            <a:r>
              <a:rPr lang="en-US" sz="2400" dirty="0" smtClean="0">
                <a:solidFill>
                  <a:srgbClr val="000000"/>
                </a:solidFill>
                <a:latin typeface="Helvetica"/>
                <a:cs typeface="Helvetica"/>
              </a:rPr>
              <a:t>Be kind</a:t>
            </a:r>
          </a:p>
          <a:p>
            <a:pPr eaLnBrk="1" hangingPunct="1">
              <a:lnSpc>
                <a:spcPct val="90000"/>
              </a:lnSpc>
              <a:defRPr/>
            </a:pPr>
            <a:r>
              <a:rPr lang="en-US" sz="2400" dirty="0" smtClean="0">
                <a:solidFill>
                  <a:srgbClr val="000000"/>
                </a:solidFill>
                <a:latin typeface="Helvetica"/>
                <a:cs typeface="Helvetica"/>
              </a:rPr>
              <a:t>Be a leader</a:t>
            </a:r>
          </a:p>
          <a:p>
            <a:pPr eaLnBrk="1" hangingPunct="1">
              <a:lnSpc>
                <a:spcPct val="90000"/>
              </a:lnSpc>
              <a:defRPr/>
            </a:pPr>
            <a:r>
              <a:rPr lang="en-US" sz="2400" dirty="0" smtClean="0">
                <a:solidFill>
                  <a:srgbClr val="000000"/>
                </a:solidFill>
                <a:latin typeface="Helvetica"/>
                <a:cs typeface="Helvetica"/>
              </a:rPr>
              <a:t>Be creative</a:t>
            </a:r>
          </a:p>
          <a:p>
            <a:pPr eaLnBrk="1" hangingPunct="1">
              <a:lnSpc>
                <a:spcPct val="90000"/>
              </a:lnSpc>
              <a:defRPr/>
            </a:pPr>
            <a:r>
              <a:rPr lang="en-US" sz="2400" dirty="0" smtClean="0">
                <a:solidFill>
                  <a:srgbClr val="000000"/>
                </a:solidFill>
                <a:latin typeface="Helvetica"/>
                <a:cs typeface="Helvetica"/>
              </a:rPr>
              <a:t>Cooperate</a:t>
            </a:r>
          </a:p>
          <a:p>
            <a:pPr eaLnBrk="1" hangingPunct="1">
              <a:lnSpc>
                <a:spcPct val="90000"/>
              </a:lnSpc>
              <a:defRPr/>
            </a:pPr>
            <a:r>
              <a:rPr lang="en-US" sz="2400" dirty="0" smtClean="0">
                <a:solidFill>
                  <a:srgbClr val="000000"/>
                </a:solidFill>
                <a:latin typeface="Helvetica"/>
                <a:cs typeface="Helvetica"/>
              </a:rPr>
              <a:t>Engagement</a:t>
            </a:r>
          </a:p>
          <a:p>
            <a:pPr eaLnBrk="1" hangingPunct="1">
              <a:lnSpc>
                <a:spcPct val="90000"/>
              </a:lnSpc>
              <a:defRPr/>
            </a:pPr>
            <a:r>
              <a:rPr lang="en-US" sz="2400" dirty="0" smtClean="0">
                <a:solidFill>
                  <a:srgbClr val="000000"/>
                </a:solidFill>
                <a:latin typeface="Helvetica"/>
                <a:cs typeface="Helvetica"/>
              </a:rPr>
              <a:t>Take risks</a:t>
            </a:r>
          </a:p>
        </p:txBody>
      </p:sp>
      <p:sp>
        <p:nvSpPr>
          <p:cNvPr id="662532" name="Rectangle 4"/>
          <p:cNvSpPr>
            <a:spLocks noGrp="1" noChangeArrowheads="1"/>
          </p:cNvSpPr>
          <p:nvPr>
            <p:ph type="body" sz="half" idx="2"/>
          </p:nvPr>
        </p:nvSpPr>
        <p:spPr/>
        <p:txBody>
          <a:bodyPr/>
          <a:lstStyle/>
          <a:p>
            <a:pPr eaLnBrk="1" hangingPunct="1">
              <a:lnSpc>
                <a:spcPct val="90000"/>
              </a:lnSpc>
              <a:defRPr/>
            </a:pPr>
            <a:r>
              <a:rPr lang="en-US" sz="2400" dirty="0" smtClean="0">
                <a:solidFill>
                  <a:srgbClr val="000000"/>
                </a:solidFill>
                <a:latin typeface="Helvetica"/>
                <a:cs typeface="Helvetica"/>
              </a:rPr>
              <a:t>Take responsibility</a:t>
            </a:r>
          </a:p>
          <a:p>
            <a:pPr eaLnBrk="1" hangingPunct="1">
              <a:lnSpc>
                <a:spcPct val="90000"/>
              </a:lnSpc>
              <a:defRPr/>
            </a:pPr>
            <a:r>
              <a:rPr lang="en-US" sz="2400" dirty="0" smtClean="0">
                <a:solidFill>
                  <a:srgbClr val="000000"/>
                </a:solidFill>
                <a:latin typeface="Helvetica"/>
                <a:cs typeface="Helvetica"/>
              </a:rPr>
              <a:t>Confidence</a:t>
            </a:r>
          </a:p>
          <a:p>
            <a:pPr eaLnBrk="1" hangingPunct="1">
              <a:lnSpc>
                <a:spcPct val="90000"/>
              </a:lnSpc>
              <a:defRPr/>
            </a:pPr>
            <a:r>
              <a:rPr lang="en-US" sz="2400" dirty="0" smtClean="0">
                <a:solidFill>
                  <a:srgbClr val="000000"/>
                </a:solidFill>
                <a:latin typeface="Helvetica"/>
                <a:cs typeface="Helvetica"/>
              </a:rPr>
              <a:t>Work as a team</a:t>
            </a:r>
          </a:p>
          <a:p>
            <a:pPr eaLnBrk="1" hangingPunct="1">
              <a:lnSpc>
                <a:spcPct val="90000"/>
              </a:lnSpc>
              <a:defRPr/>
            </a:pPr>
            <a:r>
              <a:rPr lang="en-US" sz="2400" dirty="0" smtClean="0">
                <a:solidFill>
                  <a:srgbClr val="000000"/>
                </a:solidFill>
                <a:latin typeface="Helvetica"/>
                <a:cs typeface="Helvetica"/>
              </a:rPr>
              <a:t>Stay cool under pressure</a:t>
            </a:r>
          </a:p>
          <a:p>
            <a:pPr eaLnBrk="1" hangingPunct="1">
              <a:lnSpc>
                <a:spcPct val="90000"/>
              </a:lnSpc>
              <a:defRPr/>
            </a:pPr>
            <a:r>
              <a:rPr lang="en-US" sz="2400" dirty="0" smtClean="0">
                <a:solidFill>
                  <a:srgbClr val="000000"/>
                </a:solidFill>
                <a:latin typeface="Helvetica"/>
                <a:cs typeface="Helvetica"/>
              </a:rPr>
              <a:t>Have empathy</a:t>
            </a:r>
          </a:p>
          <a:p>
            <a:pPr eaLnBrk="1" hangingPunct="1">
              <a:lnSpc>
                <a:spcPct val="90000"/>
              </a:lnSpc>
              <a:defRPr/>
            </a:pPr>
            <a:r>
              <a:rPr lang="en-US" sz="2400" dirty="0" smtClean="0">
                <a:solidFill>
                  <a:srgbClr val="000000"/>
                </a:solidFill>
                <a:latin typeface="Helvetica"/>
                <a:cs typeface="Helvetica"/>
              </a:rPr>
              <a:t>Persist after failure</a:t>
            </a:r>
          </a:p>
          <a:p>
            <a:pPr eaLnBrk="1" hangingPunct="1">
              <a:lnSpc>
                <a:spcPct val="90000"/>
              </a:lnSpc>
              <a:defRPr/>
            </a:pPr>
            <a:r>
              <a:rPr lang="en-US" sz="2400" dirty="0" smtClean="0">
                <a:solidFill>
                  <a:srgbClr val="000000"/>
                </a:solidFill>
                <a:latin typeface="Helvetica"/>
                <a:cs typeface="Helvetica"/>
              </a:rPr>
              <a:t>Try something new</a:t>
            </a:r>
          </a:p>
          <a:p>
            <a:pPr eaLnBrk="1" hangingPunct="1">
              <a:lnSpc>
                <a:spcPct val="90000"/>
              </a:lnSpc>
              <a:defRPr/>
            </a:pPr>
            <a:r>
              <a:rPr lang="en-US" sz="2400" dirty="0" smtClean="0">
                <a:solidFill>
                  <a:srgbClr val="000000"/>
                </a:solidFill>
                <a:latin typeface="Helvetica"/>
                <a:cs typeface="Helvetica"/>
              </a:rPr>
              <a:t>Respect rules</a:t>
            </a:r>
          </a:p>
          <a:p>
            <a:pPr eaLnBrk="1" hangingPunct="1">
              <a:lnSpc>
                <a:spcPct val="90000"/>
              </a:lnSpc>
              <a:buFont typeface="Wingdings" charset="0"/>
              <a:buNone/>
              <a:defRPr/>
            </a:pPr>
            <a:endParaRPr lang="en-US" dirty="0" smtClean="0">
              <a:solidFill>
                <a:srgbClr val="000000"/>
              </a:solidFill>
              <a:latin typeface="Helvetica"/>
              <a:cs typeface="Helvetica"/>
            </a:endParaRPr>
          </a:p>
          <a:p>
            <a:pPr eaLnBrk="1" hangingPunct="1">
              <a:lnSpc>
                <a:spcPct val="90000"/>
              </a:lnSpc>
              <a:defRPr/>
            </a:pPr>
            <a:endParaRPr lang="en-US" dirty="0" smtClean="0">
              <a:solidFill>
                <a:srgbClr val="000000"/>
              </a:solidFill>
              <a:latin typeface="Helvetica"/>
              <a:cs typeface="Helvetica"/>
            </a:endParaRPr>
          </a:p>
        </p:txBody>
      </p:sp>
      <p:sp>
        <p:nvSpPr>
          <p:cNvPr id="6" name="Oval 5"/>
          <p:cNvSpPr/>
          <p:nvPr/>
        </p:nvSpPr>
        <p:spPr>
          <a:xfrm>
            <a:off x="4771529" y="1600200"/>
            <a:ext cx="3243953" cy="439063"/>
          </a:xfrm>
          <a:prstGeom prst="ellipse">
            <a:avLst/>
          </a:prstGeom>
          <a:noFill/>
          <a:ln w="2222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4823021" y="3605996"/>
            <a:ext cx="3243953" cy="439063"/>
          </a:xfrm>
          <a:prstGeom prst="ellipse">
            <a:avLst/>
          </a:prstGeom>
          <a:noFill/>
          <a:ln w="2222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769453" y="4427675"/>
            <a:ext cx="3243953" cy="439063"/>
          </a:xfrm>
          <a:prstGeom prst="ellipse">
            <a:avLst/>
          </a:prstGeom>
          <a:noFill/>
          <a:ln w="22225">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497756" y="5076177"/>
            <a:ext cx="8066973" cy="1204781"/>
            <a:chOff x="-17164" y="5076177"/>
            <a:chExt cx="8066973" cy="1204781"/>
          </a:xfrm>
        </p:grpSpPr>
        <p:sp>
          <p:nvSpPr>
            <p:cNvPr id="12" name="TextBox 11"/>
            <p:cNvSpPr txBox="1"/>
            <p:nvPr/>
          </p:nvSpPr>
          <p:spPr>
            <a:xfrm>
              <a:off x="457200" y="5110499"/>
              <a:ext cx="7239632" cy="1015663"/>
            </a:xfrm>
            <a:prstGeom prst="rect">
              <a:avLst/>
            </a:prstGeom>
            <a:noFill/>
          </p:spPr>
          <p:txBody>
            <a:bodyPr wrap="none" rtlCol="0">
              <a:spAutoFit/>
            </a:bodyPr>
            <a:lstStyle/>
            <a:p>
              <a:r>
                <a:rPr lang="en-US" sz="6000" b="1" dirty="0" smtClean="0">
                  <a:latin typeface="Helvetica"/>
                  <a:cs typeface="Helvetica"/>
                </a:rPr>
                <a:t>Conscientiousness</a:t>
              </a:r>
              <a:endParaRPr lang="en-US" sz="6000" b="1" dirty="0">
                <a:latin typeface="Helvetica"/>
                <a:cs typeface="Helvetica"/>
              </a:endParaRPr>
            </a:p>
          </p:txBody>
        </p:sp>
        <p:sp>
          <p:nvSpPr>
            <p:cNvPr id="13" name="Oval 12"/>
            <p:cNvSpPr/>
            <p:nvPr/>
          </p:nvSpPr>
          <p:spPr>
            <a:xfrm>
              <a:off x="-17164" y="5076177"/>
              <a:ext cx="8066973" cy="1204781"/>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918472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25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What School Boards, Teachers and Parents Want in Kids</a:t>
            </a:r>
          </a:p>
        </p:txBody>
      </p:sp>
      <p:sp>
        <p:nvSpPr>
          <p:cNvPr id="662531" name="Rectangle 3"/>
          <p:cNvSpPr>
            <a:spLocks noGrp="1" noChangeArrowheads="1"/>
          </p:cNvSpPr>
          <p:nvPr>
            <p:ph type="body" sz="half" idx="1"/>
          </p:nvPr>
        </p:nvSpPr>
        <p:spPr/>
        <p:txBody>
          <a:bodyPr/>
          <a:lstStyle/>
          <a:p>
            <a:pPr eaLnBrk="1" hangingPunct="1">
              <a:lnSpc>
                <a:spcPct val="90000"/>
              </a:lnSpc>
              <a:defRPr/>
            </a:pPr>
            <a:r>
              <a:rPr lang="en-US" sz="2400" dirty="0" smtClean="0">
                <a:solidFill>
                  <a:srgbClr val="000000"/>
                </a:solidFill>
                <a:latin typeface="Helvetica"/>
                <a:cs typeface="Helvetica"/>
              </a:rPr>
              <a:t>Explore </a:t>
            </a:r>
          </a:p>
          <a:p>
            <a:pPr eaLnBrk="1" hangingPunct="1">
              <a:lnSpc>
                <a:spcPct val="90000"/>
              </a:lnSpc>
              <a:defRPr/>
            </a:pPr>
            <a:r>
              <a:rPr lang="en-US" sz="2400" dirty="0" smtClean="0">
                <a:solidFill>
                  <a:srgbClr val="000000"/>
                </a:solidFill>
                <a:latin typeface="Helvetica"/>
                <a:cs typeface="Helvetica"/>
              </a:rPr>
              <a:t>Innovate</a:t>
            </a:r>
          </a:p>
          <a:p>
            <a:pPr eaLnBrk="1" hangingPunct="1">
              <a:lnSpc>
                <a:spcPct val="90000"/>
              </a:lnSpc>
              <a:defRPr/>
            </a:pPr>
            <a:r>
              <a:rPr lang="en-US" sz="2400" dirty="0" smtClean="0">
                <a:solidFill>
                  <a:srgbClr val="000000"/>
                </a:solidFill>
                <a:latin typeface="Helvetica"/>
                <a:cs typeface="Helvetica"/>
              </a:rPr>
              <a:t>Be kind</a:t>
            </a:r>
          </a:p>
          <a:p>
            <a:pPr eaLnBrk="1" hangingPunct="1">
              <a:lnSpc>
                <a:spcPct val="90000"/>
              </a:lnSpc>
              <a:defRPr/>
            </a:pPr>
            <a:r>
              <a:rPr lang="en-US" sz="2400" dirty="0" smtClean="0">
                <a:solidFill>
                  <a:srgbClr val="000000"/>
                </a:solidFill>
                <a:latin typeface="Helvetica"/>
                <a:cs typeface="Helvetica"/>
              </a:rPr>
              <a:t>Be a leader</a:t>
            </a:r>
          </a:p>
          <a:p>
            <a:pPr eaLnBrk="1" hangingPunct="1">
              <a:lnSpc>
                <a:spcPct val="90000"/>
              </a:lnSpc>
              <a:defRPr/>
            </a:pPr>
            <a:r>
              <a:rPr lang="en-US" sz="2400" dirty="0" smtClean="0">
                <a:solidFill>
                  <a:srgbClr val="000000"/>
                </a:solidFill>
                <a:latin typeface="Helvetica"/>
                <a:cs typeface="Helvetica"/>
              </a:rPr>
              <a:t>Be creative</a:t>
            </a:r>
          </a:p>
          <a:p>
            <a:pPr eaLnBrk="1" hangingPunct="1">
              <a:lnSpc>
                <a:spcPct val="90000"/>
              </a:lnSpc>
              <a:defRPr/>
            </a:pPr>
            <a:r>
              <a:rPr lang="en-US" sz="2400" dirty="0" smtClean="0">
                <a:solidFill>
                  <a:srgbClr val="000000"/>
                </a:solidFill>
                <a:latin typeface="Helvetica"/>
                <a:cs typeface="Helvetica"/>
              </a:rPr>
              <a:t>Cooperate</a:t>
            </a:r>
          </a:p>
          <a:p>
            <a:pPr eaLnBrk="1" hangingPunct="1">
              <a:lnSpc>
                <a:spcPct val="90000"/>
              </a:lnSpc>
              <a:defRPr/>
            </a:pPr>
            <a:r>
              <a:rPr lang="en-US" sz="2400" dirty="0" smtClean="0">
                <a:solidFill>
                  <a:srgbClr val="000000"/>
                </a:solidFill>
                <a:latin typeface="Helvetica"/>
                <a:cs typeface="Helvetica"/>
              </a:rPr>
              <a:t>Engagement</a:t>
            </a:r>
          </a:p>
          <a:p>
            <a:pPr eaLnBrk="1" hangingPunct="1">
              <a:lnSpc>
                <a:spcPct val="90000"/>
              </a:lnSpc>
              <a:defRPr/>
            </a:pPr>
            <a:r>
              <a:rPr lang="en-US" sz="2400" dirty="0" smtClean="0">
                <a:solidFill>
                  <a:srgbClr val="000000"/>
                </a:solidFill>
                <a:latin typeface="Helvetica"/>
                <a:cs typeface="Helvetica"/>
              </a:rPr>
              <a:t>Take risks</a:t>
            </a:r>
          </a:p>
        </p:txBody>
      </p:sp>
      <p:sp>
        <p:nvSpPr>
          <p:cNvPr id="662532" name="Rectangle 4"/>
          <p:cNvSpPr>
            <a:spLocks noGrp="1" noChangeArrowheads="1"/>
          </p:cNvSpPr>
          <p:nvPr>
            <p:ph type="body" sz="half" idx="2"/>
          </p:nvPr>
        </p:nvSpPr>
        <p:spPr/>
        <p:txBody>
          <a:bodyPr/>
          <a:lstStyle/>
          <a:p>
            <a:pPr eaLnBrk="1" hangingPunct="1">
              <a:lnSpc>
                <a:spcPct val="90000"/>
              </a:lnSpc>
              <a:defRPr/>
            </a:pPr>
            <a:r>
              <a:rPr lang="en-US" sz="2400" dirty="0" smtClean="0">
                <a:solidFill>
                  <a:srgbClr val="000000"/>
                </a:solidFill>
                <a:latin typeface="Helvetica"/>
                <a:cs typeface="Helvetica"/>
              </a:rPr>
              <a:t>Take responsibility</a:t>
            </a:r>
          </a:p>
          <a:p>
            <a:pPr eaLnBrk="1" hangingPunct="1">
              <a:lnSpc>
                <a:spcPct val="90000"/>
              </a:lnSpc>
              <a:defRPr/>
            </a:pPr>
            <a:r>
              <a:rPr lang="en-US" sz="2400" dirty="0" smtClean="0">
                <a:solidFill>
                  <a:srgbClr val="000000"/>
                </a:solidFill>
                <a:latin typeface="Helvetica"/>
                <a:cs typeface="Helvetica"/>
              </a:rPr>
              <a:t>Confidence</a:t>
            </a:r>
          </a:p>
          <a:p>
            <a:pPr eaLnBrk="1" hangingPunct="1">
              <a:lnSpc>
                <a:spcPct val="90000"/>
              </a:lnSpc>
              <a:defRPr/>
            </a:pPr>
            <a:r>
              <a:rPr lang="en-US" sz="2400" dirty="0" smtClean="0">
                <a:solidFill>
                  <a:srgbClr val="000000"/>
                </a:solidFill>
                <a:latin typeface="Helvetica"/>
                <a:cs typeface="Helvetica"/>
              </a:rPr>
              <a:t>Work as a team</a:t>
            </a:r>
          </a:p>
          <a:p>
            <a:pPr eaLnBrk="1" hangingPunct="1">
              <a:lnSpc>
                <a:spcPct val="90000"/>
              </a:lnSpc>
              <a:defRPr/>
            </a:pPr>
            <a:r>
              <a:rPr lang="en-US" sz="2400" dirty="0" smtClean="0">
                <a:solidFill>
                  <a:srgbClr val="000000"/>
                </a:solidFill>
                <a:latin typeface="Helvetica"/>
                <a:cs typeface="Helvetica"/>
              </a:rPr>
              <a:t>Stay cool under pressure</a:t>
            </a:r>
          </a:p>
          <a:p>
            <a:pPr eaLnBrk="1" hangingPunct="1">
              <a:lnSpc>
                <a:spcPct val="90000"/>
              </a:lnSpc>
              <a:defRPr/>
            </a:pPr>
            <a:r>
              <a:rPr lang="en-US" sz="2400" dirty="0" smtClean="0">
                <a:solidFill>
                  <a:srgbClr val="000000"/>
                </a:solidFill>
                <a:latin typeface="Helvetica"/>
                <a:cs typeface="Helvetica"/>
              </a:rPr>
              <a:t>Have empathy</a:t>
            </a:r>
          </a:p>
          <a:p>
            <a:pPr eaLnBrk="1" hangingPunct="1">
              <a:lnSpc>
                <a:spcPct val="90000"/>
              </a:lnSpc>
              <a:defRPr/>
            </a:pPr>
            <a:r>
              <a:rPr lang="en-US" sz="2400" dirty="0" smtClean="0">
                <a:solidFill>
                  <a:srgbClr val="000000"/>
                </a:solidFill>
                <a:latin typeface="Helvetica"/>
                <a:cs typeface="Helvetica"/>
              </a:rPr>
              <a:t>Persist after failure</a:t>
            </a:r>
          </a:p>
          <a:p>
            <a:pPr eaLnBrk="1" hangingPunct="1">
              <a:lnSpc>
                <a:spcPct val="90000"/>
              </a:lnSpc>
              <a:defRPr/>
            </a:pPr>
            <a:r>
              <a:rPr lang="en-US" sz="2400" dirty="0" smtClean="0">
                <a:solidFill>
                  <a:srgbClr val="000000"/>
                </a:solidFill>
                <a:latin typeface="Helvetica"/>
                <a:cs typeface="Helvetica"/>
              </a:rPr>
              <a:t>Try something new</a:t>
            </a:r>
          </a:p>
          <a:p>
            <a:pPr eaLnBrk="1" hangingPunct="1">
              <a:lnSpc>
                <a:spcPct val="90000"/>
              </a:lnSpc>
              <a:defRPr/>
            </a:pPr>
            <a:r>
              <a:rPr lang="en-US" sz="2400" dirty="0" smtClean="0">
                <a:solidFill>
                  <a:srgbClr val="000000"/>
                </a:solidFill>
                <a:latin typeface="Helvetica"/>
                <a:cs typeface="Helvetica"/>
              </a:rPr>
              <a:t>Respect rules</a:t>
            </a:r>
          </a:p>
          <a:p>
            <a:pPr eaLnBrk="1" hangingPunct="1">
              <a:lnSpc>
                <a:spcPct val="90000"/>
              </a:lnSpc>
              <a:buFont typeface="Wingdings" charset="0"/>
              <a:buNone/>
              <a:defRPr/>
            </a:pPr>
            <a:endParaRPr lang="en-US" dirty="0" smtClean="0">
              <a:solidFill>
                <a:srgbClr val="000000"/>
              </a:solidFill>
              <a:latin typeface="Helvetica"/>
              <a:cs typeface="Helvetica"/>
            </a:endParaRPr>
          </a:p>
          <a:p>
            <a:pPr eaLnBrk="1" hangingPunct="1">
              <a:lnSpc>
                <a:spcPct val="90000"/>
              </a:lnSpc>
              <a:defRPr/>
            </a:pPr>
            <a:endParaRPr lang="en-US" dirty="0" smtClean="0">
              <a:solidFill>
                <a:srgbClr val="000000"/>
              </a:solidFill>
              <a:latin typeface="Helvetica"/>
              <a:cs typeface="Helvetica"/>
            </a:endParaRPr>
          </a:p>
        </p:txBody>
      </p:sp>
      <p:sp>
        <p:nvSpPr>
          <p:cNvPr id="6" name="Oval 5"/>
          <p:cNvSpPr/>
          <p:nvPr/>
        </p:nvSpPr>
        <p:spPr>
          <a:xfrm>
            <a:off x="635060" y="2406772"/>
            <a:ext cx="1579067" cy="439063"/>
          </a:xfrm>
          <a:prstGeom prst="ellipse">
            <a:avLst/>
          </a:prstGeom>
          <a:noFill/>
          <a:ln w="31750">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806708" y="5076177"/>
            <a:ext cx="6968485" cy="1204781"/>
            <a:chOff x="-17164" y="5076177"/>
            <a:chExt cx="6968485" cy="1204781"/>
          </a:xfrm>
        </p:grpSpPr>
        <p:sp>
          <p:nvSpPr>
            <p:cNvPr id="12" name="TextBox 11"/>
            <p:cNvSpPr txBox="1"/>
            <p:nvPr/>
          </p:nvSpPr>
          <p:spPr>
            <a:xfrm>
              <a:off x="457200" y="5110499"/>
              <a:ext cx="5659046" cy="1015663"/>
            </a:xfrm>
            <a:prstGeom prst="rect">
              <a:avLst/>
            </a:prstGeom>
            <a:noFill/>
          </p:spPr>
          <p:txBody>
            <a:bodyPr wrap="none" rtlCol="0">
              <a:spAutoFit/>
            </a:bodyPr>
            <a:lstStyle/>
            <a:p>
              <a:r>
                <a:rPr lang="en-US" sz="6000" b="1" dirty="0" smtClean="0">
                  <a:latin typeface="Helvetica"/>
                  <a:cs typeface="Helvetica"/>
                </a:rPr>
                <a:t>Agreeableness</a:t>
              </a:r>
              <a:endParaRPr lang="en-US" sz="6000" b="1" dirty="0">
                <a:latin typeface="Helvetica"/>
                <a:cs typeface="Helvetica"/>
              </a:endParaRPr>
            </a:p>
          </p:txBody>
        </p:sp>
        <p:sp>
          <p:nvSpPr>
            <p:cNvPr id="13" name="Oval 12"/>
            <p:cNvSpPr/>
            <p:nvPr/>
          </p:nvSpPr>
          <p:spPr>
            <a:xfrm>
              <a:off x="-17164" y="5076177"/>
              <a:ext cx="6968485" cy="1204781"/>
            </a:xfrm>
            <a:prstGeom prst="ellipse">
              <a:avLst/>
            </a:prstGeom>
            <a:noFill/>
            <a:ln w="53975">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Oval 13"/>
          <p:cNvSpPr/>
          <p:nvPr/>
        </p:nvSpPr>
        <p:spPr>
          <a:xfrm>
            <a:off x="787460" y="3588836"/>
            <a:ext cx="1701287" cy="439063"/>
          </a:xfrm>
          <a:prstGeom prst="ellipse">
            <a:avLst/>
          </a:prstGeom>
          <a:noFill/>
          <a:ln w="31750">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4939018" y="2333908"/>
            <a:ext cx="2527223" cy="563529"/>
          </a:xfrm>
          <a:prstGeom prst="ellipse">
            <a:avLst/>
          </a:prstGeom>
          <a:noFill/>
          <a:ln w="31750">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4939018" y="3201614"/>
            <a:ext cx="2527223" cy="506291"/>
          </a:xfrm>
          <a:prstGeom prst="ellipse">
            <a:avLst/>
          </a:prstGeom>
          <a:noFill/>
          <a:ln w="31750">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60766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02006" y="-1"/>
            <a:ext cx="6741995" cy="84616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sz="3200" i="1" dirty="0">
              <a:solidFill>
                <a:schemeClr val="accent1"/>
              </a:solidFill>
            </a:endParaRPr>
          </a:p>
        </p:txBody>
      </p:sp>
      <p:cxnSp>
        <p:nvCxnSpPr>
          <p:cNvPr id="10" name="Straight Connector 9"/>
          <p:cNvCxnSpPr/>
          <p:nvPr/>
        </p:nvCxnSpPr>
        <p:spPr>
          <a:xfrm>
            <a:off x="0" y="802299"/>
            <a:ext cx="9143999" cy="0"/>
          </a:xfrm>
          <a:prstGeom prst="line">
            <a:avLst/>
          </a:prstGeom>
          <a:ln w="28575">
            <a:gradFill>
              <a:gsLst>
                <a:gs pos="100000">
                  <a:schemeClr val="tx2"/>
                </a:gs>
                <a:gs pos="68000">
                  <a:schemeClr val="accent1">
                    <a:lumMod val="20000"/>
                    <a:lumOff val="80000"/>
                  </a:schemeClr>
                </a:gs>
                <a:gs pos="100000">
                  <a:schemeClr val="accent1">
                    <a:tint val="23500"/>
                    <a:satMod val="160000"/>
                  </a:schemeClr>
                </a:gs>
              </a:gsLst>
              <a:lin ang="0" scaled="0"/>
            </a:gradFill>
          </a:ln>
        </p:spPr>
        <p:style>
          <a:lnRef idx="1">
            <a:schemeClr val="accent1"/>
          </a:lnRef>
          <a:fillRef idx="0">
            <a:schemeClr val="accent1"/>
          </a:fillRef>
          <a:effectRef idx="0">
            <a:schemeClr val="accent1"/>
          </a:effectRef>
          <a:fontRef idx="minor">
            <a:schemeClr val="tx1"/>
          </a:fontRef>
        </p:style>
      </p:cxnSp>
      <p:graphicFrame>
        <p:nvGraphicFramePr>
          <p:cNvPr id="3" name="Diagram 2"/>
          <p:cNvGraphicFramePr/>
          <p:nvPr>
            <p:extLst>
              <p:ext uri="{D42A27DB-BD31-4B8C-83A1-F6EECF244321}">
                <p14:modId xmlns:p14="http://schemas.microsoft.com/office/powerpoint/2010/main" val="962088541"/>
              </p:ext>
            </p:extLst>
          </p:nvPr>
        </p:nvGraphicFramePr>
        <p:xfrm>
          <a:off x="1524000" y="18161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Line Callout 2 (Border and Accent Bar) 3"/>
          <p:cNvSpPr/>
          <p:nvPr/>
        </p:nvSpPr>
        <p:spPr>
          <a:xfrm>
            <a:off x="6000750" y="1219200"/>
            <a:ext cx="1619250" cy="1123950"/>
          </a:xfrm>
          <a:prstGeom prst="accentBorderCallout2">
            <a:avLst>
              <a:gd name="adj1" fmla="val 50953"/>
              <a:gd name="adj2" fmla="val -765"/>
              <a:gd name="adj3" fmla="val 50953"/>
              <a:gd name="adj4" fmla="val -16667"/>
              <a:gd name="adj5" fmla="val 83188"/>
              <a:gd name="adj6" fmla="val -47843"/>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200" b="1" dirty="0"/>
              <a:t>1 Stress </a:t>
            </a:r>
            <a:r>
              <a:rPr lang="en-GB" sz="1200" b="1" dirty="0" smtClean="0"/>
              <a:t>resistance </a:t>
            </a:r>
            <a:endParaRPr lang="en-GB" sz="1200" b="1" dirty="0"/>
          </a:p>
          <a:p>
            <a:r>
              <a:rPr lang="en-GB" sz="1200" b="1" dirty="0"/>
              <a:t>2 Self-confidence </a:t>
            </a:r>
          </a:p>
          <a:p>
            <a:r>
              <a:rPr lang="en-GB" sz="1200" b="1" dirty="0"/>
              <a:t>3 Emotional </a:t>
            </a:r>
            <a:r>
              <a:rPr lang="en-GB" sz="1200" b="1" dirty="0" smtClean="0"/>
              <a:t>control </a:t>
            </a:r>
            <a:endParaRPr lang="en-GB" sz="1200" b="1" dirty="0"/>
          </a:p>
          <a:p>
            <a:r>
              <a:rPr lang="en-GB" sz="1200" b="1" dirty="0"/>
              <a:t>4 Self-esteem </a:t>
            </a:r>
          </a:p>
          <a:p>
            <a:r>
              <a:rPr lang="en-GB" sz="1200" b="1" dirty="0"/>
              <a:t>5 Self-compassion </a:t>
            </a:r>
          </a:p>
        </p:txBody>
      </p:sp>
      <p:sp>
        <p:nvSpPr>
          <p:cNvPr id="17" name="Line Callout 2 (Border and Accent Bar) 16"/>
          <p:cNvSpPr/>
          <p:nvPr/>
        </p:nvSpPr>
        <p:spPr>
          <a:xfrm>
            <a:off x="7440344" y="2679700"/>
            <a:ext cx="1619250" cy="1123950"/>
          </a:xfrm>
          <a:prstGeom prst="accentBorderCallout2">
            <a:avLst>
              <a:gd name="adj1" fmla="val 44174"/>
              <a:gd name="adj2" fmla="val -1274"/>
              <a:gd name="adj3" fmla="val 44174"/>
              <a:gd name="adj4" fmla="val -19020"/>
              <a:gd name="adj5" fmla="val 67758"/>
              <a:gd name="adj6" fmla="val -36159"/>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200" b="1" dirty="0" smtClean="0"/>
              <a:t>1 Self-discipline </a:t>
            </a:r>
          </a:p>
          <a:p>
            <a:r>
              <a:rPr lang="en-GB" sz="1200" b="1" dirty="0" smtClean="0"/>
              <a:t>2 Organisation </a:t>
            </a:r>
          </a:p>
          <a:p>
            <a:r>
              <a:rPr lang="en-GB" sz="1200" b="1" dirty="0" smtClean="0"/>
              <a:t>3 Dependability </a:t>
            </a:r>
          </a:p>
          <a:p>
            <a:r>
              <a:rPr lang="en-GB" sz="1200" b="1" dirty="0" smtClean="0"/>
              <a:t>4 Goal orientation </a:t>
            </a:r>
          </a:p>
          <a:p>
            <a:r>
              <a:rPr lang="en-GB" sz="1200" b="1" dirty="0" smtClean="0"/>
              <a:t>5 Task initiation</a:t>
            </a:r>
            <a:endParaRPr lang="en-GB" sz="1200" b="1" dirty="0"/>
          </a:p>
        </p:txBody>
      </p:sp>
      <p:sp>
        <p:nvSpPr>
          <p:cNvPr id="18" name="Line Callout 2 (Border and Accent Bar) 17"/>
          <p:cNvSpPr/>
          <p:nvPr/>
        </p:nvSpPr>
        <p:spPr>
          <a:xfrm>
            <a:off x="7021244" y="4609724"/>
            <a:ext cx="2038350" cy="954087"/>
          </a:xfrm>
          <a:prstGeom prst="accentBorderCallout2">
            <a:avLst>
              <a:gd name="adj1" fmla="val 49259"/>
              <a:gd name="adj2" fmla="val -857"/>
              <a:gd name="adj3" fmla="val 49259"/>
              <a:gd name="adj4" fmla="val -16667"/>
              <a:gd name="adj5" fmla="val 80382"/>
              <a:gd name="adj6" fmla="val -38562"/>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200" b="1" dirty="0"/>
              <a:t>1 </a:t>
            </a:r>
            <a:r>
              <a:rPr lang="en-GB" sz="1200" b="1" dirty="0" smtClean="0"/>
              <a:t>Curiosity</a:t>
            </a:r>
            <a:endParaRPr lang="en-GB" sz="1200" b="1" dirty="0"/>
          </a:p>
          <a:p>
            <a:r>
              <a:rPr lang="en-GB" sz="1200" b="1" dirty="0"/>
              <a:t>2 </a:t>
            </a:r>
            <a:r>
              <a:rPr lang="en-GB" sz="1200" b="1" dirty="0" smtClean="0"/>
              <a:t>Creativity</a:t>
            </a:r>
            <a:endParaRPr lang="en-GB" sz="1200" b="1" dirty="0"/>
          </a:p>
          <a:p>
            <a:r>
              <a:rPr lang="en-GB" sz="1200" b="1" dirty="0"/>
              <a:t>3 Aesthetic </a:t>
            </a:r>
            <a:r>
              <a:rPr lang="en-GB" sz="1200" b="1" dirty="0" smtClean="0"/>
              <a:t>Interests</a:t>
            </a:r>
            <a:endParaRPr lang="en-GB" sz="1200" b="1" dirty="0"/>
          </a:p>
          <a:p>
            <a:r>
              <a:rPr lang="en-GB" sz="1200" b="1" dirty="0"/>
              <a:t>4 </a:t>
            </a:r>
            <a:r>
              <a:rPr lang="en-GB" sz="1200" b="1" dirty="0" smtClean="0"/>
              <a:t>Appreciation</a:t>
            </a:r>
            <a:endParaRPr lang="en-GB" sz="1200" b="1" dirty="0"/>
          </a:p>
          <a:p>
            <a:r>
              <a:rPr lang="en-GB" sz="1200" b="1" dirty="0"/>
              <a:t>5 Self-reflection/Awareness </a:t>
            </a:r>
          </a:p>
        </p:txBody>
      </p:sp>
      <p:sp>
        <p:nvSpPr>
          <p:cNvPr id="19" name="Line Callout 2 (Border and Accent Bar) 18"/>
          <p:cNvSpPr/>
          <p:nvPr/>
        </p:nvSpPr>
        <p:spPr>
          <a:xfrm>
            <a:off x="782756" y="4994275"/>
            <a:ext cx="1619250" cy="784225"/>
          </a:xfrm>
          <a:prstGeom prst="accentBorderCallout2">
            <a:avLst>
              <a:gd name="adj1" fmla="val 43956"/>
              <a:gd name="adj2" fmla="val 99764"/>
              <a:gd name="adj3" fmla="val 52758"/>
              <a:gd name="adj4" fmla="val 99803"/>
              <a:gd name="adj5" fmla="val 52738"/>
              <a:gd name="adj6" fmla="val 130210"/>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200" b="1" dirty="0" smtClean="0"/>
              <a:t>1 </a:t>
            </a:r>
            <a:r>
              <a:rPr lang="en-GB" sz="1200" b="1" dirty="0"/>
              <a:t>Social connection </a:t>
            </a:r>
          </a:p>
          <a:p>
            <a:r>
              <a:rPr lang="en-GB" sz="1200" b="1" dirty="0"/>
              <a:t>2 Assertiveness </a:t>
            </a:r>
          </a:p>
          <a:p>
            <a:r>
              <a:rPr lang="en-GB" sz="1200" b="1" dirty="0"/>
              <a:t>3 Enthusiasm </a:t>
            </a:r>
          </a:p>
        </p:txBody>
      </p:sp>
      <p:sp>
        <p:nvSpPr>
          <p:cNvPr id="21" name="Line Callout 2 (Border and Accent Bar) 20"/>
          <p:cNvSpPr/>
          <p:nvPr/>
        </p:nvSpPr>
        <p:spPr>
          <a:xfrm>
            <a:off x="76200" y="2832101"/>
            <a:ext cx="1790700" cy="1123950"/>
          </a:xfrm>
          <a:prstGeom prst="accentBorderCallout2">
            <a:avLst>
              <a:gd name="adj1" fmla="val 46675"/>
              <a:gd name="adj2" fmla="val 99969"/>
              <a:gd name="adj3" fmla="val 53073"/>
              <a:gd name="adj4" fmla="val 98840"/>
              <a:gd name="adj5" fmla="val 51334"/>
              <a:gd name="adj6" fmla="val 121585"/>
            </a:avLst>
          </a:prstGeom>
        </p:spPr>
        <p:style>
          <a:lnRef idx="1">
            <a:schemeClr val="accent5"/>
          </a:lnRef>
          <a:fillRef idx="2">
            <a:schemeClr val="accent5"/>
          </a:fillRef>
          <a:effectRef idx="1">
            <a:schemeClr val="accent5"/>
          </a:effectRef>
          <a:fontRef idx="minor">
            <a:schemeClr val="dk1"/>
          </a:fontRef>
        </p:style>
        <p:txBody>
          <a:bodyPr rtlCol="0" anchor="ctr"/>
          <a:lstStyle/>
          <a:p>
            <a:r>
              <a:rPr lang="en-GB" sz="1200" b="1" dirty="0" smtClean="0"/>
              <a:t>1. Compassion </a:t>
            </a:r>
            <a:endParaRPr lang="en-GB" sz="1200" b="1" dirty="0"/>
          </a:p>
          <a:p>
            <a:r>
              <a:rPr lang="en-GB" sz="1200" b="1" dirty="0"/>
              <a:t>2 </a:t>
            </a:r>
            <a:r>
              <a:rPr lang="en-GB" sz="1200" b="1" dirty="0" smtClean="0"/>
              <a:t>Respect and politeness </a:t>
            </a:r>
            <a:endParaRPr lang="en-GB" sz="1200" b="1" dirty="0"/>
          </a:p>
          <a:p>
            <a:r>
              <a:rPr lang="en-GB" sz="1200" b="1" dirty="0"/>
              <a:t>3 </a:t>
            </a:r>
            <a:r>
              <a:rPr lang="en-GB" sz="1200" b="1" dirty="0" smtClean="0"/>
              <a:t>Trust</a:t>
            </a:r>
            <a:endParaRPr lang="en-GB" sz="1200" b="1" dirty="0"/>
          </a:p>
          <a:p>
            <a:r>
              <a:rPr lang="en-GB" sz="1200" b="1" dirty="0"/>
              <a:t>4 Relationship </a:t>
            </a:r>
            <a:r>
              <a:rPr lang="en-GB" sz="1200" b="1" dirty="0" smtClean="0"/>
              <a:t>harmony </a:t>
            </a:r>
            <a:endParaRPr lang="en-GB" sz="1200" b="1" dirty="0"/>
          </a:p>
        </p:txBody>
      </p:sp>
      <p:sp>
        <p:nvSpPr>
          <p:cNvPr id="16" name="Text Box 4"/>
          <p:cNvSpPr txBox="1">
            <a:spLocks noChangeArrowheads="1"/>
          </p:cNvSpPr>
          <p:nvPr/>
        </p:nvSpPr>
        <p:spPr bwMode="auto">
          <a:xfrm>
            <a:off x="6305266" y="6649836"/>
            <a:ext cx="2793555" cy="1447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defPPr>
              <a:defRPr lang="en-GB"/>
            </a:defPPr>
            <a:lvl1pPr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1pPr>
            <a:lvl2pPr marL="4318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2pPr>
            <a:lvl3pPr marL="6477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3pPr>
            <a:lvl4pPr marL="8636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4pPr>
            <a:lvl5pPr marL="1079500" indent="-215900" algn="l" defTabSz="457200" rtl="0" fontAlgn="base" hangingPunct="0">
              <a:lnSpc>
                <a:spcPct val="93000"/>
              </a:lnSpc>
              <a:spcBef>
                <a:spcPct val="0"/>
              </a:spcBef>
              <a:spcAft>
                <a:spcPct val="0"/>
              </a:spcAft>
              <a:buClr>
                <a:srgbClr val="000000"/>
              </a:buClr>
              <a:buSzPct val="45000"/>
              <a:buFont typeface="Wingdings" charset="2"/>
              <a:defRPr sz="2400" kern="1200">
                <a:solidFill>
                  <a:schemeClr val="tx1"/>
                </a:solidFill>
                <a:latin typeface="Times New Roman" pitchFamily="16" charset="0"/>
                <a:ea typeface="+mn-ea"/>
                <a:cs typeface="+mn-cs"/>
              </a:defRPr>
            </a:lvl5pPr>
            <a:lvl6pPr marL="2286000" algn="l" defTabSz="914400" rtl="0" eaLnBrk="1" latinLnBrk="0" hangingPunct="1">
              <a:defRPr sz="2400" kern="1200">
                <a:solidFill>
                  <a:schemeClr val="tx1"/>
                </a:solidFill>
                <a:latin typeface="Times New Roman" pitchFamily="16" charset="0"/>
                <a:ea typeface="+mn-ea"/>
                <a:cs typeface="+mn-cs"/>
              </a:defRPr>
            </a:lvl6pPr>
            <a:lvl7pPr marL="2743200" algn="l" defTabSz="914400" rtl="0" eaLnBrk="1" latinLnBrk="0" hangingPunct="1">
              <a:defRPr sz="2400" kern="1200">
                <a:solidFill>
                  <a:schemeClr val="tx1"/>
                </a:solidFill>
                <a:latin typeface="Times New Roman" pitchFamily="16" charset="0"/>
                <a:ea typeface="+mn-ea"/>
                <a:cs typeface="+mn-cs"/>
              </a:defRPr>
            </a:lvl7pPr>
            <a:lvl8pPr marL="3200400" algn="l" defTabSz="914400" rtl="0" eaLnBrk="1" latinLnBrk="0" hangingPunct="1">
              <a:defRPr sz="2400" kern="1200">
                <a:solidFill>
                  <a:schemeClr val="tx1"/>
                </a:solidFill>
                <a:latin typeface="Times New Roman" pitchFamily="16" charset="0"/>
                <a:ea typeface="+mn-ea"/>
                <a:cs typeface="+mn-cs"/>
              </a:defRPr>
            </a:lvl8pPr>
            <a:lvl9pPr marL="3657600" algn="l" defTabSz="914400" rtl="0" eaLnBrk="1" latinLnBrk="0" hangingPunct="1">
              <a:defRPr sz="2400" kern="1200">
                <a:solidFill>
                  <a:schemeClr val="tx1"/>
                </a:solidFill>
                <a:latin typeface="Times New Roman" pitchFamily="16" charset="0"/>
                <a:ea typeface="+mn-ea"/>
                <a:cs typeface="+mn-cs"/>
              </a:defRPr>
            </a:lvl9pPr>
          </a:lstStyle>
          <a:p>
            <a:pPr algn="ctr"/>
            <a:r>
              <a:rPr lang="en-GB" altLang="en-US" sz="1200" b="1" dirty="0" smtClean="0">
                <a:latin typeface="Arial" charset="0"/>
              </a:rPr>
              <a:t>Oliver John and Filip de Fruyt, 2015</a:t>
            </a:r>
            <a:endParaRPr lang="en-GB" altLang="en-US" sz="1200" b="1" dirty="0">
              <a:latin typeface="Arial" charset="0"/>
            </a:endParaRPr>
          </a:p>
        </p:txBody>
      </p:sp>
      <p:sp>
        <p:nvSpPr>
          <p:cNvPr id="26" name="Title 1"/>
          <p:cNvSpPr txBox="1">
            <a:spLocks/>
          </p:cNvSpPr>
          <p:nvPr/>
        </p:nvSpPr>
        <p:spPr bwMode="auto">
          <a:xfrm>
            <a:off x="1790700" y="154745"/>
            <a:ext cx="7268894" cy="63304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lang="en-US" sz="3000" b="1" kern="1200" dirty="0" smtClean="0">
                <a:solidFill>
                  <a:srgbClr val="2461AA"/>
                </a:solidFill>
                <a:latin typeface="+mn-lt"/>
                <a:ea typeface="+mn-ea"/>
                <a:cs typeface="+mn-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r"/>
            <a:r>
              <a:rPr lang="en-GB" i="1" smtClean="0">
                <a:solidFill>
                  <a:schemeClr val="tx1">
                    <a:lumMod val="65000"/>
                    <a:lumOff val="35000"/>
                  </a:schemeClr>
                </a:solidFill>
              </a:rPr>
              <a:t>Proposed OECD Study</a:t>
            </a:r>
            <a:r>
              <a:rPr lang="en-GB" i="1" dirty="0" smtClean="0">
                <a:solidFill>
                  <a:schemeClr val="tx1">
                    <a:lumMod val="65000"/>
                    <a:lumOff val="35000"/>
                  </a:schemeClr>
                </a:solidFill>
              </a:rPr>
              <a:t>: </a:t>
            </a:r>
            <a:r>
              <a:rPr lang="en-GB" sz="2400" b="0" i="1" dirty="0" smtClean="0">
                <a:solidFill>
                  <a:schemeClr val="tx1">
                    <a:lumMod val="65000"/>
                    <a:lumOff val="35000"/>
                  </a:schemeClr>
                </a:solidFill>
              </a:rPr>
              <a:t>Framework of S/E skills</a:t>
            </a:r>
            <a:endParaRPr lang="en-GB" sz="2400" b="0" i="1" dirty="0">
              <a:solidFill>
                <a:schemeClr val="tx1">
                  <a:lumMod val="65000"/>
                  <a:lumOff val="35000"/>
                </a:schemeClr>
              </a:solidFill>
            </a:endParaRPr>
          </a:p>
        </p:txBody>
      </p:sp>
    </p:spTree>
    <p:extLst>
      <p:ext uri="{BB962C8B-B14F-4D97-AF65-F5344CB8AC3E}">
        <p14:creationId xmlns:p14="http://schemas.microsoft.com/office/powerpoint/2010/main" val="284327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P spid="18" grpId="0" animBg="1"/>
      <p:bldP spid="19"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57200" y="80402"/>
            <a:ext cx="8229600" cy="1239810"/>
          </a:xfrm>
        </p:spPr>
        <p:txBody>
          <a:bodyPr>
            <a:normAutofit fontScale="90000"/>
          </a:bodyPr>
          <a:lstStyle/>
          <a:p>
            <a:pPr eaLnBrk="1" hangingPunct="1">
              <a:defRPr/>
            </a:pPr>
            <a:r>
              <a:rPr lang="en-US" b="1" dirty="0" smtClean="0">
                <a:solidFill>
                  <a:srgbClr val="000000"/>
                </a:solidFill>
                <a:latin typeface="Helvetica"/>
                <a:cs typeface="Helvetica"/>
              </a:rPr>
              <a:t>Taxonomy: Five Psychosocial Systems and Tasks of Living</a:t>
            </a:r>
          </a:p>
        </p:txBody>
      </p:sp>
      <p:sp>
        <p:nvSpPr>
          <p:cNvPr id="685059" name="Rectangle 3"/>
          <p:cNvSpPr>
            <a:spLocks noGrp="1" noChangeArrowheads="1"/>
          </p:cNvSpPr>
          <p:nvPr>
            <p:ph type="body" idx="1"/>
          </p:nvPr>
        </p:nvSpPr>
        <p:spPr>
          <a:xfrm>
            <a:off x="457200" y="1445969"/>
            <a:ext cx="8573247" cy="5188516"/>
          </a:xfrm>
        </p:spPr>
        <p:txBody>
          <a:bodyPr>
            <a:normAutofit lnSpcReduction="10000"/>
          </a:bodyPr>
          <a:lstStyle/>
          <a:p>
            <a:pPr eaLnBrk="1" hangingPunct="1">
              <a:defRPr/>
            </a:pPr>
            <a:r>
              <a:rPr lang="en-US" i="1" dirty="0" smtClean="0">
                <a:solidFill>
                  <a:srgbClr val="000000"/>
                </a:solidFill>
                <a:latin typeface="Helvetica"/>
                <a:cs typeface="Helvetica"/>
              </a:rPr>
              <a:t>Openness</a:t>
            </a:r>
            <a:r>
              <a:rPr lang="en-US" dirty="0" smtClean="0">
                <a:solidFill>
                  <a:srgbClr val="000000"/>
                </a:solidFill>
                <a:latin typeface="Helvetica"/>
                <a:cs typeface="Helvetica"/>
              </a:rPr>
              <a:t>: </a:t>
            </a:r>
            <a:r>
              <a:rPr lang="en-US" b="1" dirty="0" smtClean="0">
                <a:solidFill>
                  <a:srgbClr val="000000"/>
                </a:solidFill>
                <a:latin typeface="Helvetica"/>
                <a:cs typeface="Helvetica"/>
              </a:rPr>
              <a:t>Exploration</a:t>
            </a:r>
            <a:endParaRPr lang="en-US" dirty="0" smtClean="0">
              <a:solidFill>
                <a:srgbClr val="000000"/>
              </a:solidFill>
              <a:latin typeface="Helvetica"/>
              <a:cs typeface="Helvetica"/>
            </a:endParaRPr>
          </a:p>
          <a:p>
            <a:pPr lvl="1">
              <a:defRPr/>
            </a:pPr>
            <a:r>
              <a:rPr lang="en-US" dirty="0" smtClean="0">
                <a:solidFill>
                  <a:srgbClr val="000000"/>
                </a:solidFill>
                <a:latin typeface="Helvetica"/>
                <a:cs typeface="Helvetica"/>
              </a:rPr>
              <a:t>Interests</a:t>
            </a:r>
          </a:p>
          <a:p>
            <a:pPr eaLnBrk="1" hangingPunct="1">
              <a:defRPr/>
            </a:pPr>
            <a:r>
              <a:rPr lang="en-US" i="1" dirty="0" smtClean="0">
                <a:solidFill>
                  <a:srgbClr val="000000"/>
                </a:solidFill>
                <a:latin typeface="Helvetica"/>
                <a:cs typeface="Helvetica"/>
              </a:rPr>
              <a:t>Conscientiousness</a:t>
            </a:r>
            <a:r>
              <a:rPr lang="en-US" dirty="0" smtClean="0">
                <a:solidFill>
                  <a:srgbClr val="000000"/>
                </a:solidFill>
                <a:latin typeface="Helvetica"/>
                <a:cs typeface="Helvetica"/>
              </a:rPr>
              <a:t>: </a:t>
            </a:r>
            <a:r>
              <a:rPr lang="en-US" b="1" dirty="0" smtClean="0">
                <a:solidFill>
                  <a:srgbClr val="000000"/>
                </a:solidFill>
                <a:latin typeface="Helvetica"/>
                <a:cs typeface="Helvetica"/>
              </a:rPr>
              <a:t>Self-regulation</a:t>
            </a:r>
          </a:p>
          <a:p>
            <a:pPr lvl="1">
              <a:defRPr/>
            </a:pPr>
            <a:r>
              <a:rPr lang="en-US" dirty="0">
                <a:solidFill>
                  <a:srgbClr val="000000"/>
                </a:solidFill>
                <a:latin typeface="Helvetica"/>
                <a:cs typeface="Helvetica"/>
              </a:rPr>
              <a:t>S</a:t>
            </a:r>
            <a:r>
              <a:rPr lang="en-US" dirty="0" smtClean="0">
                <a:solidFill>
                  <a:srgbClr val="000000"/>
                </a:solidFill>
                <a:latin typeface="Helvetica"/>
                <a:cs typeface="Helvetica"/>
              </a:rPr>
              <a:t>tandards</a:t>
            </a:r>
          </a:p>
          <a:p>
            <a:pPr eaLnBrk="1" hangingPunct="1">
              <a:defRPr/>
            </a:pPr>
            <a:r>
              <a:rPr lang="en-US" i="1" dirty="0" smtClean="0">
                <a:solidFill>
                  <a:srgbClr val="000000"/>
                </a:solidFill>
                <a:latin typeface="Helvetica"/>
                <a:cs typeface="Helvetica"/>
              </a:rPr>
              <a:t>Engagement/Extraversion</a:t>
            </a:r>
            <a:r>
              <a:rPr lang="en-US" dirty="0" smtClean="0">
                <a:solidFill>
                  <a:srgbClr val="000000"/>
                </a:solidFill>
                <a:latin typeface="Helvetica"/>
                <a:cs typeface="Helvetica"/>
              </a:rPr>
              <a:t>: </a:t>
            </a:r>
            <a:r>
              <a:rPr lang="en-US" b="1" dirty="0" smtClean="0">
                <a:solidFill>
                  <a:srgbClr val="000000"/>
                </a:solidFill>
                <a:latin typeface="Helvetica"/>
                <a:cs typeface="Helvetica"/>
              </a:rPr>
              <a:t>Approach</a:t>
            </a:r>
          </a:p>
          <a:p>
            <a:pPr lvl="1">
              <a:defRPr/>
            </a:pPr>
            <a:r>
              <a:rPr lang="en-US" dirty="0">
                <a:solidFill>
                  <a:srgbClr val="000000"/>
                </a:solidFill>
                <a:latin typeface="Helvetica"/>
                <a:cs typeface="Helvetica"/>
              </a:rPr>
              <a:t>R</a:t>
            </a:r>
            <a:r>
              <a:rPr lang="en-US" dirty="0" smtClean="0">
                <a:solidFill>
                  <a:srgbClr val="000000"/>
                </a:solidFill>
                <a:latin typeface="Helvetica"/>
                <a:cs typeface="Helvetica"/>
              </a:rPr>
              <a:t>ewards/gains</a:t>
            </a:r>
          </a:p>
          <a:p>
            <a:pPr eaLnBrk="1" hangingPunct="1">
              <a:defRPr/>
            </a:pPr>
            <a:r>
              <a:rPr lang="en-US" i="1" dirty="0" smtClean="0">
                <a:solidFill>
                  <a:srgbClr val="000000"/>
                </a:solidFill>
                <a:latin typeface="Helvetica"/>
                <a:cs typeface="Helvetica"/>
              </a:rPr>
              <a:t>Amity/Agreeableness</a:t>
            </a:r>
            <a:r>
              <a:rPr lang="en-US" dirty="0" smtClean="0">
                <a:solidFill>
                  <a:srgbClr val="000000"/>
                </a:solidFill>
                <a:latin typeface="Helvetica"/>
                <a:cs typeface="Helvetica"/>
              </a:rPr>
              <a:t>: </a:t>
            </a:r>
            <a:r>
              <a:rPr lang="en-US" b="1" dirty="0" smtClean="0">
                <a:solidFill>
                  <a:srgbClr val="000000"/>
                </a:solidFill>
                <a:latin typeface="Helvetica"/>
                <a:cs typeface="Helvetica"/>
              </a:rPr>
              <a:t>Belonging </a:t>
            </a:r>
          </a:p>
          <a:p>
            <a:pPr lvl="1">
              <a:defRPr/>
            </a:pPr>
            <a:r>
              <a:rPr lang="en-US" dirty="0">
                <a:solidFill>
                  <a:srgbClr val="000000"/>
                </a:solidFill>
                <a:latin typeface="Helvetica"/>
                <a:cs typeface="Helvetica"/>
              </a:rPr>
              <a:t>C</a:t>
            </a:r>
            <a:r>
              <a:rPr lang="en-US" dirty="0" smtClean="0">
                <a:solidFill>
                  <a:srgbClr val="000000"/>
                </a:solidFill>
                <a:latin typeface="Helvetica"/>
                <a:cs typeface="Helvetica"/>
              </a:rPr>
              <a:t>lose bonds/social support</a:t>
            </a:r>
          </a:p>
          <a:p>
            <a:pPr eaLnBrk="1" hangingPunct="1">
              <a:defRPr/>
            </a:pPr>
            <a:r>
              <a:rPr lang="en-US" i="1" dirty="0" smtClean="0">
                <a:solidFill>
                  <a:srgbClr val="000000"/>
                </a:solidFill>
                <a:latin typeface="Helvetica"/>
                <a:cs typeface="Helvetica"/>
              </a:rPr>
              <a:t>Emotional stability</a:t>
            </a:r>
            <a:r>
              <a:rPr lang="en-US" dirty="0" smtClean="0">
                <a:solidFill>
                  <a:srgbClr val="000000"/>
                </a:solidFill>
                <a:latin typeface="Helvetica"/>
                <a:cs typeface="Helvetica"/>
              </a:rPr>
              <a:t>: </a:t>
            </a:r>
            <a:r>
              <a:rPr lang="en-US" b="1" dirty="0" smtClean="0">
                <a:solidFill>
                  <a:srgbClr val="000000"/>
                </a:solidFill>
                <a:latin typeface="Helvetica"/>
                <a:cs typeface="Helvetica"/>
              </a:rPr>
              <a:t>Coping</a:t>
            </a:r>
          </a:p>
          <a:p>
            <a:pPr lvl="1">
              <a:defRPr/>
            </a:pPr>
            <a:r>
              <a:rPr lang="en-US" dirty="0" smtClean="0">
                <a:solidFill>
                  <a:srgbClr val="000000"/>
                </a:solidFill>
                <a:latin typeface="Helvetica"/>
                <a:cs typeface="Helvetica"/>
              </a:rPr>
              <a:t>Adversity: Failures/losses/punishments</a:t>
            </a:r>
          </a:p>
          <a:p>
            <a:pPr>
              <a:defRPr/>
            </a:pPr>
            <a:endParaRPr lang="en-US" dirty="0">
              <a:solidFill>
                <a:srgbClr val="000000"/>
              </a:solidFill>
              <a:latin typeface="Helvetica"/>
              <a:cs typeface="Helvetica"/>
            </a:endParaRPr>
          </a:p>
          <a:p>
            <a:pPr eaLnBrk="1" hangingPunct="1">
              <a:defRPr/>
            </a:pPr>
            <a:endParaRPr lang="en-US" dirty="0" smtClean="0">
              <a:solidFill>
                <a:srgbClr val="000000"/>
              </a:solidFill>
              <a:latin typeface="Helvetica"/>
              <a:cs typeface="Helvetica"/>
            </a:endParaRPr>
          </a:p>
        </p:txBody>
      </p:sp>
    </p:spTree>
    <p:extLst>
      <p:ext uri="{BB962C8B-B14F-4D97-AF65-F5344CB8AC3E}">
        <p14:creationId xmlns:p14="http://schemas.microsoft.com/office/powerpoint/2010/main" val="15584494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Correlations with School Performance at 12: </a:t>
            </a:r>
            <a:r>
              <a:rPr lang="en-US" b="1" dirty="0" smtClean="0">
                <a:solidFill>
                  <a:srgbClr val="000000"/>
                </a:solidFill>
                <a:latin typeface="Helvetica"/>
                <a:cs typeface="Helvetica"/>
              </a:rPr>
              <a:t>C</a:t>
            </a:r>
            <a:r>
              <a:rPr lang="en-US" dirty="0" smtClean="0">
                <a:solidFill>
                  <a:srgbClr val="000000"/>
                </a:solidFill>
                <a:latin typeface="Helvetica"/>
                <a:cs typeface="Helvetica"/>
              </a:rPr>
              <a:t> and </a:t>
            </a:r>
            <a:r>
              <a:rPr lang="en-US" b="1" dirty="0" smtClean="0">
                <a:solidFill>
                  <a:srgbClr val="000000"/>
                </a:solidFill>
                <a:latin typeface="Helvetica"/>
                <a:cs typeface="Helvetica"/>
              </a:rPr>
              <a:t>O</a:t>
            </a:r>
          </a:p>
        </p:txBody>
      </p:sp>
      <p:pic>
        <p:nvPicPr>
          <p:cNvPr id="483331" name="Picture 3"/>
          <p:cNvPicPr>
            <a:picLocks noGrp="1" noChangeAspect="1" noChangeArrowheads="1"/>
          </p:cNvPicPr>
          <p:nvPr>
            <p:ph idx="1"/>
          </p:nvPr>
        </p:nvPicPr>
        <p:blipFill>
          <a:blip r:embed="rId2"/>
          <a:srcRect/>
          <a:stretch>
            <a:fillRect/>
          </a:stretch>
        </p:blipFill>
        <p:spPr>
          <a:xfrm>
            <a:off x="457200" y="2209800"/>
            <a:ext cx="8497888" cy="2665413"/>
          </a:xfrm>
        </p:spPr>
      </p:pic>
      <p:sp>
        <p:nvSpPr>
          <p:cNvPr id="2" name="TextBox 1"/>
          <p:cNvSpPr txBox="1"/>
          <p:nvPr/>
        </p:nvSpPr>
        <p:spPr>
          <a:xfrm>
            <a:off x="609600" y="5105400"/>
            <a:ext cx="82296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John, </a:t>
            </a:r>
            <a:r>
              <a:rPr lang="en-US" b="1" dirty="0" err="1"/>
              <a:t>Caspi</a:t>
            </a:r>
            <a:r>
              <a:rPr lang="en-US" b="1" dirty="0"/>
              <a:t>, Robins, et al. (1994). The Little Five. </a:t>
            </a:r>
            <a:r>
              <a:rPr lang="en-US" b="1" i="1" dirty="0"/>
              <a:t>Child Development</a:t>
            </a:r>
            <a:r>
              <a:rPr lang="en-US" b="1" dirty="0"/>
              <a:t>. Data are for 450 12-year old boys from the Pittsburgh Youth Study.</a:t>
            </a:r>
          </a:p>
        </p:txBody>
      </p:sp>
    </p:spTree>
    <p:extLst>
      <p:ext uri="{BB962C8B-B14F-4D97-AF65-F5344CB8AC3E}">
        <p14:creationId xmlns:p14="http://schemas.microsoft.com/office/powerpoint/2010/main" val="283370316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5152" cy="980421"/>
          </a:xfrm>
        </p:spPr>
        <p:txBody>
          <a:bodyPr>
            <a:normAutofit fontScale="90000"/>
          </a:bodyPr>
          <a:lstStyle/>
          <a:p>
            <a:r>
              <a:rPr lang="en-US" dirty="0" smtClean="0">
                <a:solidFill>
                  <a:schemeClr val="tx1"/>
                </a:solidFill>
                <a:latin typeface="Helvetica"/>
                <a:cs typeface="Helvetica"/>
              </a:rPr>
              <a:t>Five Reasons Why the Big 5 “Stick”</a:t>
            </a:r>
            <a:endParaRPr lang="en-US" dirty="0">
              <a:solidFill>
                <a:schemeClr val="tx1"/>
              </a:solidFill>
              <a:latin typeface="Helvetica"/>
              <a:cs typeface="Helvetica"/>
            </a:endParaRPr>
          </a:p>
        </p:txBody>
      </p:sp>
      <p:sp>
        <p:nvSpPr>
          <p:cNvPr id="3" name="Content Placeholder 2"/>
          <p:cNvSpPr>
            <a:spLocks noGrp="1"/>
          </p:cNvSpPr>
          <p:nvPr>
            <p:ph idx="1"/>
          </p:nvPr>
        </p:nvSpPr>
        <p:spPr>
          <a:xfrm>
            <a:off x="137311" y="1255059"/>
            <a:ext cx="8873670" cy="5478547"/>
          </a:xfrm>
        </p:spPr>
        <p:txBody>
          <a:bodyPr>
            <a:normAutofit fontScale="92500"/>
          </a:bodyPr>
          <a:lstStyle/>
          <a:p>
            <a:pPr marL="0" indent="0">
              <a:buNone/>
              <a:defRPr/>
            </a:pPr>
            <a:r>
              <a:rPr lang="en-US" dirty="0" smtClean="0">
                <a:solidFill>
                  <a:srgbClr val="000000"/>
                </a:solidFill>
                <a:latin typeface="Helvetica"/>
                <a:cs typeface="Helvetica"/>
              </a:rPr>
              <a:t>1. Relatively </a:t>
            </a:r>
            <a:r>
              <a:rPr lang="en-US" b="1" dirty="0">
                <a:solidFill>
                  <a:srgbClr val="000000"/>
                </a:solidFill>
                <a:latin typeface="Helvetica"/>
                <a:cs typeface="Helvetica"/>
              </a:rPr>
              <a:t>independent of </a:t>
            </a:r>
            <a:r>
              <a:rPr lang="en-US" b="1" dirty="0" smtClean="0">
                <a:solidFill>
                  <a:srgbClr val="000000"/>
                </a:solidFill>
                <a:latin typeface="Helvetica"/>
                <a:cs typeface="Helvetica"/>
              </a:rPr>
              <a:t>IQ</a:t>
            </a:r>
          </a:p>
          <a:p>
            <a:pPr marL="0" indent="0">
              <a:buNone/>
              <a:defRPr/>
            </a:pPr>
            <a:r>
              <a:rPr lang="en-US" dirty="0" smtClean="0">
                <a:solidFill>
                  <a:srgbClr val="000000"/>
                </a:solidFill>
                <a:latin typeface="Helvetica"/>
                <a:cs typeface="Helvetica"/>
              </a:rPr>
              <a:t>2. Found by many independent investigators</a:t>
            </a:r>
            <a:endParaRPr lang="en-US" dirty="0">
              <a:solidFill>
                <a:srgbClr val="000000"/>
              </a:solidFill>
              <a:latin typeface="Helvetica"/>
              <a:cs typeface="Helvetica"/>
            </a:endParaRPr>
          </a:p>
          <a:p>
            <a:pPr marL="0" indent="0">
              <a:buNone/>
              <a:defRPr/>
            </a:pPr>
            <a:r>
              <a:rPr lang="en-US" dirty="0" smtClean="0">
                <a:solidFill>
                  <a:srgbClr val="000000"/>
                </a:solidFill>
                <a:latin typeface="Helvetica"/>
                <a:cs typeface="Helvetica"/>
              </a:rPr>
              <a:t>3. Universal? </a:t>
            </a:r>
            <a:r>
              <a:rPr lang="en-US" b="1" dirty="0" smtClean="0">
                <a:solidFill>
                  <a:srgbClr val="000000"/>
                </a:solidFill>
                <a:latin typeface="Helvetica"/>
                <a:cs typeface="Helvetica"/>
              </a:rPr>
              <a:t>Surprise</a:t>
            </a:r>
            <a:r>
              <a:rPr lang="en-US" dirty="0">
                <a:solidFill>
                  <a:srgbClr val="000000"/>
                </a:solidFill>
                <a:latin typeface="Helvetica"/>
                <a:cs typeface="Helvetica"/>
              </a:rPr>
              <a:t>: Same </a:t>
            </a:r>
            <a:r>
              <a:rPr lang="en-US" dirty="0" smtClean="0">
                <a:solidFill>
                  <a:srgbClr val="000000"/>
                </a:solidFill>
                <a:latin typeface="Helvetica"/>
                <a:cs typeface="Helvetica"/>
              </a:rPr>
              <a:t>five domains 	across cultures and language communities</a:t>
            </a:r>
            <a:endParaRPr lang="en-US" dirty="0">
              <a:solidFill>
                <a:srgbClr val="000000"/>
              </a:solidFill>
              <a:latin typeface="Helvetica"/>
              <a:cs typeface="Helvetica"/>
            </a:endParaRPr>
          </a:p>
          <a:p>
            <a:pPr marL="0" indent="0">
              <a:buNone/>
              <a:defRPr/>
            </a:pPr>
            <a:r>
              <a:rPr lang="en-US" dirty="0" smtClean="0">
                <a:solidFill>
                  <a:srgbClr val="000000"/>
                </a:solidFill>
                <a:latin typeface="Helvetica"/>
                <a:cs typeface="Helvetica"/>
              </a:rPr>
              <a:t>4. </a:t>
            </a:r>
            <a:r>
              <a:rPr lang="en-US" b="1" dirty="0" smtClean="0">
                <a:solidFill>
                  <a:srgbClr val="000000"/>
                </a:solidFill>
                <a:latin typeface="Helvetica"/>
                <a:cs typeface="Helvetica"/>
              </a:rPr>
              <a:t>Replicate</a:t>
            </a:r>
            <a:r>
              <a:rPr lang="en-US" dirty="0" smtClean="0">
                <a:solidFill>
                  <a:srgbClr val="000000"/>
                </a:solidFill>
                <a:latin typeface="Helvetica"/>
                <a:cs typeface="Helvetica"/>
              </a:rPr>
              <a:t>: Hallmark of good science</a:t>
            </a:r>
          </a:p>
          <a:p>
            <a:pPr marL="0" indent="0">
              <a:buNone/>
              <a:defRPr/>
            </a:pPr>
            <a:r>
              <a:rPr lang="en-US" dirty="0" smtClean="0">
                <a:solidFill>
                  <a:srgbClr val="000000"/>
                </a:solidFill>
                <a:latin typeface="Helvetica"/>
                <a:cs typeface="Helvetica"/>
              </a:rPr>
              <a:t>5. They </a:t>
            </a:r>
            <a:r>
              <a:rPr lang="en-US" dirty="0">
                <a:solidFill>
                  <a:srgbClr val="000000"/>
                </a:solidFill>
                <a:latin typeface="Helvetica"/>
                <a:cs typeface="Helvetica"/>
              </a:rPr>
              <a:t>work: </a:t>
            </a:r>
            <a:r>
              <a:rPr lang="en-US" b="1" dirty="0">
                <a:solidFill>
                  <a:srgbClr val="000000"/>
                </a:solidFill>
                <a:latin typeface="Helvetica"/>
                <a:cs typeface="Helvetica"/>
              </a:rPr>
              <a:t>Predict</a:t>
            </a:r>
            <a:r>
              <a:rPr lang="en-US" dirty="0">
                <a:solidFill>
                  <a:srgbClr val="000000"/>
                </a:solidFill>
                <a:latin typeface="Helvetica"/>
                <a:cs typeface="Helvetica"/>
              </a:rPr>
              <a:t> important outcomes</a:t>
            </a:r>
            <a:endParaRPr lang="en-US" dirty="0"/>
          </a:p>
          <a:p>
            <a:pPr marL="0" indent="0">
              <a:buNone/>
              <a:defRPr/>
            </a:pPr>
            <a:r>
              <a:rPr lang="en-US" dirty="0" smtClean="0">
                <a:solidFill>
                  <a:srgbClr val="000000"/>
                </a:solidFill>
                <a:latin typeface="Helvetica"/>
                <a:cs typeface="Helvetica"/>
              </a:rPr>
              <a:t>Still, you may find the Big Five a bit odd/unfamiliar</a:t>
            </a:r>
            <a:endParaRPr lang="en-US" i="1" dirty="0">
              <a:solidFill>
                <a:srgbClr val="008000"/>
              </a:solidFill>
              <a:latin typeface="Helvetica"/>
              <a:cs typeface="Helvetica"/>
            </a:endParaRPr>
          </a:p>
          <a:p>
            <a:pPr marL="0" indent="0">
              <a:buNone/>
              <a:defRPr/>
            </a:pPr>
            <a:r>
              <a:rPr lang="en-US" sz="2600" i="1" dirty="0" smtClean="0">
                <a:solidFill>
                  <a:srgbClr val="008000"/>
                </a:solidFill>
                <a:latin typeface="Helvetica"/>
                <a:cs typeface="Helvetica"/>
              </a:rPr>
              <a:t>		</a:t>
            </a:r>
            <a:r>
              <a:rPr lang="en-US" sz="3000" i="1" dirty="0">
                <a:solidFill>
                  <a:srgbClr val="008000"/>
                </a:solidFill>
                <a:latin typeface="Helvetica"/>
                <a:cs typeface="Helvetica"/>
              </a:rPr>
              <a:t> </a:t>
            </a:r>
            <a:r>
              <a:rPr lang="en-US" sz="3000" i="1" dirty="0" smtClean="0">
                <a:solidFill>
                  <a:srgbClr val="000000"/>
                </a:solidFill>
                <a:latin typeface="Helvetica"/>
                <a:cs typeface="Helvetica"/>
              </a:rPr>
              <a:t>Like</a:t>
            </a:r>
            <a:r>
              <a:rPr lang="en-US" sz="3000" i="1" dirty="0" smtClean="0">
                <a:solidFill>
                  <a:srgbClr val="008000"/>
                </a:solidFill>
                <a:latin typeface="Helvetica"/>
                <a:cs typeface="Helvetica"/>
              </a:rPr>
              <a:t> “Green eggs and ham.” </a:t>
            </a:r>
            <a:r>
              <a:rPr lang="en-US" sz="3000" i="1" dirty="0" smtClean="0">
                <a:solidFill>
                  <a:srgbClr val="000000"/>
                </a:solidFill>
                <a:latin typeface="Helvetica"/>
                <a:cs typeface="Helvetica"/>
              </a:rPr>
              <a:t>Dr. Seuss:</a:t>
            </a:r>
          </a:p>
          <a:p>
            <a:pPr marL="457200" lvl="1" indent="0">
              <a:buNone/>
              <a:defRPr/>
            </a:pPr>
            <a:r>
              <a:rPr lang="en-US" sz="3000" dirty="0">
                <a:solidFill>
                  <a:srgbClr val="008000"/>
                </a:solidFill>
                <a:latin typeface="Helvetica"/>
                <a:cs typeface="Helvetica"/>
              </a:rPr>
              <a:t>	</a:t>
            </a:r>
            <a:r>
              <a:rPr lang="en-US" sz="3000" dirty="0" smtClean="0">
                <a:solidFill>
                  <a:srgbClr val="008000"/>
                </a:solidFill>
                <a:latin typeface="Helvetica"/>
                <a:cs typeface="Helvetica"/>
              </a:rPr>
              <a:t>“You do not like them. So you SAY. </a:t>
            </a:r>
          </a:p>
          <a:p>
            <a:pPr marL="457200" lvl="1" indent="0">
              <a:buNone/>
              <a:defRPr/>
            </a:pPr>
            <a:r>
              <a:rPr lang="en-US" sz="3000" dirty="0">
                <a:solidFill>
                  <a:srgbClr val="008000"/>
                </a:solidFill>
                <a:latin typeface="Helvetica"/>
                <a:cs typeface="Helvetica"/>
              </a:rPr>
              <a:t>	</a:t>
            </a:r>
            <a:r>
              <a:rPr lang="en-US" sz="3000" dirty="0" smtClean="0">
                <a:solidFill>
                  <a:srgbClr val="008000"/>
                </a:solidFill>
                <a:latin typeface="Helvetica"/>
                <a:cs typeface="Helvetica"/>
              </a:rPr>
              <a:t>Try </a:t>
            </a:r>
            <a:r>
              <a:rPr lang="en-US" sz="3000" dirty="0">
                <a:solidFill>
                  <a:srgbClr val="008000"/>
                </a:solidFill>
                <a:latin typeface="Helvetica"/>
                <a:cs typeface="Helvetica"/>
              </a:rPr>
              <a:t>them, try them</a:t>
            </a:r>
            <a:r>
              <a:rPr lang="en-US" sz="3000" dirty="0" smtClean="0">
                <a:solidFill>
                  <a:srgbClr val="008000"/>
                </a:solidFill>
                <a:latin typeface="Helvetica"/>
                <a:cs typeface="Helvetica"/>
              </a:rPr>
              <a:t>,</a:t>
            </a:r>
            <a:r>
              <a:rPr lang="en-US" sz="3000" dirty="0">
                <a:solidFill>
                  <a:srgbClr val="008000"/>
                </a:solidFill>
                <a:latin typeface="Helvetica"/>
                <a:cs typeface="Helvetica"/>
              </a:rPr>
              <a:t> </a:t>
            </a:r>
            <a:r>
              <a:rPr lang="en-US" sz="3000" dirty="0" smtClean="0">
                <a:solidFill>
                  <a:srgbClr val="008000"/>
                </a:solidFill>
                <a:latin typeface="Helvetica"/>
                <a:cs typeface="Helvetica"/>
              </a:rPr>
              <a:t>and you may.”</a:t>
            </a:r>
          </a:p>
        </p:txBody>
      </p:sp>
    </p:spTree>
    <p:extLst>
      <p:ext uri="{BB962C8B-B14F-4D97-AF65-F5344CB8AC3E}">
        <p14:creationId xmlns:p14="http://schemas.microsoft.com/office/powerpoint/2010/main" val="1873401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051"/>
            <a:ext cx="8229600" cy="636774"/>
          </a:xfrm>
        </p:spPr>
        <p:txBody>
          <a:bodyPr>
            <a:normAutofit fontScale="90000"/>
          </a:bodyPr>
          <a:lstStyle/>
          <a:p>
            <a:r>
              <a:rPr lang="en-US" b="1" dirty="0" smtClean="0">
                <a:solidFill>
                  <a:schemeClr val="tx1"/>
                </a:solidFill>
                <a:latin typeface="Helvetica"/>
                <a:cs typeface="Helvetica"/>
              </a:rPr>
              <a:t>Question 2: </a:t>
            </a:r>
            <a:r>
              <a:rPr lang="en-US" b="1" i="1" dirty="0" smtClean="0">
                <a:solidFill>
                  <a:schemeClr val="tx1"/>
                </a:solidFill>
                <a:latin typeface="Helvetica"/>
                <a:cs typeface="Helvetica"/>
              </a:rPr>
              <a:t>How</a:t>
            </a:r>
            <a:r>
              <a:rPr lang="en-US" b="1" dirty="0" smtClean="0">
                <a:solidFill>
                  <a:schemeClr val="tx1"/>
                </a:solidFill>
                <a:latin typeface="Helvetica"/>
                <a:cs typeface="Helvetica"/>
              </a:rPr>
              <a:t> to measure?</a:t>
            </a:r>
            <a:endParaRPr lang="en-US" b="1" dirty="0">
              <a:solidFill>
                <a:schemeClr val="tx1"/>
              </a:solidFill>
              <a:latin typeface="Helvetica"/>
              <a:cs typeface="Helvetica"/>
            </a:endParaRPr>
          </a:p>
        </p:txBody>
      </p:sp>
      <p:sp>
        <p:nvSpPr>
          <p:cNvPr id="3" name="Content Placeholder 2"/>
          <p:cNvSpPr>
            <a:spLocks noGrp="1"/>
          </p:cNvSpPr>
          <p:nvPr>
            <p:ph idx="1"/>
          </p:nvPr>
        </p:nvSpPr>
        <p:spPr>
          <a:xfrm>
            <a:off x="463176" y="1045891"/>
            <a:ext cx="8223624" cy="5602933"/>
          </a:xfrm>
        </p:spPr>
        <p:txBody>
          <a:bodyPr>
            <a:normAutofit fontScale="92500" lnSpcReduction="10000"/>
          </a:bodyPr>
          <a:lstStyle/>
          <a:p>
            <a:pPr marL="0" indent="0">
              <a:buNone/>
            </a:pPr>
            <a:r>
              <a:rPr lang="en-US" b="1" dirty="0" smtClean="0">
                <a:solidFill>
                  <a:srgbClr val="000000"/>
                </a:solidFill>
                <a:latin typeface="Helvetica"/>
                <a:cs typeface="Helvetica"/>
              </a:rPr>
              <a:t>In children and adolescents</a:t>
            </a:r>
            <a:r>
              <a:rPr lang="en-US" dirty="0" smtClean="0">
                <a:solidFill>
                  <a:srgbClr val="000000"/>
                </a:solidFill>
                <a:latin typeface="Helvetica"/>
                <a:cs typeface="Helvetica"/>
              </a:rPr>
              <a:t>:</a:t>
            </a:r>
          </a:p>
          <a:p>
            <a:r>
              <a:rPr lang="en-US" dirty="0" smtClean="0">
                <a:solidFill>
                  <a:srgbClr val="000000"/>
                </a:solidFill>
                <a:latin typeface="Helvetica"/>
                <a:cs typeface="Helvetica"/>
              </a:rPr>
              <a:t>Gold standard was </a:t>
            </a:r>
            <a:r>
              <a:rPr lang="en-US" i="1" dirty="0" smtClean="0">
                <a:solidFill>
                  <a:srgbClr val="000000"/>
                </a:solidFill>
                <a:latin typeface="Helvetica"/>
                <a:cs typeface="Helvetica"/>
              </a:rPr>
              <a:t>behavior </a:t>
            </a:r>
            <a:r>
              <a:rPr lang="en-US" i="1" dirty="0">
                <a:solidFill>
                  <a:srgbClr val="000000"/>
                </a:solidFill>
                <a:latin typeface="Helvetica"/>
                <a:cs typeface="Helvetica"/>
              </a:rPr>
              <a:t>in specific tasks</a:t>
            </a:r>
            <a:r>
              <a:rPr lang="en-US" i="1" dirty="0" smtClean="0">
                <a:solidFill>
                  <a:srgbClr val="000000"/>
                </a:solidFill>
                <a:latin typeface="Helvetica"/>
                <a:cs typeface="Helvetica"/>
              </a:rPr>
              <a:t> </a:t>
            </a:r>
          </a:p>
          <a:p>
            <a:r>
              <a:rPr lang="en-US" dirty="0" smtClean="0">
                <a:solidFill>
                  <a:srgbClr val="000000"/>
                </a:solidFill>
                <a:latin typeface="Helvetica"/>
                <a:cs typeface="Helvetica"/>
              </a:rPr>
              <a:t>Delay test: objectively recorded in minutes</a:t>
            </a:r>
            <a:endParaRPr lang="en-US" dirty="0">
              <a:solidFill>
                <a:srgbClr val="000000"/>
              </a:solidFill>
              <a:latin typeface="Helvetica"/>
              <a:cs typeface="Helvetica"/>
            </a:endParaRPr>
          </a:p>
          <a:p>
            <a:pPr lvl="1"/>
            <a:r>
              <a:rPr lang="en-US" dirty="0">
                <a:solidFill>
                  <a:srgbClr val="000000"/>
                </a:solidFill>
                <a:latin typeface="Helvetica"/>
                <a:cs typeface="Helvetica"/>
              </a:rPr>
              <a:t>Too specific (one-shot); </a:t>
            </a:r>
            <a:r>
              <a:rPr lang="en-US" dirty="0" smtClean="0">
                <a:solidFill>
                  <a:srgbClr val="000000"/>
                </a:solidFill>
                <a:latin typeface="Helvetica"/>
                <a:cs typeface="Helvetica"/>
              </a:rPr>
              <a:t>impractical</a:t>
            </a:r>
            <a:endParaRPr lang="en-US" dirty="0">
              <a:solidFill>
                <a:srgbClr val="000000"/>
              </a:solidFill>
              <a:latin typeface="Helvetica"/>
              <a:cs typeface="Helvetica"/>
            </a:endParaRPr>
          </a:p>
          <a:p>
            <a:r>
              <a:rPr lang="en-US" i="1" dirty="0" smtClean="0">
                <a:solidFill>
                  <a:srgbClr val="000000"/>
                </a:solidFill>
                <a:latin typeface="Helvetica"/>
                <a:cs typeface="Helvetica"/>
              </a:rPr>
              <a:t>Observational measures:</a:t>
            </a:r>
            <a:r>
              <a:rPr lang="en-US" dirty="0">
                <a:solidFill>
                  <a:srgbClr val="000000"/>
                </a:solidFill>
                <a:latin typeface="Helvetica"/>
                <a:cs typeface="Helvetica"/>
              </a:rPr>
              <a:t> </a:t>
            </a:r>
            <a:r>
              <a:rPr lang="en-US" dirty="0" smtClean="0">
                <a:solidFill>
                  <a:srgbClr val="000000"/>
                </a:solidFill>
                <a:latin typeface="Helvetica"/>
                <a:cs typeface="Helvetica"/>
              </a:rPr>
              <a:t>People who </a:t>
            </a:r>
            <a:r>
              <a:rPr lang="en-US" dirty="0">
                <a:solidFill>
                  <a:srgbClr val="000000"/>
                </a:solidFill>
                <a:latin typeface="Helvetica"/>
                <a:cs typeface="Helvetica"/>
              </a:rPr>
              <a:t>have observed </a:t>
            </a:r>
            <a:r>
              <a:rPr lang="en-US" dirty="0" smtClean="0">
                <a:solidFill>
                  <a:srgbClr val="000000"/>
                </a:solidFill>
                <a:latin typeface="Helvetica"/>
                <a:cs typeface="Helvetica"/>
              </a:rPr>
              <a:t>child </a:t>
            </a:r>
            <a:r>
              <a:rPr lang="en-US" dirty="0">
                <a:solidFill>
                  <a:srgbClr val="000000"/>
                </a:solidFill>
                <a:latin typeface="Helvetica"/>
                <a:cs typeface="Helvetica"/>
              </a:rPr>
              <a:t>across </a:t>
            </a:r>
            <a:r>
              <a:rPr lang="en-US" dirty="0" smtClean="0">
                <a:solidFill>
                  <a:srgbClr val="000000"/>
                </a:solidFill>
                <a:latin typeface="Helvetica"/>
                <a:cs typeface="Helvetica"/>
              </a:rPr>
              <a:t>situations and time</a:t>
            </a:r>
            <a:endParaRPr lang="en-US" dirty="0">
              <a:solidFill>
                <a:srgbClr val="000000"/>
              </a:solidFill>
              <a:latin typeface="Helvetica"/>
              <a:cs typeface="Helvetica"/>
            </a:endParaRPr>
          </a:p>
          <a:p>
            <a:pPr lvl="1"/>
            <a:r>
              <a:rPr lang="en-US" dirty="0">
                <a:solidFill>
                  <a:srgbClr val="000000"/>
                </a:solidFill>
                <a:latin typeface="Helvetica"/>
                <a:cs typeface="Helvetica"/>
              </a:rPr>
              <a:t>Parent </a:t>
            </a:r>
            <a:r>
              <a:rPr lang="en-US" dirty="0" smtClean="0">
                <a:solidFill>
                  <a:srgbClr val="000000"/>
                </a:solidFill>
                <a:latin typeface="Helvetica"/>
                <a:cs typeface="Helvetica"/>
              </a:rPr>
              <a:t>and Teacher reports</a:t>
            </a:r>
            <a:endParaRPr lang="en-US" dirty="0">
              <a:solidFill>
                <a:srgbClr val="000000"/>
              </a:solidFill>
              <a:latin typeface="Helvetica"/>
              <a:cs typeface="Helvetica"/>
            </a:endParaRPr>
          </a:p>
          <a:p>
            <a:pPr lvl="1"/>
            <a:r>
              <a:rPr lang="en-US" dirty="0">
                <a:solidFill>
                  <a:srgbClr val="000000"/>
                </a:solidFill>
                <a:latin typeface="Helvetica"/>
                <a:cs typeface="Helvetica"/>
              </a:rPr>
              <a:t>Peer </a:t>
            </a:r>
            <a:r>
              <a:rPr lang="en-US" dirty="0" smtClean="0">
                <a:solidFill>
                  <a:srgbClr val="000000"/>
                </a:solidFill>
                <a:latin typeface="Helvetica"/>
                <a:cs typeface="Helvetica"/>
              </a:rPr>
              <a:t>nominations; Self</a:t>
            </a:r>
            <a:r>
              <a:rPr lang="en-US" dirty="0">
                <a:solidFill>
                  <a:srgbClr val="000000"/>
                </a:solidFill>
                <a:latin typeface="Helvetica"/>
                <a:cs typeface="Helvetica"/>
              </a:rPr>
              <a:t>-reports</a:t>
            </a:r>
          </a:p>
          <a:p>
            <a:r>
              <a:rPr lang="en-US" dirty="0" smtClean="0">
                <a:solidFill>
                  <a:srgbClr val="000000"/>
                </a:solidFill>
                <a:latin typeface="Helvetica"/>
                <a:cs typeface="Helvetica"/>
              </a:rPr>
              <a:t>Considered “subjective” measures </a:t>
            </a:r>
          </a:p>
          <a:p>
            <a:pPr lvl="1"/>
            <a:r>
              <a:rPr lang="en-US" dirty="0">
                <a:solidFill>
                  <a:srgbClr val="000000"/>
                </a:solidFill>
                <a:latin typeface="Helvetica"/>
                <a:cs typeface="Helvetica"/>
              </a:rPr>
              <a:t>B</a:t>
            </a:r>
            <a:r>
              <a:rPr lang="en-US" dirty="0" smtClean="0">
                <a:solidFill>
                  <a:srgbClr val="000000"/>
                </a:solidFill>
                <a:latin typeface="Helvetica"/>
                <a:cs typeface="Helvetica"/>
              </a:rPr>
              <a:t>ecause scaling done by human judges but </a:t>
            </a:r>
          </a:p>
          <a:p>
            <a:pPr lvl="1"/>
            <a:r>
              <a:rPr lang="en-US" dirty="0" smtClean="0">
                <a:solidFill>
                  <a:srgbClr val="000000"/>
                </a:solidFill>
                <a:latin typeface="Helvetica"/>
                <a:cs typeface="Helvetica"/>
              </a:rPr>
              <a:t>May better reflect natural range of behavior</a:t>
            </a:r>
          </a:p>
          <a:p>
            <a:pPr lvl="1"/>
            <a:r>
              <a:rPr lang="en-US" dirty="0" smtClean="0">
                <a:solidFill>
                  <a:srgbClr val="000000"/>
                </a:solidFill>
                <a:latin typeface="Helvetica"/>
                <a:cs typeface="Helvetica"/>
              </a:rPr>
              <a:t>And predict important outcomes (doing it right?)</a:t>
            </a:r>
          </a:p>
        </p:txBody>
      </p:sp>
    </p:spTree>
    <p:extLst>
      <p:ext uri="{BB962C8B-B14F-4D97-AF65-F5344CB8AC3E}">
        <p14:creationId xmlns:p14="http://schemas.microsoft.com/office/powerpoint/2010/main" val="23466031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2226" name="Rectangle 2"/>
          <p:cNvSpPr>
            <a:spLocks noGrp="1" noChangeArrowheads="1"/>
          </p:cNvSpPr>
          <p:nvPr>
            <p:ph type="title" idx="4294967295"/>
          </p:nvPr>
        </p:nvSpPr>
        <p:spPr>
          <a:xfrm>
            <a:off x="990600" y="366713"/>
            <a:ext cx="7793038" cy="776287"/>
          </a:xfrm>
        </p:spPr>
        <p:txBody>
          <a:bodyPr>
            <a:normAutofit fontScale="90000"/>
          </a:bodyPr>
          <a:lstStyle/>
          <a:p>
            <a:pPr>
              <a:defRPr/>
            </a:pPr>
            <a:r>
              <a:rPr lang="en-US" sz="3600" b="1" dirty="0" smtClean="0">
                <a:solidFill>
                  <a:srgbClr val="000000"/>
                </a:solidFill>
              </a:rPr>
              <a:t>Subjective Ratings of Openness</a:t>
            </a:r>
            <a:br>
              <a:rPr lang="en-US" sz="3600" b="1" dirty="0" smtClean="0">
                <a:solidFill>
                  <a:srgbClr val="000000"/>
                </a:solidFill>
              </a:rPr>
            </a:br>
            <a:r>
              <a:rPr lang="en-US" sz="3200" dirty="0" smtClean="0">
                <a:solidFill>
                  <a:srgbClr val="000000"/>
                </a:solidFill>
                <a:latin typeface="Calibri" charset="0"/>
                <a:ea typeface="ＭＳ Ｐゴシック" charset="0"/>
                <a:cs typeface="Arial" charset="0"/>
              </a:rPr>
              <a:t>Original, curious</a:t>
            </a:r>
            <a:r>
              <a:rPr lang="en-US" sz="3200" dirty="0">
                <a:solidFill>
                  <a:srgbClr val="000000"/>
                </a:solidFill>
                <a:latin typeface="Calibri" charset="0"/>
                <a:ea typeface="ＭＳ Ｐゴシック" charset="0"/>
                <a:cs typeface="Arial" charset="0"/>
              </a:rPr>
              <a:t>, imaginative, complex</a:t>
            </a:r>
            <a:endParaRPr lang="en-US" sz="4000" dirty="0">
              <a:solidFill>
                <a:srgbClr val="000000"/>
              </a:solidFill>
              <a:latin typeface="Calibri" charset="0"/>
              <a:ea typeface="ＭＳ Ｐゴシック" charset="0"/>
              <a:cs typeface="Arial" charset="0"/>
            </a:endParaRPr>
          </a:p>
        </p:txBody>
      </p:sp>
      <p:sp>
        <p:nvSpPr>
          <p:cNvPr id="692227" name="Rectangle 3"/>
          <p:cNvSpPr>
            <a:spLocks noGrp="1" noChangeArrowheads="1"/>
          </p:cNvSpPr>
          <p:nvPr>
            <p:ph type="body" idx="4294967295"/>
          </p:nvPr>
        </p:nvSpPr>
        <p:spPr>
          <a:xfrm>
            <a:off x="228600" y="1287083"/>
            <a:ext cx="8726488" cy="5440064"/>
          </a:xfrm>
        </p:spPr>
        <p:txBody>
          <a:bodyPr/>
          <a:lstStyle/>
          <a:p>
            <a:pPr eaLnBrk="1" hangingPunct="1">
              <a:buFont typeface="Wingdings" charset="0"/>
              <a:buNone/>
              <a:defRPr/>
            </a:pPr>
            <a:r>
              <a:rPr lang="en-US" sz="2800" i="1" dirty="0" smtClean="0">
                <a:solidFill>
                  <a:srgbClr val="000000"/>
                </a:solidFill>
                <a:latin typeface="Calibri" charset="0"/>
                <a:ea typeface="ＭＳ Ｐゴシック" charset="0"/>
                <a:cs typeface="Arial" charset="0"/>
              </a:rPr>
              <a:t>Correlate with:</a:t>
            </a:r>
            <a:endParaRPr lang="en-US" sz="2800" dirty="0">
              <a:solidFill>
                <a:srgbClr val="000000"/>
              </a:solidFill>
              <a:latin typeface="Calibri" charset="0"/>
              <a:ea typeface="ＭＳ Ｐゴシック" charset="0"/>
              <a:cs typeface="Arial" charset="0"/>
            </a:endParaRPr>
          </a:p>
          <a:p>
            <a:pPr eaLnBrk="1" hangingPunct="1">
              <a:buFont typeface="Wingdings" charset="0"/>
              <a:buNone/>
              <a:defRPr/>
            </a:pPr>
            <a:r>
              <a:rPr lang="en-US" sz="2800" dirty="0">
                <a:solidFill>
                  <a:srgbClr val="000000"/>
                </a:solidFill>
                <a:latin typeface="Calibri" charset="0"/>
                <a:ea typeface="ＭＳ Ｐゴシック" charset="0"/>
                <a:cs typeface="Arial" charset="0"/>
              </a:rPr>
              <a:t>Better performance on creativity tests</a:t>
            </a:r>
          </a:p>
          <a:p>
            <a:pPr eaLnBrk="1" hangingPunct="1">
              <a:buFont typeface="Wingdings" charset="0"/>
              <a:buNone/>
              <a:defRPr/>
            </a:pPr>
            <a:r>
              <a:rPr lang="en-US" sz="2800" dirty="0" smtClean="0">
                <a:solidFill>
                  <a:srgbClr val="000000"/>
                </a:solidFill>
                <a:latin typeface="Calibri" charset="0"/>
                <a:ea typeface="ＭＳ Ｐゴシック" charset="0"/>
                <a:cs typeface="Arial" charset="0"/>
              </a:rPr>
              <a:t>Interest and success ($$) in investigative </a:t>
            </a:r>
          </a:p>
          <a:p>
            <a:pPr eaLnBrk="1" hangingPunct="1">
              <a:buFont typeface="Wingdings" charset="0"/>
              <a:buNone/>
              <a:defRPr/>
            </a:pPr>
            <a:r>
              <a:rPr lang="en-US" sz="2800" dirty="0" smtClean="0">
                <a:solidFill>
                  <a:srgbClr val="000000"/>
                </a:solidFill>
                <a:latin typeface="Calibri" charset="0"/>
                <a:ea typeface="ＭＳ Ｐゴシック" charset="0"/>
                <a:cs typeface="Arial" charset="0"/>
              </a:rPr>
              <a:t>    and artistic careers</a:t>
            </a:r>
            <a:endParaRPr lang="en-US" sz="2800" dirty="0">
              <a:solidFill>
                <a:srgbClr val="000000"/>
              </a:solidFill>
              <a:latin typeface="Calibri" charset="0"/>
              <a:ea typeface="ＭＳ Ｐゴシック" charset="0"/>
              <a:cs typeface="Arial" charset="0"/>
            </a:endParaRPr>
          </a:p>
          <a:p>
            <a:pPr eaLnBrk="1" hangingPunct="1">
              <a:buFont typeface="Wingdings" charset="0"/>
              <a:buNone/>
              <a:defRPr/>
            </a:pPr>
            <a:r>
              <a:rPr lang="en-US" sz="2800" dirty="0" smtClean="0">
                <a:solidFill>
                  <a:srgbClr val="000000"/>
                </a:solidFill>
                <a:latin typeface="Calibri" charset="0"/>
                <a:ea typeface="ＭＳ Ｐゴシック" charset="0"/>
                <a:cs typeface="Arial" charset="0"/>
              </a:rPr>
              <a:t>Unconventional attitudes (and hair)</a:t>
            </a:r>
            <a:endParaRPr lang="en-US" sz="2800" dirty="0">
              <a:solidFill>
                <a:srgbClr val="000000"/>
              </a:solidFill>
              <a:latin typeface="Calibri" charset="0"/>
              <a:ea typeface="ＭＳ Ｐゴシック" charset="0"/>
              <a:cs typeface="Arial" charset="0"/>
            </a:endParaRPr>
          </a:p>
          <a:p>
            <a:pPr eaLnBrk="1" hangingPunct="1">
              <a:buFont typeface="Wingdings" charset="0"/>
              <a:buNone/>
              <a:defRPr/>
            </a:pPr>
            <a:r>
              <a:rPr lang="en-US" sz="2800" dirty="0" smtClean="0">
                <a:solidFill>
                  <a:srgbClr val="000000"/>
                </a:solidFill>
                <a:latin typeface="Calibri" charset="0"/>
                <a:ea typeface="ＭＳ Ｐゴシック" charset="0"/>
                <a:cs typeface="Arial" charset="0"/>
              </a:rPr>
              <a:t>Intense interest/curiosity</a:t>
            </a:r>
          </a:p>
          <a:p>
            <a:pPr eaLnBrk="1" hangingPunct="1">
              <a:buFont typeface="Wingdings" charset="0"/>
              <a:buNone/>
              <a:defRPr/>
            </a:pPr>
            <a:r>
              <a:rPr lang="en-US" sz="2800" dirty="0" smtClean="0">
                <a:solidFill>
                  <a:srgbClr val="000000"/>
                </a:solidFill>
                <a:latin typeface="Calibri" charset="0"/>
                <a:ea typeface="ＭＳ Ｐゴシック" charset="0"/>
                <a:cs typeface="Arial" charset="0"/>
              </a:rPr>
              <a:t>Bored is worse than poor</a:t>
            </a:r>
          </a:p>
          <a:p>
            <a:pPr eaLnBrk="1" hangingPunct="1">
              <a:buFont typeface="Wingdings" charset="0"/>
              <a:buNone/>
              <a:defRPr/>
            </a:pPr>
            <a:endParaRPr lang="en-US" sz="2800" dirty="0" smtClean="0">
              <a:solidFill>
                <a:srgbClr val="000000"/>
              </a:solidFill>
              <a:latin typeface="Calibri" charset="0"/>
              <a:ea typeface="ＭＳ Ｐゴシック" charset="0"/>
              <a:cs typeface="Arial" charset="0"/>
            </a:endParaRPr>
          </a:p>
          <a:p>
            <a:pPr eaLnBrk="1" hangingPunct="1">
              <a:buFont typeface="Wingdings" charset="0"/>
              <a:buNone/>
              <a:defRPr/>
            </a:pPr>
            <a:r>
              <a:rPr lang="en-US" sz="2800" dirty="0" smtClean="0">
                <a:solidFill>
                  <a:srgbClr val="000000"/>
                </a:solidFill>
                <a:latin typeface="Calibri" charset="0"/>
                <a:ea typeface="ＭＳ Ｐゴシック" charset="0"/>
                <a:cs typeface="Arial" charset="0"/>
              </a:rPr>
              <a:t>Lower on these skills</a:t>
            </a:r>
            <a:r>
              <a:rPr lang="en-US" sz="2800" dirty="0" smtClean="0">
                <a:solidFill>
                  <a:srgbClr val="000000"/>
                </a:solidFill>
                <a:latin typeface="Calibri" charset="0"/>
                <a:ea typeface="ＭＳ Ｐゴシック" charset="0"/>
                <a:cs typeface="Arial" charset="0"/>
                <a:sym typeface="Wingdings"/>
              </a:rPr>
              <a:t></a:t>
            </a:r>
            <a:endParaRPr lang="en-US" sz="2800" dirty="0">
              <a:solidFill>
                <a:srgbClr val="000000"/>
              </a:solidFill>
              <a:latin typeface="Calibri" charset="0"/>
              <a:ea typeface="ＭＳ Ｐゴシック" charset="0"/>
              <a:cs typeface="Arial" charset="0"/>
            </a:endParaRPr>
          </a:p>
        </p:txBody>
      </p:sp>
      <p:pic>
        <p:nvPicPr>
          <p:cNvPr id="25603" name="Picture 2" descr="Albert Einstein's Birthday Greetings Art Pri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7838" y="1414929"/>
            <a:ext cx="18589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ken_barbie.top.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5235" y="4150796"/>
            <a:ext cx="3574815" cy="2438400"/>
          </a:xfrm>
          <a:prstGeom prst="rect">
            <a:avLst/>
          </a:prstGeom>
        </p:spPr>
      </p:pic>
    </p:spTree>
    <p:extLst>
      <p:ext uri="{BB962C8B-B14F-4D97-AF65-F5344CB8AC3E}">
        <p14:creationId xmlns:p14="http://schemas.microsoft.com/office/powerpoint/2010/main" val="1247195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22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22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22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922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9222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222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4818" name="Rectangle 2"/>
          <p:cNvSpPr>
            <a:spLocks noGrp="1" noChangeArrowheads="1"/>
          </p:cNvSpPr>
          <p:nvPr>
            <p:ph type="title"/>
          </p:nvPr>
        </p:nvSpPr>
        <p:spPr>
          <a:xfrm>
            <a:off x="457200" y="274637"/>
            <a:ext cx="8229600" cy="1368891"/>
          </a:xfrm>
        </p:spPr>
        <p:txBody>
          <a:bodyPr>
            <a:normAutofit fontScale="90000"/>
          </a:bodyPr>
          <a:lstStyle/>
          <a:p>
            <a:pPr eaLnBrk="1" hangingPunct="1">
              <a:defRPr/>
            </a:pPr>
            <a:r>
              <a:rPr lang="en-US" dirty="0" smtClean="0">
                <a:solidFill>
                  <a:srgbClr val="000000"/>
                </a:solidFill>
                <a:latin typeface="Helvetica"/>
                <a:cs typeface="Helvetica"/>
              </a:rPr>
              <a:t>Openness:</a:t>
            </a:r>
            <a:br>
              <a:rPr lang="en-US" dirty="0" smtClean="0">
                <a:solidFill>
                  <a:srgbClr val="000000"/>
                </a:solidFill>
                <a:latin typeface="Helvetica"/>
                <a:cs typeface="Helvetica"/>
              </a:rPr>
            </a:br>
            <a:r>
              <a:rPr lang="en-US" i="1" dirty="0" smtClean="0">
                <a:solidFill>
                  <a:srgbClr val="000000"/>
                </a:solidFill>
                <a:latin typeface="Helvetica"/>
                <a:cs typeface="Helvetica"/>
              </a:rPr>
              <a:t>Exploration</a:t>
            </a:r>
            <a:r>
              <a:rPr lang="en-US" b="1" dirty="0" smtClean="0">
                <a:solidFill>
                  <a:srgbClr val="000000"/>
                </a:solidFill>
                <a:latin typeface="Helvetica"/>
                <a:cs typeface="Helvetica"/>
              </a:rPr>
              <a:t> </a:t>
            </a:r>
            <a:r>
              <a:rPr lang="en-US" i="1" dirty="0" smtClean="0">
                <a:solidFill>
                  <a:srgbClr val="000000"/>
                </a:solidFill>
                <a:latin typeface="Helvetica"/>
                <a:cs typeface="Helvetica"/>
              </a:rPr>
              <a:t>System</a:t>
            </a:r>
          </a:p>
        </p:txBody>
      </p:sp>
      <p:sp>
        <p:nvSpPr>
          <p:cNvPr id="674819" name="Rectangle 3"/>
          <p:cNvSpPr>
            <a:spLocks noGrp="1" noChangeArrowheads="1"/>
          </p:cNvSpPr>
          <p:nvPr>
            <p:ph type="body" idx="1"/>
          </p:nvPr>
        </p:nvSpPr>
        <p:spPr>
          <a:xfrm>
            <a:off x="457200" y="1958788"/>
            <a:ext cx="8229600" cy="4316506"/>
          </a:xfrm>
        </p:spPr>
        <p:txBody>
          <a:bodyPr>
            <a:normAutofit/>
          </a:bodyPr>
          <a:lstStyle/>
          <a:p>
            <a:pPr>
              <a:defRPr/>
            </a:pPr>
            <a:r>
              <a:rPr lang="en-US" altLang="ja-JP" sz="2800" dirty="0">
                <a:solidFill>
                  <a:srgbClr val="000000"/>
                </a:solidFill>
                <a:latin typeface="Helvetica"/>
                <a:ea typeface="ＭＳ Ｐゴシック" charset="0"/>
                <a:cs typeface="Helvetica"/>
              </a:rPr>
              <a:t>Interest, imagination, aesthetic reactions</a:t>
            </a:r>
          </a:p>
          <a:p>
            <a:pPr eaLnBrk="1" hangingPunct="1">
              <a:defRPr/>
            </a:pPr>
            <a:r>
              <a:rPr lang="en-US" altLang="ja-JP" sz="2800" dirty="0" smtClean="0">
                <a:solidFill>
                  <a:srgbClr val="000000"/>
                </a:solidFill>
                <a:latin typeface="Helvetica"/>
                <a:ea typeface="ＭＳ Ｐゴシック" charset="0"/>
                <a:cs typeface="Helvetica"/>
              </a:rPr>
              <a:t>Mental states, </a:t>
            </a:r>
            <a:r>
              <a:rPr lang="en-US" altLang="ja-JP" sz="2800" dirty="0">
                <a:solidFill>
                  <a:srgbClr val="000000"/>
                </a:solidFill>
                <a:latin typeface="Helvetica"/>
                <a:ea typeface="ＭＳ Ｐゴシック" charset="0"/>
                <a:cs typeface="Helvetica"/>
              </a:rPr>
              <a:t>experiential life </a:t>
            </a:r>
            <a:r>
              <a:rPr lang="en-US" altLang="ja-JP" sz="2800" dirty="0" smtClean="0">
                <a:solidFill>
                  <a:srgbClr val="000000"/>
                </a:solidFill>
                <a:latin typeface="Helvetica"/>
                <a:ea typeface="ＭＳ Ｐゴシック" charset="0"/>
                <a:cs typeface="Helvetica"/>
              </a:rPr>
              <a:t>(oops, cognitive)</a:t>
            </a:r>
          </a:p>
          <a:p>
            <a:pPr marL="342900" lvl="1" indent="-342900">
              <a:buFont typeface="Arial"/>
              <a:buChar char="•"/>
              <a:defRPr/>
            </a:pPr>
            <a:r>
              <a:rPr lang="en-US" dirty="0" err="1" smtClean="0">
                <a:solidFill>
                  <a:srgbClr val="000000"/>
                </a:solidFill>
                <a:latin typeface="Helvetica"/>
                <a:cs typeface="Helvetica"/>
              </a:rPr>
              <a:t>Manifestions</a:t>
            </a:r>
            <a:r>
              <a:rPr lang="en-US" dirty="0" smtClean="0">
                <a:solidFill>
                  <a:srgbClr val="000000"/>
                </a:solidFill>
                <a:latin typeface="Helvetica"/>
                <a:cs typeface="Helvetica"/>
              </a:rPr>
              <a:t> in kids: </a:t>
            </a:r>
          </a:p>
          <a:p>
            <a:pPr marL="742950" lvl="2" indent="-342900">
              <a:defRPr/>
            </a:pPr>
            <a:r>
              <a:rPr lang="en-US" dirty="0" smtClean="0">
                <a:solidFill>
                  <a:srgbClr val="000000"/>
                </a:solidFill>
                <a:latin typeface="Helvetica"/>
                <a:cs typeface="Helvetica"/>
              </a:rPr>
              <a:t>curiosity</a:t>
            </a:r>
            <a:r>
              <a:rPr lang="en-US" dirty="0">
                <a:solidFill>
                  <a:srgbClr val="000000"/>
                </a:solidFill>
                <a:latin typeface="Helvetica"/>
                <a:cs typeface="Helvetica"/>
              </a:rPr>
              <a:t>, </a:t>
            </a:r>
            <a:r>
              <a:rPr lang="ja-JP" altLang="en-US" dirty="0" smtClean="0">
                <a:solidFill>
                  <a:srgbClr val="000000"/>
                </a:solidFill>
                <a:latin typeface="Helvetica"/>
                <a:ea typeface="ＭＳ Ｐゴシック" charset="0"/>
                <a:cs typeface="Helvetica"/>
              </a:rPr>
              <a:t>“</a:t>
            </a:r>
            <a:r>
              <a:rPr lang="en-US" altLang="ja-JP" dirty="0">
                <a:solidFill>
                  <a:srgbClr val="000000"/>
                </a:solidFill>
                <a:latin typeface="Helvetica"/>
                <a:ea typeface="ＭＳ Ｐゴシック" charset="0"/>
                <a:cs typeface="Helvetica"/>
              </a:rPr>
              <a:t>pretend</a:t>
            </a:r>
            <a:r>
              <a:rPr lang="ja-JP" altLang="en-US" dirty="0">
                <a:solidFill>
                  <a:srgbClr val="000000"/>
                </a:solidFill>
                <a:latin typeface="Helvetica"/>
                <a:ea typeface="ＭＳ Ｐゴシック" charset="0"/>
                <a:cs typeface="Helvetica"/>
              </a:rPr>
              <a:t>”</a:t>
            </a:r>
            <a:r>
              <a:rPr lang="en-US" altLang="ja-JP" dirty="0">
                <a:solidFill>
                  <a:srgbClr val="000000"/>
                </a:solidFill>
                <a:latin typeface="Helvetica"/>
                <a:ea typeface="ＭＳ Ｐゴシック" charset="0"/>
                <a:cs typeface="Helvetica"/>
              </a:rPr>
              <a:t> play, </a:t>
            </a:r>
            <a:r>
              <a:rPr lang="en-US" altLang="ja-JP" dirty="0" smtClean="0">
                <a:solidFill>
                  <a:srgbClr val="000000"/>
                </a:solidFill>
                <a:latin typeface="Helvetica"/>
                <a:ea typeface="ＭＳ Ｐゴシック" charset="0"/>
                <a:cs typeface="Helvetica"/>
              </a:rPr>
              <a:t>imaginary friends</a:t>
            </a:r>
            <a:endParaRPr lang="en-US" altLang="ja-JP" sz="2400" dirty="0" smtClean="0">
              <a:solidFill>
                <a:srgbClr val="000000"/>
              </a:solidFill>
              <a:latin typeface="Helvetica"/>
              <a:ea typeface="ＭＳ Ｐゴシック" charset="0"/>
              <a:cs typeface="Helvetica"/>
            </a:endParaRPr>
          </a:p>
          <a:p>
            <a:pPr eaLnBrk="1" hangingPunct="1">
              <a:defRPr/>
            </a:pPr>
            <a:r>
              <a:rPr lang="en-US" sz="2800" b="1" dirty="0" smtClean="0">
                <a:solidFill>
                  <a:srgbClr val="000000"/>
                </a:solidFill>
                <a:latin typeface="Helvetica"/>
                <a:ea typeface="ＭＳ Ｐゴシック" charset="0"/>
                <a:cs typeface="Helvetica"/>
              </a:rPr>
              <a:t>Functions</a:t>
            </a:r>
            <a:r>
              <a:rPr lang="en-US" sz="2800" b="1" dirty="0">
                <a:solidFill>
                  <a:srgbClr val="000000"/>
                </a:solidFill>
                <a:latin typeface="Helvetica"/>
                <a:ea typeface="ＭＳ Ｐゴシック" charset="0"/>
                <a:cs typeface="Helvetica"/>
              </a:rPr>
              <a:t>:</a:t>
            </a:r>
            <a:r>
              <a:rPr lang="en-US" sz="2800" dirty="0">
                <a:solidFill>
                  <a:srgbClr val="000000"/>
                </a:solidFill>
                <a:latin typeface="Helvetica"/>
                <a:ea typeface="ＭＳ Ｐゴシック" charset="0"/>
                <a:cs typeface="Helvetica"/>
              </a:rPr>
              <a:t> </a:t>
            </a:r>
            <a:r>
              <a:rPr lang="en-US" sz="2800" dirty="0" smtClean="0">
                <a:solidFill>
                  <a:srgbClr val="000000"/>
                </a:solidFill>
                <a:latin typeface="Helvetica"/>
                <a:ea typeface="ＭＳ Ｐゴシック" charset="0"/>
                <a:cs typeface="Helvetica"/>
              </a:rPr>
              <a:t>very 21</a:t>
            </a:r>
            <a:r>
              <a:rPr lang="en-US" sz="2800" baseline="30000" dirty="0" smtClean="0">
                <a:solidFill>
                  <a:srgbClr val="000000"/>
                </a:solidFill>
                <a:latin typeface="Helvetica"/>
                <a:ea typeface="ＭＳ Ｐゴシック" charset="0"/>
                <a:cs typeface="Helvetica"/>
              </a:rPr>
              <a:t>st</a:t>
            </a:r>
            <a:r>
              <a:rPr lang="en-US" sz="2800" dirty="0" smtClean="0">
                <a:solidFill>
                  <a:srgbClr val="000000"/>
                </a:solidFill>
                <a:latin typeface="Helvetica"/>
                <a:ea typeface="ＭＳ Ｐゴシック" charset="0"/>
                <a:cs typeface="Helvetica"/>
              </a:rPr>
              <a:t> century</a:t>
            </a:r>
            <a:endParaRPr lang="en-US" sz="2800" dirty="0">
              <a:solidFill>
                <a:srgbClr val="000000"/>
              </a:solidFill>
              <a:latin typeface="Helvetica"/>
              <a:ea typeface="ＭＳ Ｐゴシック" charset="0"/>
              <a:cs typeface="Helvetica"/>
            </a:endParaRPr>
          </a:p>
          <a:p>
            <a:pPr lvl="1" eaLnBrk="1" hangingPunct="1">
              <a:defRPr/>
            </a:pPr>
            <a:r>
              <a:rPr lang="en-US" sz="2600" dirty="0">
                <a:solidFill>
                  <a:srgbClr val="000000"/>
                </a:solidFill>
                <a:latin typeface="Helvetica"/>
                <a:cs typeface="Helvetica"/>
              </a:rPr>
              <a:t>Flexible adaptation to </a:t>
            </a:r>
            <a:r>
              <a:rPr lang="en-US" sz="2600" dirty="0" smtClean="0">
                <a:solidFill>
                  <a:srgbClr val="000000"/>
                </a:solidFill>
                <a:latin typeface="Helvetica"/>
                <a:cs typeface="Helvetica"/>
              </a:rPr>
              <a:t>changing environments</a:t>
            </a:r>
          </a:p>
          <a:p>
            <a:pPr lvl="1" eaLnBrk="1" hangingPunct="1">
              <a:defRPr/>
            </a:pPr>
            <a:r>
              <a:rPr lang="en-US" sz="2600" dirty="0">
                <a:solidFill>
                  <a:srgbClr val="000000"/>
                </a:solidFill>
                <a:latin typeface="Helvetica"/>
                <a:cs typeface="Helvetica"/>
              </a:rPr>
              <a:t>I</a:t>
            </a:r>
            <a:r>
              <a:rPr lang="en-US" sz="2600" dirty="0" smtClean="0">
                <a:solidFill>
                  <a:srgbClr val="000000"/>
                </a:solidFill>
                <a:latin typeface="Helvetica"/>
                <a:cs typeface="Helvetica"/>
              </a:rPr>
              <a:t>nnovation </a:t>
            </a:r>
            <a:r>
              <a:rPr lang="en-US" sz="2600" dirty="0">
                <a:solidFill>
                  <a:srgbClr val="000000"/>
                </a:solidFill>
                <a:latin typeface="Helvetica"/>
                <a:cs typeface="Helvetica"/>
              </a:rPr>
              <a:t>through </a:t>
            </a:r>
            <a:r>
              <a:rPr lang="en-US" sz="2600" dirty="0" smtClean="0">
                <a:solidFill>
                  <a:srgbClr val="000000"/>
                </a:solidFill>
                <a:latin typeface="Helvetica"/>
                <a:cs typeface="Helvetica"/>
              </a:rPr>
              <a:t>learning</a:t>
            </a:r>
          </a:p>
          <a:p>
            <a:pPr lvl="1" eaLnBrk="1" hangingPunct="1">
              <a:defRPr/>
            </a:pPr>
            <a:r>
              <a:rPr lang="en-US" sz="2600" dirty="0" smtClean="0">
                <a:solidFill>
                  <a:srgbClr val="000000"/>
                </a:solidFill>
                <a:latin typeface="Helvetica"/>
                <a:cs typeface="Helvetica"/>
              </a:rPr>
              <a:t>Critical for change and growth (Barbie, age 45)</a:t>
            </a:r>
          </a:p>
        </p:txBody>
      </p:sp>
    </p:spTree>
    <p:extLst>
      <p:ext uri="{BB962C8B-B14F-4D97-AF65-F5344CB8AC3E}">
        <p14:creationId xmlns:p14="http://schemas.microsoft.com/office/powerpoint/2010/main" val="32265660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Grp="1" noChangeArrowheads="1"/>
          </p:cNvSpPr>
          <p:nvPr>
            <p:ph type="title"/>
          </p:nvPr>
        </p:nvSpPr>
        <p:spPr/>
        <p:txBody>
          <a:bodyPr/>
          <a:lstStyle/>
          <a:p>
            <a:pPr eaLnBrk="1" hangingPunct="1">
              <a:defRPr/>
            </a:pPr>
            <a:r>
              <a:rPr lang="en-US" dirty="0" smtClean="0">
                <a:solidFill>
                  <a:srgbClr val="000000"/>
                </a:solidFill>
                <a:latin typeface="Helvetica"/>
                <a:cs typeface="Helvetica"/>
              </a:rPr>
              <a:t>California Child Q-Sort Items</a:t>
            </a:r>
            <a:endParaRPr lang="en-US" b="1" dirty="0" smtClean="0">
              <a:solidFill>
                <a:srgbClr val="000000"/>
              </a:solidFill>
              <a:latin typeface="Helvetica"/>
              <a:cs typeface="Helvetica"/>
            </a:endParaRPr>
          </a:p>
        </p:txBody>
      </p:sp>
      <p:sp>
        <p:nvSpPr>
          <p:cNvPr id="675843" name="Rectangle 3"/>
          <p:cNvSpPr>
            <a:spLocks noGrp="1" noChangeArrowheads="1"/>
          </p:cNvSpPr>
          <p:nvPr>
            <p:ph type="body" idx="1"/>
          </p:nvPr>
        </p:nvSpPr>
        <p:spPr>
          <a:xfrm>
            <a:off x="457199" y="1600200"/>
            <a:ext cx="8492565" cy="4525963"/>
          </a:xfrm>
        </p:spPr>
        <p:txBody>
          <a:bodyPr/>
          <a:lstStyle/>
          <a:p>
            <a:pPr eaLnBrk="1" hangingPunct="1">
              <a:lnSpc>
                <a:spcPct val="90000"/>
              </a:lnSpc>
              <a:buFont typeface="Wingdings" charset="0"/>
              <a:buNone/>
              <a:defRPr/>
            </a:pPr>
            <a:r>
              <a:rPr lang="en-US" b="1" dirty="0" smtClean="0">
                <a:solidFill>
                  <a:srgbClr val="000000"/>
                </a:solidFill>
                <a:latin typeface="Helvetica"/>
                <a:cs typeface="Helvetica"/>
              </a:rPr>
              <a:t>Parent and teacher ratings of children for</a:t>
            </a:r>
          </a:p>
          <a:p>
            <a:pPr eaLnBrk="1" hangingPunct="1">
              <a:lnSpc>
                <a:spcPct val="90000"/>
              </a:lnSpc>
              <a:buFont typeface="Wingdings" charset="0"/>
              <a:buNone/>
              <a:defRPr/>
            </a:pPr>
            <a:r>
              <a:rPr lang="en-US" b="1" dirty="0" smtClean="0">
                <a:solidFill>
                  <a:srgbClr val="000000"/>
                </a:solidFill>
                <a:latin typeface="Helvetica"/>
                <a:cs typeface="Helvetica"/>
              </a:rPr>
              <a:t>Openness:</a:t>
            </a:r>
          </a:p>
          <a:p>
            <a:pPr eaLnBrk="1" hangingPunct="1">
              <a:lnSpc>
                <a:spcPct val="90000"/>
              </a:lnSpc>
              <a:buFont typeface="Wingdings" charset="0"/>
              <a:buNone/>
              <a:defRPr/>
            </a:pPr>
            <a:r>
              <a:rPr lang="en-US" sz="2800" dirty="0" smtClean="0">
                <a:solidFill>
                  <a:srgbClr val="000000"/>
                </a:solidFill>
                <a:latin typeface="Helvetica"/>
                <a:cs typeface="Helvetica"/>
              </a:rPr>
              <a:t>   Is curious and exploring; likes to learn new things</a:t>
            </a:r>
          </a:p>
          <a:p>
            <a:pPr eaLnBrk="1" hangingPunct="1">
              <a:lnSpc>
                <a:spcPct val="90000"/>
              </a:lnSpc>
              <a:buFont typeface="Wingdings" charset="0"/>
              <a:buNone/>
              <a:defRPr/>
            </a:pPr>
            <a:r>
              <a:rPr lang="en-US" sz="2800" dirty="0" smtClean="0">
                <a:solidFill>
                  <a:srgbClr val="000000"/>
                </a:solidFill>
                <a:latin typeface="Helvetica"/>
                <a:cs typeface="Helvetica"/>
              </a:rPr>
              <a:t>   Has a vivid imagination</a:t>
            </a:r>
          </a:p>
          <a:p>
            <a:pPr eaLnBrk="1" hangingPunct="1">
              <a:lnSpc>
                <a:spcPct val="90000"/>
              </a:lnSpc>
              <a:buFont typeface="Wingdings" charset="0"/>
              <a:buNone/>
              <a:defRPr/>
            </a:pPr>
            <a:r>
              <a:rPr lang="en-US" sz="2800" dirty="0" smtClean="0">
                <a:solidFill>
                  <a:srgbClr val="000000"/>
                </a:solidFill>
                <a:latin typeface="Helvetica"/>
                <a:cs typeface="Helvetica"/>
              </a:rPr>
              <a:t>   Is creative in the way s/he thinks, plays, or works</a:t>
            </a:r>
          </a:p>
          <a:p>
            <a:pPr eaLnBrk="1" hangingPunct="1">
              <a:lnSpc>
                <a:spcPct val="90000"/>
              </a:lnSpc>
              <a:buFont typeface="Wingdings" charset="0"/>
              <a:buNone/>
              <a:defRPr/>
            </a:pPr>
            <a:r>
              <a:rPr lang="en-US" sz="2800" dirty="0" smtClean="0">
                <a:solidFill>
                  <a:srgbClr val="000000"/>
                </a:solidFill>
                <a:latin typeface="Helvetica"/>
                <a:cs typeface="Helvetica"/>
              </a:rPr>
              <a:t>   Daydreams; often lost in thoughts, fantasy world</a:t>
            </a:r>
          </a:p>
          <a:p>
            <a:pPr eaLnBrk="1" hangingPunct="1">
              <a:lnSpc>
                <a:spcPct val="90000"/>
              </a:lnSpc>
              <a:buFont typeface="Wingdings" charset="0"/>
              <a:buNone/>
              <a:defRPr/>
            </a:pPr>
            <a:endParaRPr lang="en-US" sz="2800" dirty="0" smtClean="0">
              <a:solidFill>
                <a:srgbClr val="000000"/>
              </a:solidFill>
              <a:latin typeface="Helvetica"/>
              <a:cs typeface="Helvetica"/>
            </a:endParaRPr>
          </a:p>
          <a:p>
            <a:pPr eaLnBrk="1" hangingPunct="1">
              <a:lnSpc>
                <a:spcPct val="90000"/>
              </a:lnSpc>
              <a:buFont typeface="Wingdings" charset="0"/>
              <a:buNone/>
              <a:defRPr/>
            </a:pPr>
            <a:r>
              <a:rPr lang="en-US" sz="2800" dirty="0" smtClean="0">
                <a:solidFill>
                  <a:srgbClr val="000000"/>
                </a:solidFill>
                <a:latin typeface="Helvetica"/>
                <a:cs typeface="Helvetica"/>
              </a:rPr>
              <a:t>Source: John, </a:t>
            </a:r>
            <a:r>
              <a:rPr lang="en-US" sz="2800" dirty="0" err="1" smtClean="0">
                <a:solidFill>
                  <a:srgbClr val="000000"/>
                </a:solidFill>
                <a:latin typeface="Helvetica"/>
                <a:cs typeface="Helvetica"/>
              </a:rPr>
              <a:t>Caspi</a:t>
            </a:r>
            <a:r>
              <a:rPr lang="en-US" sz="2800" dirty="0" smtClean="0">
                <a:solidFill>
                  <a:srgbClr val="000000"/>
                </a:solidFill>
                <a:latin typeface="Helvetica"/>
                <a:cs typeface="Helvetica"/>
              </a:rPr>
              <a:t>, et al. (1994)  (20</a:t>
            </a:r>
            <a:r>
              <a:rPr lang="en-US" sz="2800" baseline="30000" dirty="0" smtClean="0">
                <a:solidFill>
                  <a:srgbClr val="000000"/>
                </a:solidFill>
                <a:latin typeface="Helvetica"/>
                <a:cs typeface="Helvetica"/>
              </a:rPr>
              <a:t>th</a:t>
            </a:r>
            <a:r>
              <a:rPr lang="en-US" sz="2800" dirty="0" smtClean="0">
                <a:solidFill>
                  <a:srgbClr val="000000"/>
                </a:solidFill>
                <a:latin typeface="Helvetica"/>
                <a:cs typeface="Helvetica"/>
              </a:rPr>
              <a:t> birthday)</a:t>
            </a:r>
          </a:p>
        </p:txBody>
      </p:sp>
    </p:spTree>
    <p:extLst>
      <p:ext uri="{BB962C8B-B14F-4D97-AF65-F5344CB8AC3E}">
        <p14:creationId xmlns:p14="http://schemas.microsoft.com/office/powerpoint/2010/main" val="1887373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457200" y="274639"/>
            <a:ext cx="8229600" cy="639246"/>
          </a:xfrm>
        </p:spPr>
        <p:txBody>
          <a:bodyPr>
            <a:normAutofit fontScale="90000"/>
          </a:bodyPr>
          <a:lstStyle/>
          <a:p>
            <a:pPr eaLnBrk="1" hangingPunct="1">
              <a:defRPr/>
            </a:pPr>
            <a:r>
              <a:rPr lang="en-US" dirty="0">
                <a:latin typeface="Tahoma" charset="0"/>
                <a:ea typeface="ＭＳ Ｐゴシック" charset="0"/>
                <a:cs typeface="Arial" charset="0"/>
              </a:rPr>
              <a:t/>
            </a:r>
            <a:br>
              <a:rPr lang="en-US" dirty="0">
                <a:latin typeface="Tahoma" charset="0"/>
                <a:ea typeface="ＭＳ Ｐゴシック" charset="0"/>
                <a:cs typeface="Arial" charset="0"/>
              </a:rPr>
            </a:br>
            <a:r>
              <a:rPr lang="en-US" b="1" dirty="0" smtClean="0">
                <a:solidFill>
                  <a:srgbClr val="000000"/>
                </a:solidFill>
                <a:latin typeface="Helvetica"/>
                <a:ea typeface="ＭＳ Ｐゴシック" charset="0"/>
                <a:cs typeface="Helvetica"/>
              </a:rPr>
              <a:t>Conscientiousness</a:t>
            </a:r>
            <a:r>
              <a:rPr lang="en-US" dirty="0" smtClean="0">
                <a:latin typeface="Tahoma" charset="0"/>
                <a:ea typeface="ＭＳ Ｐゴシック" charset="0"/>
                <a:cs typeface="Arial" charset="0"/>
              </a:rPr>
              <a:t/>
            </a:r>
            <a:br>
              <a:rPr lang="en-US" dirty="0" smtClean="0">
                <a:latin typeface="Tahoma" charset="0"/>
                <a:ea typeface="ＭＳ Ｐゴシック" charset="0"/>
                <a:cs typeface="Arial" charset="0"/>
              </a:rPr>
            </a:br>
            <a:endParaRPr lang="en-US" dirty="0">
              <a:latin typeface="Tahoma" charset="0"/>
              <a:ea typeface="ＭＳ Ｐゴシック" charset="0"/>
              <a:cs typeface="Arial" charset="0"/>
            </a:endParaRPr>
          </a:p>
        </p:txBody>
      </p:sp>
      <p:sp>
        <p:nvSpPr>
          <p:cNvPr id="702467" name="Rectangle 3"/>
          <p:cNvSpPr>
            <a:spLocks noGrp="1" noChangeArrowheads="1"/>
          </p:cNvSpPr>
          <p:nvPr>
            <p:ph type="body" idx="1"/>
          </p:nvPr>
        </p:nvSpPr>
        <p:spPr>
          <a:xfrm>
            <a:off x="457200" y="1068779"/>
            <a:ext cx="8229600" cy="5624868"/>
          </a:xfrm>
        </p:spPr>
        <p:txBody>
          <a:bodyPr>
            <a:normAutofit/>
          </a:bodyPr>
          <a:lstStyle/>
          <a:p>
            <a:pPr eaLnBrk="1" hangingPunct="1">
              <a:lnSpc>
                <a:spcPct val="90000"/>
              </a:lnSpc>
              <a:buFont typeface="Wingdings" charset="0"/>
              <a:buNone/>
              <a:defRPr/>
            </a:pPr>
            <a:r>
              <a:rPr lang="en-US" sz="3500" dirty="0" smtClean="0">
                <a:solidFill>
                  <a:srgbClr val="000000"/>
                </a:solidFill>
                <a:latin typeface="Helvetica"/>
                <a:ea typeface="ＭＳ Ｐゴシック" charset="0"/>
                <a:cs typeface="Helvetica"/>
              </a:rPr>
              <a:t>Self-regulation system: </a:t>
            </a:r>
            <a:r>
              <a:rPr lang="en-US" sz="3000" dirty="0" smtClean="0">
                <a:solidFill>
                  <a:srgbClr val="000000"/>
                </a:solidFill>
                <a:latin typeface="Helvetica"/>
                <a:ea typeface="ＭＳ Ｐゴシック" charset="0"/>
                <a:cs typeface="Helvetica"/>
              </a:rPr>
              <a:t>Meeting standards</a:t>
            </a:r>
            <a:endParaRPr lang="en-US" sz="3000" b="1" dirty="0" smtClean="0">
              <a:solidFill>
                <a:srgbClr val="000000"/>
              </a:solidFill>
              <a:latin typeface="Helvetica"/>
              <a:ea typeface="ＭＳ Ｐゴシック" charset="0"/>
              <a:cs typeface="Helvetica"/>
            </a:endParaRPr>
          </a:p>
          <a:p>
            <a:pPr marL="0" indent="0">
              <a:lnSpc>
                <a:spcPct val="90000"/>
              </a:lnSpc>
              <a:buNone/>
              <a:defRPr/>
            </a:pPr>
            <a:r>
              <a:rPr lang="en-US" sz="3500" dirty="0" smtClean="0">
                <a:solidFill>
                  <a:srgbClr val="000000"/>
                </a:solidFill>
                <a:latin typeface="Helvetica"/>
                <a:ea typeface="ＭＳ Ｐゴシック" charset="0"/>
                <a:cs typeface="Helvetica"/>
              </a:rPr>
              <a:t>Functions</a:t>
            </a:r>
            <a:r>
              <a:rPr lang="en-US" sz="3500" dirty="0">
                <a:solidFill>
                  <a:srgbClr val="000000"/>
                </a:solidFill>
                <a:latin typeface="Helvetica"/>
                <a:ea typeface="ＭＳ Ｐゴシック" charset="0"/>
                <a:cs typeface="Helvetica"/>
              </a:rPr>
              <a:t>:</a:t>
            </a:r>
            <a:r>
              <a:rPr lang="en-US" sz="3500" b="1" dirty="0">
                <a:solidFill>
                  <a:srgbClr val="000000"/>
                </a:solidFill>
                <a:latin typeface="Helvetica"/>
                <a:ea typeface="ＭＳ Ｐゴシック" charset="0"/>
                <a:cs typeface="Helvetica"/>
              </a:rPr>
              <a:t> </a:t>
            </a:r>
            <a:r>
              <a:rPr lang="ja-JP" altLang="en-US" sz="3500" b="1" dirty="0" smtClean="0">
                <a:solidFill>
                  <a:srgbClr val="000000"/>
                </a:solidFill>
                <a:latin typeface="Helvetica"/>
                <a:ea typeface="ＭＳ Ｐゴシック" charset="0"/>
                <a:cs typeface="Helvetica"/>
              </a:rPr>
              <a:t>“</a:t>
            </a:r>
            <a:r>
              <a:rPr lang="en-US" altLang="ja-JP" sz="3500" dirty="0">
                <a:solidFill>
                  <a:srgbClr val="000000"/>
                </a:solidFill>
                <a:latin typeface="Helvetica"/>
                <a:ea typeface="ＭＳ Ｐゴシック" charset="0"/>
                <a:cs typeface="Helvetica"/>
              </a:rPr>
              <a:t>executive control</a:t>
            </a:r>
            <a:r>
              <a:rPr lang="ja-JP" altLang="en-US" sz="3500" dirty="0">
                <a:solidFill>
                  <a:srgbClr val="000000"/>
                </a:solidFill>
                <a:latin typeface="Helvetica"/>
                <a:ea typeface="ＭＳ Ｐゴシック" charset="0"/>
                <a:cs typeface="Helvetica"/>
              </a:rPr>
              <a:t>”</a:t>
            </a:r>
            <a:endParaRPr lang="en-US" altLang="ja-JP" sz="3500" dirty="0">
              <a:solidFill>
                <a:srgbClr val="000000"/>
              </a:solidFill>
              <a:latin typeface="Helvetica"/>
              <a:ea typeface="ＭＳ Ｐゴシック" charset="0"/>
              <a:cs typeface="Helvetica"/>
            </a:endParaRPr>
          </a:p>
          <a:p>
            <a:pPr marL="457200" lvl="1" indent="0">
              <a:lnSpc>
                <a:spcPct val="90000"/>
              </a:lnSpc>
              <a:buNone/>
              <a:defRPr/>
            </a:pPr>
            <a:r>
              <a:rPr lang="en-US" dirty="0">
                <a:solidFill>
                  <a:srgbClr val="000000"/>
                </a:solidFill>
                <a:latin typeface="Helvetica"/>
                <a:cs typeface="Helvetica"/>
              </a:rPr>
              <a:t>Initiate, coordinate, monitor, and complete </a:t>
            </a:r>
            <a:endParaRPr lang="en-US" dirty="0" smtClean="0">
              <a:solidFill>
                <a:srgbClr val="000000"/>
              </a:solidFill>
              <a:latin typeface="Helvetica"/>
              <a:cs typeface="Helvetica"/>
            </a:endParaRPr>
          </a:p>
          <a:p>
            <a:pPr marL="457200" lvl="1" indent="0">
              <a:lnSpc>
                <a:spcPct val="90000"/>
              </a:lnSpc>
              <a:buNone/>
              <a:defRPr/>
            </a:pPr>
            <a:r>
              <a:rPr lang="en-US" dirty="0" smtClean="0">
                <a:solidFill>
                  <a:srgbClr val="000000"/>
                </a:solidFill>
                <a:latin typeface="Helvetica"/>
                <a:cs typeface="Helvetica"/>
              </a:rPr>
              <a:t>complex</a:t>
            </a:r>
            <a:r>
              <a:rPr lang="en-US" dirty="0">
                <a:solidFill>
                  <a:srgbClr val="000000"/>
                </a:solidFill>
                <a:latin typeface="Helvetica"/>
                <a:cs typeface="Helvetica"/>
              </a:rPr>
              <a:t>, long-term, and goal-directed </a:t>
            </a:r>
            <a:r>
              <a:rPr lang="en-US" dirty="0" smtClean="0">
                <a:solidFill>
                  <a:srgbClr val="000000"/>
                </a:solidFill>
                <a:latin typeface="Helvetica"/>
                <a:cs typeface="Helvetica"/>
              </a:rPr>
              <a:t>behavior</a:t>
            </a:r>
            <a:endParaRPr lang="en-US" sz="2800" i="1" dirty="0" smtClean="0">
              <a:solidFill>
                <a:srgbClr val="000000"/>
              </a:solidFill>
              <a:latin typeface="Helvetica"/>
              <a:ea typeface="ＭＳ Ｐゴシック" charset="0"/>
              <a:cs typeface="Helvetica"/>
            </a:endParaRPr>
          </a:p>
          <a:p>
            <a:pPr eaLnBrk="1" hangingPunct="1">
              <a:lnSpc>
                <a:spcPct val="90000"/>
              </a:lnSpc>
              <a:buFont typeface="Wingdings" charset="0"/>
              <a:buNone/>
              <a:defRPr/>
            </a:pPr>
            <a:r>
              <a:rPr lang="en-US" sz="3300" i="1" dirty="0" smtClean="0">
                <a:solidFill>
                  <a:srgbClr val="000000"/>
                </a:solidFill>
                <a:latin typeface="Helvetica"/>
                <a:ea typeface="ＭＳ Ｐゴシック" charset="0"/>
                <a:cs typeface="Helvetica"/>
              </a:rPr>
              <a:t>California </a:t>
            </a:r>
            <a:r>
              <a:rPr lang="en-US" sz="3300" i="1" dirty="0">
                <a:solidFill>
                  <a:srgbClr val="000000"/>
                </a:solidFill>
                <a:latin typeface="Helvetica"/>
                <a:ea typeface="ＭＳ Ｐゴシック" charset="0"/>
                <a:cs typeface="Helvetica"/>
              </a:rPr>
              <a:t>Child Q-sort items</a:t>
            </a:r>
            <a:r>
              <a:rPr lang="en-US" sz="3300" i="1" dirty="0" smtClean="0">
                <a:solidFill>
                  <a:srgbClr val="000000"/>
                </a:solidFill>
                <a:latin typeface="Helvetica"/>
                <a:ea typeface="ＭＳ Ｐゴシック" charset="0"/>
                <a:cs typeface="Helvetica"/>
              </a:rPr>
              <a:t>:</a:t>
            </a:r>
            <a:endParaRPr lang="en-US" sz="3300" dirty="0">
              <a:solidFill>
                <a:srgbClr val="000000"/>
              </a:solidFill>
              <a:latin typeface="Helvetica"/>
              <a:ea typeface="ＭＳ Ｐゴシック" charset="0"/>
              <a:cs typeface="Helvetica"/>
            </a:endParaRPr>
          </a:p>
          <a:p>
            <a:pPr eaLnBrk="1" hangingPunct="1">
              <a:lnSpc>
                <a:spcPct val="90000"/>
              </a:lnSpc>
              <a:buFont typeface="Wingdings" charset="0"/>
              <a:buNone/>
              <a:defRPr/>
            </a:pPr>
            <a:r>
              <a:rPr lang="en-US" sz="2800" dirty="0">
                <a:solidFill>
                  <a:srgbClr val="000000"/>
                </a:solidFill>
                <a:latin typeface="Helvetica"/>
                <a:ea typeface="ＭＳ Ｐゴシック" charset="0"/>
                <a:cs typeface="Helvetica"/>
              </a:rPr>
              <a:t>	Has high standards for him/herself.</a:t>
            </a:r>
          </a:p>
          <a:p>
            <a:pPr>
              <a:lnSpc>
                <a:spcPct val="90000"/>
              </a:lnSpc>
              <a:buNone/>
              <a:defRPr/>
            </a:pPr>
            <a:r>
              <a:rPr lang="en-US" sz="2800" dirty="0" smtClean="0">
                <a:solidFill>
                  <a:srgbClr val="000000"/>
                </a:solidFill>
                <a:latin typeface="Helvetica"/>
                <a:ea typeface="ＭＳ Ｐゴシック" charset="0"/>
                <a:cs typeface="Helvetica"/>
              </a:rPr>
              <a:t>	Plans </a:t>
            </a:r>
            <a:r>
              <a:rPr lang="en-US" sz="2800" dirty="0">
                <a:solidFill>
                  <a:srgbClr val="000000"/>
                </a:solidFill>
                <a:latin typeface="Helvetica"/>
                <a:ea typeface="ＭＳ Ｐゴシック" charset="0"/>
                <a:cs typeface="Helvetica"/>
              </a:rPr>
              <a:t>things ahead</a:t>
            </a:r>
            <a:r>
              <a:rPr lang="en-US" sz="2800" dirty="0" smtClean="0">
                <a:solidFill>
                  <a:srgbClr val="000000"/>
                </a:solidFill>
                <a:latin typeface="Helvetica"/>
                <a:ea typeface="ＭＳ Ｐゴシック" charset="0"/>
                <a:cs typeface="Helvetica"/>
              </a:rPr>
              <a:t>.</a:t>
            </a:r>
          </a:p>
          <a:p>
            <a:pPr>
              <a:lnSpc>
                <a:spcPct val="90000"/>
              </a:lnSpc>
              <a:buNone/>
              <a:defRPr/>
            </a:pPr>
            <a:r>
              <a:rPr lang="en-US" sz="2800" dirty="0">
                <a:solidFill>
                  <a:srgbClr val="000000"/>
                </a:solidFill>
                <a:latin typeface="Helvetica"/>
                <a:ea typeface="ＭＳ Ｐゴシック" charset="0"/>
                <a:cs typeface="Helvetica"/>
              </a:rPr>
              <a:t>	</a:t>
            </a:r>
            <a:r>
              <a:rPr lang="en-US" sz="2800" dirty="0" smtClean="0">
                <a:solidFill>
                  <a:srgbClr val="000000"/>
                </a:solidFill>
                <a:latin typeface="Helvetica"/>
                <a:ea typeface="ＭＳ Ｐゴシック" charset="0"/>
                <a:cs typeface="Helvetica"/>
              </a:rPr>
              <a:t>Does n</a:t>
            </a:r>
            <a:r>
              <a:rPr lang="en-US" sz="2800" dirty="0">
                <a:solidFill>
                  <a:srgbClr val="000000"/>
                </a:solidFill>
                <a:latin typeface="Helvetica"/>
                <a:ea typeface="ＭＳ Ｐゴシック" charset="0"/>
                <a:cs typeface="Helvetica"/>
              </a:rPr>
              <a:t>o</a:t>
            </a:r>
            <a:r>
              <a:rPr lang="en-US" altLang="ja-JP" sz="2800" dirty="0" smtClean="0">
                <a:solidFill>
                  <a:srgbClr val="000000"/>
                </a:solidFill>
                <a:latin typeface="Helvetica"/>
                <a:ea typeface="ＭＳ Ｐゴシック" charset="0"/>
                <a:cs typeface="Helvetica"/>
              </a:rPr>
              <a:t>t </a:t>
            </a:r>
            <a:r>
              <a:rPr lang="en-US" altLang="ja-JP" sz="2800" dirty="0">
                <a:solidFill>
                  <a:srgbClr val="000000"/>
                </a:solidFill>
                <a:latin typeface="Helvetica"/>
                <a:ea typeface="ＭＳ Ｐゴシック" charset="0"/>
                <a:cs typeface="Helvetica"/>
              </a:rPr>
              <a:t>give up easily; persistent</a:t>
            </a:r>
            <a:r>
              <a:rPr lang="en-US" altLang="ja-JP" sz="2800" dirty="0" smtClean="0">
                <a:solidFill>
                  <a:srgbClr val="000000"/>
                </a:solidFill>
                <a:latin typeface="Helvetica"/>
                <a:ea typeface="ＭＳ Ｐゴシック" charset="0"/>
                <a:cs typeface="Helvetica"/>
              </a:rPr>
              <a:t>. </a:t>
            </a:r>
            <a:r>
              <a:rPr lang="en-US" altLang="ja-JP" sz="2800" dirty="0">
                <a:solidFill>
                  <a:srgbClr val="000000"/>
                </a:solidFill>
                <a:latin typeface="Helvetica"/>
                <a:ea typeface="ＭＳ Ｐゴシック" charset="0"/>
                <a:cs typeface="Helvetica"/>
              </a:rPr>
              <a:t>[</a:t>
            </a:r>
            <a:r>
              <a:rPr lang="en-US" altLang="ja-JP" sz="2800" dirty="0" smtClean="0">
                <a:solidFill>
                  <a:srgbClr val="000000"/>
                </a:solidFill>
                <a:latin typeface="Helvetica"/>
                <a:ea typeface="ＭＳ Ｐゴシック" charset="0"/>
                <a:cs typeface="Helvetica"/>
              </a:rPr>
              <a:t>Grit]</a:t>
            </a:r>
            <a:endParaRPr lang="en-US" altLang="ja-JP" sz="2800" dirty="0">
              <a:solidFill>
                <a:srgbClr val="000000"/>
              </a:solidFill>
              <a:latin typeface="Helvetica"/>
              <a:ea typeface="ＭＳ Ｐゴシック" charset="0"/>
              <a:cs typeface="Helvetica"/>
            </a:endParaRPr>
          </a:p>
          <a:p>
            <a:pPr eaLnBrk="1" hangingPunct="1">
              <a:lnSpc>
                <a:spcPct val="90000"/>
              </a:lnSpc>
              <a:buFont typeface="Wingdings" charset="0"/>
              <a:buNone/>
              <a:defRPr/>
            </a:pPr>
            <a:r>
              <a:rPr lang="en-US" sz="2800" dirty="0">
                <a:solidFill>
                  <a:srgbClr val="000000"/>
                </a:solidFill>
                <a:latin typeface="Helvetica"/>
                <a:ea typeface="ＭＳ Ｐゴシック" charset="0"/>
                <a:cs typeface="Helvetica"/>
              </a:rPr>
              <a:t>	Makes things happen; gets things done</a:t>
            </a:r>
            <a:r>
              <a:rPr lang="en-US" sz="2800" dirty="0" smtClean="0">
                <a:solidFill>
                  <a:srgbClr val="000000"/>
                </a:solidFill>
                <a:latin typeface="Helvetica"/>
                <a:ea typeface="ＭＳ Ｐゴシック" charset="0"/>
                <a:cs typeface="Helvetica"/>
              </a:rPr>
              <a:t>.</a:t>
            </a:r>
          </a:p>
          <a:p>
            <a:pPr eaLnBrk="1" hangingPunct="1">
              <a:lnSpc>
                <a:spcPct val="90000"/>
              </a:lnSpc>
              <a:buFont typeface="Wingdings" charset="0"/>
              <a:buNone/>
              <a:defRPr/>
            </a:pPr>
            <a:r>
              <a:rPr lang="en-US" sz="3300" dirty="0" smtClean="0">
                <a:solidFill>
                  <a:srgbClr val="000000"/>
                </a:solidFill>
                <a:latin typeface="Helvetica"/>
                <a:ea typeface="ＭＳ Ｐゴシック" charset="0"/>
                <a:cs typeface="Helvetica"/>
              </a:rPr>
              <a:t>Inner-city Pittsburgh boys (N=450): </a:t>
            </a:r>
            <a:r>
              <a:rPr lang="en-US" sz="2800" dirty="0">
                <a:solidFill>
                  <a:srgbClr val="000000"/>
                </a:solidFill>
                <a:latin typeface="Helvetica"/>
                <a:ea typeface="ＭＳ Ｐゴシック" charset="0"/>
                <a:cs typeface="Helvetica"/>
              </a:rPr>
              <a:t> </a:t>
            </a:r>
            <a:r>
              <a:rPr lang="en-US" sz="2800" dirty="0" smtClean="0">
                <a:solidFill>
                  <a:srgbClr val="000000"/>
                </a:solidFill>
                <a:latin typeface="Helvetica"/>
                <a:ea typeface="ＭＳ Ｐゴシック" charset="0"/>
                <a:cs typeface="Helvetica"/>
              </a:rPr>
              <a:t>Hard outcome measures (grades, j-d, </a:t>
            </a:r>
            <a:r>
              <a:rPr lang="en-US" sz="2800" dirty="0" err="1" smtClean="0">
                <a:solidFill>
                  <a:srgbClr val="000000"/>
                </a:solidFill>
                <a:latin typeface="Helvetica"/>
                <a:ea typeface="ＭＳ Ｐゴシック" charset="0"/>
                <a:cs typeface="Helvetica"/>
              </a:rPr>
              <a:t>beh</a:t>
            </a:r>
            <a:r>
              <a:rPr lang="en-US" sz="2800" dirty="0" smtClean="0">
                <a:solidFill>
                  <a:srgbClr val="000000"/>
                </a:solidFill>
                <a:latin typeface="Helvetica"/>
                <a:ea typeface="ＭＳ Ｐゴシック" charset="0"/>
                <a:cs typeface="Helvetica"/>
              </a:rPr>
              <a:t>. problems)</a:t>
            </a:r>
            <a:endParaRPr lang="en-US" sz="2400" dirty="0">
              <a:solidFill>
                <a:srgbClr val="000000"/>
              </a:solidFill>
              <a:latin typeface="Helvetica"/>
              <a:cs typeface="Helvetica"/>
            </a:endParaRPr>
          </a:p>
        </p:txBody>
      </p:sp>
    </p:spTree>
    <p:extLst>
      <p:ext uri="{BB962C8B-B14F-4D97-AF65-F5344CB8AC3E}">
        <p14:creationId xmlns:p14="http://schemas.microsoft.com/office/powerpoint/2010/main" val="12552722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01" y="579973"/>
            <a:ext cx="4403515" cy="1890838"/>
            <a:chOff x="-17164" y="5076177"/>
            <a:chExt cx="7423223" cy="1960695"/>
          </a:xfrm>
        </p:grpSpPr>
        <p:sp>
          <p:nvSpPr>
            <p:cNvPr id="8" name="TextBox 7"/>
            <p:cNvSpPr txBox="1"/>
            <p:nvPr/>
          </p:nvSpPr>
          <p:spPr>
            <a:xfrm>
              <a:off x="978017" y="5110498"/>
              <a:ext cx="3898459" cy="1926374"/>
            </a:xfrm>
            <a:prstGeom prst="rect">
              <a:avLst/>
            </a:prstGeom>
            <a:noFill/>
          </p:spPr>
          <p:txBody>
            <a:bodyPr wrap="none" rtlCol="0">
              <a:spAutoFit/>
            </a:bodyPr>
            <a:lstStyle/>
            <a:p>
              <a:r>
                <a:rPr lang="en-US" sz="4800" b="1" dirty="0" err="1" smtClean="0">
                  <a:latin typeface="Helvetica"/>
                  <a:cs typeface="Helvetica"/>
                </a:rPr>
                <a:t>Conscien</a:t>
              </a:r>
              <a:r>
                <a:rPr lang="en-US" sz="4800" b="1" dirty="0" smtClean="0">
                  <a:latin typeface="Helvetica"/>
                  <a:cs typeface="Helvetica"/>
                </a:rPr>
                <a:t>-</a:t>
              </a:r>
            </a:p>
            <a:p>
              <a:r>
                <a:rPr lang="en-US" sz="4800" b="1" dirty="0" err="1" smtClean="0">
                  <a:latin typeface="Helvetica"/>
                  <a:cs typeface="Helvetica"/>
                </a:rPr>
                <a:t>tiousness</a:t>
              </a:r>
              <a:endParaRPr lang="en-US" sz="4800" b="1" dirty="0">
                <a:latin typeface="Helvetica"/>
                <a:cs typeface="Helvetica"/>
              </a:endParaRPr>
            </a:p>
          </p:txBody>
        </p:sp>
        <p:sp>
          <p:nvSpPr>
            <p:cNvPr id="9" name="Oval 8"/>
            <p:cNvSpPr/>
            <p:nvPr/>
          </p:nvSpPr>
          <p:spPr>
            <a:xfrm>
              <a:off x="-17164" y="5076177"/>
              <a:ext cx="7423223" cy="1960695"/>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9948" y="4646993"/>
            <a:ext cx="4222288" cy="998849"/>
            <a:chOff x="1424593" y="5110499"/>
            <a:chExt cx="4222288" cy="998849"/>
          </a:xfrm>
        </p:grpSpPr>
        <p:sp>
          <p:nvSpPr>
            <p:cNvPr id="11" name="TextBox 10"/>
            <p:cNvSpPr txBox="1"/>
            <p:nvPr/>
          </p:nvSpPr>
          <p:spPr>
            <a:xfrm>
              <a:off x="2029701" y="5110500"/>
              <a:ext cx="3160841" cy="830997"/>
            </a:xfrm>
            <a:prstGeom prst="rect">
              <a:avLst/>
            </a:prstGeom>
            <a:noFill/>
          </p:spPr>
          <p:txBody>
            <a:bodyPr wrap="none" rtlCol="0">
              <a:spAutoFit/>
            </a:bodyPr>
            <a:lstStyle/>
            <a:p>
              <a:r>
                <a:rPr lang="en-US" sz="4800" b="1" dirty="0" smtClean="0">
                  <a:latin typeface="Helvetica"/>
                  <a:cs typeface="Helvetica"/>
                </a:rPr>
                <a:t>Openness</a:t>
              </a:r>
              <a:endParaRPr lang="en-US" sz="4800" b="1" dirty="0">
                <a:latin typeface="Helvetica"/>
                <a:cs typeface="Helvetica"/>
              </a:endParaRPr>
            </a:p>
          </p:txBody>
        </p:sp>
        <p:sp>
          <p:nvSpPr>
            <p:cNvPr id="12" name="Oval 11"/>
            <p:cNvSpPr/>
            <p:nvPr/>
          </p:nvSpPr>
          <p:spPr>
            <a:xfrm>
              <a:off x="1424593" y="5110499"/>
              <a:ext cx="4222288" cy="998849"/>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4395278" y="2059331"/>
            <a:ext cx="1268767" cy="1081148"/>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13733" y="2691018"/>
            <a:ext cx="2110695" cy="1647078"/>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400" dirty="0" smtClean="0">
                <a:solidFill>
                  <a:srgbClr val="000000"/>
                </a:solidFill>
                <a:latin typeface="Helvetica"/>
                <a:cs typeface="Helvetica"/>
              </a:rPr>
              <a:t>Better Grades</a:t>
            </a:r>
            <a:endParaRPr lang="en-US" sz="4400" dirty="0">
              <a:solidFill>
                <a:srgbClr val="000000"/>
              </a:solidFill>
              <a:latin typeface="Helvetica"/>
              <a:cs typeface="Helvetica"/>
            </a:endParaRPr>
          </a:p>
        </p:txBody>
      </p:sp>
      <p:cxnSp>
        <p:nvCxnSpPr>
          <p:cNvPr id="17" name="Straight Connector 16"/>
          <p:cNvCxnSpPr/>
          <p:nvPr/>
        </p:nvCxnSpPr>
        <p:spPr>
          <a:xfrm flipV="1">
            <a:off x="4441169" y="3743693"/>
            <a:ext cx="1325859" cy="951124"/>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833963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01" y="579973"/>
            <a:ext cx="4403515" cy="1890838"/>
            <a:chOff x="-17164" y="5076177"/>
            <a:chExt cx="7423223" cy="1960695"/>
          </a:xfrm>
        </p:grpSpPr>
        <p:sp>
          <p:nvSpPr>
            <p:cNvPr id="8" name="TextBox 7"/>
            <p:cNvSpPr txBox="1"/>
            <p:nvPr/>
          </p:nvSpPr>
          <p:spPr>
            <a:xfrm>
              <a:off x="978017" y="5110498"/>
              <a:ext cx="3898459" cy="1926374"/>
            </a:xfrm>
            <a:prstGeom prst="rect">
              <a:avLst/>
            </a:prstGeom>
            <a:noFill/>
          </p:spPr>
          <p:txBody>
            <a:bodyPr wrap="none" rtlCol="0">
              <a:spAutoFit/>
            </a:bodyPr>
            <a:lstStyle/>
            <a:p>
              <a:r>
                <a:rPr lang="en-US" sz="4800" b="1" dirty="0" err="1" smtClean="0">
                  <a:latin typeface="Helvetica"/>
                  <a:cs typeface="Helvetica"/>
                </a:rPr>
                <a:t>Conscien</a:t>
              </a:r>
              <a:r>
                <a:rPr lang="en-US" sz="4800" b="1" dirty="0" smtClean="0">
                  <a:latin typeface="Helvetica"/>
                  <a:cs typeface="Helvetica"/>
                </a:rPr>
                <a:t>-</a:t>
              </a:r>
            </a:p>
            <a:p>
              <a:r>
                <a:rPr lang="en-US" sz="4800" b="1" dirty="0" err="1" smtClean="0">
                  <a:latin typeface="Helvetica"/>
                  <a:cs typeface="Helvetica"/>
                </a:rPr>
                <a:t>tiousness</a:t>
              </a:r>
              <a:endParaRPr lang="en-US" sz="4800" b="1" dirty="0">
                <a:latin typeface="Helvetica"/>
                <a:cs typeface="Helvetica"/>
              </a:endParaRPr>
            </a:p>
          </p:txBody>
        </p:sp>
        <p:sp>
          <p:nvSpPr>
            <p:cNvPr id="9" name="Oval 8"/>
            <p:cNvSpPr/>
            <p:nvPr/>
          </p:nvSpPr>
          <p:spPr>
            <a:xfrm>
              <a:off x="-17164" y="5076177"/>
              <a:ext cx="7423223" cy="1960695"/>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08311" y="4646993"/>
            <a:ext cx="5458717" cy="998849"/>
            <a:chOff x="1424592" y="5110499"/>
            <a:chExt cx="5458717" cy="998849"/>
          </a:xfrm>
        </p:grpSpPr>
        <p:sp>
          <p:nvSpPr>
            <p:cNvPr id="11" name="TextBox 10"/>
            <p:cNvSpPr txBox="1"/>
            <p:nvPr/>
          </p:nvSpPr>
          <p:spPr>
            <a:xfrm>
              <a:off x="2029701" y="5110500"/>
              <a:ext cx="4564170" cy="830997"/>
            </a:xfrm>
            <a:prstGeom prst="rect">
              <a:avLst/>
            </a:prstGeom>
            <a:noFill/>
          </p:spPr>
          <p:txBody>
            <a:bodyPr wrap="none" rtlCol="0">
              <a:spAutoFit/>
            </a:bodyPr>
            <a:lstStyle/>
            <a:p>
              <a:r>
                <a:rPr lang="en-US" sz="4800" b="1" dirty="0" smtClean="0">
                  <a:latin typeface="Helvetica"/>
                  <a:cs typeface="Helvetica"/>
                </a:rPr>
                <a:t>Agreeableness</a:t>
              </a:r>
              <a:endParaRPr lang="en-US" sz="4800" b="1" dirty="0">
                <a:latin typeface="Helvetica"/>
                <a:cs typeface="Helvetica"/>
              </a:endParaRPr>
            </a:p>
          </p:txBody>
        </p:sp>
        <p:sp>
          <p:nvSpPr>
            <p:cNvPr id="12" name="Oval 11"/>
            <p:cNvSpPr/>
            <p:nvPr/>
          </p:nvSpPr>
          <p:spPr>
            <a:xfrm>
              <a:off x="1424592" y="5110499"/>
              <a:ext cx="5458717" cy="998849"/>
            </a:xfrm>
            <a:prstGeom prst="ellipse">
              <a:avLst/>
            </a:prstGeom>
            <a:noFill/>
            <a:ln w="53975">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4395278" y="2059331"/>
            <a:ext cx="1268767" cy="1081148"/>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893831" y="2748438"/>
            <a:ext cx="3139570" cy="1418087"/>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3800" dirty="0" smtClean="0">
                <a:solidFill>
                  <a:srgbClr val="000000"/>
                </a:solidFill>
                <a:latin typeface="Helvetica"/>
                <a:cs typeface="Helvetica"/>
              </a:rPr>
              <a:t>Less Conduct</a:t>
            </a:r>
          </a:p>
          <a:p>
            <a:pPr algn="ctr"/>
            <a:r>
              <a:rPr lang="en-US" sz="3800" dirty="0" smtClean="0">
                <a:solidFill>
                  <a:srgbClr val="000000"/>
                </a:solidFill>
                <a:latin typeface="Helvetica"/>
                <a:cs typeface="Helvetica"/>
              </a:rPr>
              <a:t>Problems</a:t>
            </a:r>
            <a:endParaRPr lang="en-US" sz="3800" dirty="0">
              <a:solidFill>
                <a:srgbClr val="000000"/>
              </a:solidFill>
              <a:latin typeface="Helvetica"/>
              <a:cs typeface="Helvetica"/>
            </a:endParaRPr>
          </a:p>
        </p:txBody>
      </p:sp>
      <p:cxnSp>
        <p:nvCxnSpPr>
          <p:cNvPr id="17" name="Straight Connector 16"/>
          <p:cNvCxnSpPr/>
          <p:nvPr/>
        </p:nvCxnSpPr>
        <p:spPr>
          <a:xfrm flipV="1">
            <a:off x="4441169" y="3657888"/>
            <a:ext cx="1325859" cy="951124"/>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96184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09"/>
            <a:ext cx="8229600" cy="1143000"/>
          </a:xfrm>
        </p:spPr>
        <p:txBody>
          <a:bodyPr>
            <a:normAutofit fontScale="90000"/>
          </a:bodyPr>
          <a:lstStyle/>
          <a:p>
            <a:r>
              <a:rPr lang="en-US" dirty="0" smtClean="0">
                <a:solidFill>
                  <a:srgbClr val="000000"/>
                </a:solidFill>
                <a:latin typeface="Helvetica"/>
                <a:cs typeface="Helvetica"/>
              </a:rPr>
              <a:t>Questionnaire Method and Items</a:t>
            </a:r>
            <a:endParaRPr lang="en-US" dirty="0">
              <a:solidFill>
                <a:srgbClr val="000000"/>
              </a:solidFill>
              <a:latin typeface="Helvetica"/>
              <a:cs typeface="Helvetica"/>
            </a:endParaRPr>
          </a:p>
        </p:txBody>
      </p:sp>
      <p:sp>
        <p:nvSpPr>
          <p:cNvPr id="3" name="Content Placeholder 2"/>
          <p:cNvSpPr>
            <a:spLocks noGrp="1"/>
          </p:cNvSpPr>
          <p:nvPr>
            <p:ph idx="1"/>
          </p:nvPr>
        </p:nvSpPr>
        <p:spPr>
          <a:xfrm>
            <a:off x="457200" y="1248216"/>
            <a:ext cx="8497888" cy="5285881"/>
          </a:xfrm>
        </p:spPr>
        <p:txBody>
          <a:bodyPr>
            <a:normAutofit fontScale="85000" lnSpcReduction="10000"/>
          </a:bodyPr>
          <a:lstStyle/>
          <a:p>
            <a:r>
              <a:rPr lang="en-US" sz="3400" b="1" dirty="0" smtClean="0">
                <a:solidFill>
                  <a:srgbClr val="000000"/>
                </a:solidFill>
                <a:latin typeface="Helvetica"/>
                <a:cs typeface="Helvetica"/>
              </a:rPr>
              <a:t>History</a:t>
            </a:r>
            <a:r>
              <a:rPr lang="en-US" sz="3400" dirty="0" smtClean="0">
                <a:solidFill>
                  <a:srgbClr val="000000"/>
                </a:solidFill>
                <a:latin typeface="Helvetica"/>
                <a:cs typeface="Helvetica"/>
              </a:rPr>
              <a:t>: Q-sorts, like one-on-one interviews</a:t>
            </a:r>
          </a:p>
          <a:p>
            <a:pPr marL="457200" lvl="1" indent="0">
              <a:buNone/>
            </a:pPr>
            <a:r>
              <a:rPr lang="en-US" sz="3400" dirty="0" smtClean="0">
                <a:solidFill>
                  <a:srgbClr val="000000"/>
                </a:solidFill>
                <a:latin typeface="Helvetica"/>
                <a:cs typeface="Helvetica"/>
              </a:rPr>
              <a:t>	</a:t>
            </a:r>
            <a:r>
              <a:rPr lang="en-US" sz="3200" dirty="0" smtClean="0">
                <a:solidFill>
                  <a:srgbClr val="000000"/>
                </a:solidFill>
                <a:latin typeface="Helvetica"/>
                <a:cs typeface="Helvetica"/>
              </a:rPr>
              <a:t>Slow, inefficient; big interviewer effects</a:t>
            </a:r>
          </a:p>
          <a:p>
            <a:r>
              <a:rPr lang="en-US" sz="3400" dirty="0" smtClean="0">
                <a:solidFill>
                  <a:srgbClr val="000000"/>
                </a:solidFill>
                <a:latin typeface="Helvetica"/>
                <a:cs typeface="Helvetica"/>
              </a:rPr>
              <a:t>Abbreviated to questionnaire method: efficient</a:t>
            </a:r>
          </a:p>
          <a:p>
            <a:pPr marL="457200" lvl="1" indent="0">
              <a:buNone/>
            </a:pPr>
            <a:r>
              <a:rPr lang="en-US" sz="3400" dirty="0" smtClean="0">
                <a:solidFill>
                  <a:srgbClr val="000000"/>
                </a:solidFill>
                <a:latin typeface="Helvetica"/>
                <a:cs typeface="Helvetica"/>
              </a:rPr>
              <a:t>	</a:t>
            </a:r>
            <a:r>
              <a:rPr lang="en-US" sz="3200" dirty="0" smtClean="0">
                <a:solidFill>
                  <a:srgbClr val="000000"/>
                </a:solidFill>
                <a:latin typeface="Helvetica"/>
                <a:cs typeface="Helvetica"/>
              </a:rPr>
              <a:t>Items and response format are fixed; limited</a:t>
            </a:r>
          </a:p>
          <a:p>
            <a:r>
              <a:rPr lang="en-US" sz="3400" dirty="0" smtClean="0">
                <a:solidFill>
                  <a:srgbClr val="000000"/>
                </a:solidFill>
                <a:latin typeface="Helvetica"/>
                <a:cs typeface="Helvetica"/>
              </a:rPr>
              <a:t>Research on best items (John &amp; Robins, 1993)</a:t>
            </a:r>
          </a:p>
          <a:p>
            <a:pPr marL="0" indent="0">
              <a:buNone/>
            </a:pPr>
            <a:r>
              <a:rPr lang="en-US" sz="3400" dirty="0">
                <a:solidFill>
                  <a:srgbClr val="000000"/>
                </a:solidFill>
                <a:latin typeface="Helvetica"/>
                <a:cs typeface="Helvetica"/>
              </a:rPr>
              <a:t>	</a:t>
            </a:r>
            <a:r>
              <a:rPr lang="en-US" dirty="0" smtClean="0">
                <a:solidFill>
                  <a:srgbClr val="000000"/>
                </a:solidFill>
                <a:latin typeface="Helvetica"/>
                <a:cs typeface="Helvetica"/>
              </a:rPr>
              <a:t>Concrete and observable better than abstract</a:t>
            </a:r>
          </a:p>
          <a:p>
            <a:pPr marL="457200" lvl="1" indent="0">
              <a:buNone/>
            </a:pPr>
            <a:r>
              <a:rPr lang="en-US" sz="3200" dirty="0" smtClean="0">
                <a:solidFill>
                  <a:srgbClr val="000000"/>
                </a:solidFill>
                <a:latin typeface="Helvetica"/>
                <a:cs typeface="Helvetica"/>
              </a:rPr>
              <a:t> 	“I like to go to </a:t>
            </a:r>
            <a:r>
              <a:rPr lang="en-US" sz="3200" i="1" dirty="0" smtClean="0">
                <a:solidFill>
                  <a:srgbClr val="000000"/>
                </a:solidFill>
                <a:latin typeface="Helvetica"/>
                <a:cs typeface="Helvetica"/>
              </a:rPr>
              <a:t>large noisy parties</a:t>
            </a:r>
            <a:r>
              <a:rPr lang="en-US" sz="3200" dirty="0" smtClean="0">
                <a:solidFill>
                  <a:srgbClr val="000000"/>
                </a:solidFill>
                <a:latin typeface="Helvetica"/>
                <a:cs typeface="Helvetica"/>
              </a:rPr>
              <a:t>”</a:t>
            </a:r>
            <a:endParaRPr lang="en-US" sz="3200" dirty="0">
              <a:solidFill>
                <a:srgbClr val="000000"/>
              </a:solidFill>
              <a:latin typeface="Helvetica"/>
              <a:cs typeface="Helvetica"/>
            </a:endParaRPr>
          </a:p>
          <a:p>
            <a:pPr marL="457200" lvl="1" indent="0">
              <a:buNone/>
            </a:pPr>
            <a:r>
              <a:rPr lang="en-US" sz="3200" dirty="0" smtClean="0">
                <a:solidFill>
                  <a:srgbClr val="000000"/>
                </a:solidFill>
                <a:latin typeface="Helvetica"/>
                <a:cs typeface="Helvetica"/>
              </a:rPr>
              <a:t>Neutral (descriptive) better than evaluative</a:t>
            </a:r>
          </a:p>
          <a:p>
            <a:pPr marL="457200" lvl="1" indent="0">
              <a:buNone/>
            </a:pPr>
            <a:r>
              <a:rPr lang="en-US" sz="3200" dirty="0">
                <a:solidFill>
                  <a:srgbClr val="000000"/>
                </a:solidFill>
                <a:latin typeface="Helvetica"/>
                <a:cs typeface="Helvetica"/>
              </a:rPr>
              <a:t>	</a:t>
            </a:r>
            <a:r>
              <a:rPr lang="en-US" sz="3200" dirty="0" smtClean="0">
                <a:solidFill>
                  <a:srgbClr val="000000"/>
                </a:solidFill>
                <a:latin typeface="Helvetica"/>
                <a:cs typeface="Helvetica"/>
              </a:rPr>
              <a:t>“I am </a:t>
            </a:r>
            <a:r>
              <a:rPr lang="en-US" sz="3200" i="1" dirty="0" smtClean="0">
                <a:solidFill>
                  <a:srgbClr val="000000"/>
                </a:solidFill>
                <a:latin typeface="Helvetica"/>
                <a:cs typeface="Helvetica"/>
              </a:rPr>
              <a:t>no good</a:t>
            </a:r>
            <a:r>
              <a:rPr lang="en-US" sz="3200" dirty="0" smtClean="0">
                <a:solidFill>
                  <a:srgbClr val="000000"/>
                </a:solidFill>
                <a:latin typeface="Helvetica"/>
                <a:cs typeface="Helvetica"/>
              </a:rPr>
              <a:t> at social interaction”</a:t>
            </a:r>
          </a:p>
          <a:p>
            <a:pPr marL="457200" lvl="1" indent="0">
              <a:buNone/>
            </a:pPr>
            <a:r>
              <a:rPr lang="en-US" sz="3200" dirty="0" smtClean="0">
                <a:solidFill>
                  <a:srgbClr val="000000"/>
                </a:solidFill>
                <a:latin typeface="Helvetica"/>
                <a:cs typeface="Helvetica"/>
              </a:rPr>
              <a:t>Short, simple, affirmative statements better </a:t>
            </a:r>
          </a:p>
          <a:p>
            <a:pPr marL="457200" lvl="1" indent="0">
              <a:buNone/>
            </a:pPr>
            <a:r>
              <a:rPr lang="en-US" sz="3200" dirty="0" smtClean="0">
                <a:solidFill>
                  <a:srgbClr val="000000"/>
                </a:solidFill>
                <a:latin typeface="Helvetica"/>
                <a:cs typeface="Helvetica"/>
              </a:rPr>
              <a:t>Avoid long, complex compounds and negations</a:t>
            </a:r>
          </a:p>
        </p:txBody>
      </p:sp>
    </p:spTree>
    <p:extLst>
      <p:ext uri="{BB962C8B-B14F-4D97-AF65-F5344CB8AC3E}">
        <p14:creationId xmlns:p14="http://schemas.microsoft.com/office/powerpoint/2010/main" val="36239608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4994" name="Rectangle 2"/>
          <p:cNvSpPr>
            <a:spLocks noGrp="1" noChangeArrowheads="1"/>
          </p:cNvSpPr>
          <p:nvPr>
            <p:ph type="title"/>
          </p:nvPr>
        </p:nvSpPr>
        <p:spPr>
          <a:xfrm>
            <a:off x="457200" y="274638"/>
            <a:ext cx="8229600" cy="771244"/>
          </a:xfrm>
        </p:spPr>
        <p:txBody>
          <a:bodyPr>
            <a:normAutofit/>
          </a:bodyPr>
          <a:lstStyle/>
          <a:p>
            <a:pPr eaLnBrk="1" hangingPunct="1">
              <a:defRPr/>
            </a:pPr>
            <a:r>
              <a:rPr lang="en-US" sz="4000" dirty="0" smtClean="0">
                <a:solidFill>
                  <a:srgbClr val="000000"/>
                </a:solidFill>
                <a:latin typeface="Helvetica"/>
                <a:cs typeface="Helvetica"/>
              </a:rPr>
              <a:t>Big Five Inventory (BFI): Self-report</a:t>
            </a:r>
          </a:p>
        </p:txBody>
      </p:sp>
      <p:sp>
        <p:nvSpPr>
          <p:cNvPr id="724995" name="Rectangle 3"/>
          <p:cNvSpPr>
            <a:spLocks noGrp="1" noChangeArrowheads="1"/>
          </p:cNvSpPr>
          <p:nvPr>
            <p:ph type="body" idx="1"/>
          </p:nvPr>
        </p:nvSpPr>
        <p:spPr>
          <a:xfrm>
            <a:off x="457200" y="1255059"/>
            <a:ext cx="8229600" cy="5408705"/>
          </a:xfrm>
        </p:spPr>
        <p:txBody>
          <a:bodyPr>
            <a:normAutofit lnSpcReduction="10000"/>
          </a:bodyPr>
          <a:lstStyle/>
          <a:p>
            <a:pPr marL="609600" indent="-609600" eaLnBrk="1" hangingPunct="1">
              <a:lnSpc>
                <a:spcPct val="80000"/>
              </a:lnSpc>
              <a:buFont typeface="Wingdings" charset="0"/>
              <a:buNone/>
              <a:defRPr/>
            </a:pPr>
            <a:r>
              <a:rPr lang="en-US" sz="2800" b="1" dirty="0" smtClean="0">
                <a:solidFill>
                  <a:srgbClr val="000000"/>
                </a:solidFill>
                <a:latin typeface="Helvetica"/>
                <a:cs typeface="Helvetica"/>
              </a:rPr>
              <a:t>Instructions</a:t>
            </a:r>
            <a:r>
              <a:rPr lang="en-US" sz="2800" dirty="0" smtClean="0">
                <a:solidFill>
                  <a:srgbClr val="000000"/>
                </a:solidFill>
                <a:latin typeface="Helvetica"/>
                <a:cs typeface="Helvetica"/>
              </a:rPr>
              <a:t>: Here are a number of characteristics that may or may not apply to </a:t>
            </a:r>
            <a:r>
              <a:rPr lang="en-US" sz="2800" dirty="0" smtClean="0">
                <a:solidFill>
                  <a:srgbClr val="FF0000"/>
                </a:solidFill>
                <a:latin typeface="Helvetica"/>
                <a:cs typeface="Helvetica"/>
              </a:rPr>
              <a:t>you</a:t>
            </a:r>
            <a:r>
              <a:rPr lang="en-US" sz="2800" dirty="0" smtClean="0">
                <a:solidFill>
                  <a:srgbClr val="000000"/>
                </a:solidFill>
                <a:latin typeface="Helvetica"/>
                <a:cs typeface="Helvetica"/>
              </a:rPr>
              <a:t>. For example, do you agree that </a:t>
            </a:r>
            <a:r>
              <a:rPr lang="en-US" sz="2800" dirty="0" smtClean="0">
                <a:solidFill>
                  <a:srgbClr val="FF0000"/>
                </a:solidFill>
                <a:latin typeface="Helvetica"/>
                <a:cs typeface="Helvetica"/>
              </a:rPr>
              <a:t>you</a:t>
            </a:r>
            <a:r>
              <a:rPr lang="en-US" sz="2800" dirty="0" smtClean="0">
                <a:solidFill>
                  <a:srgbClr val="000000"/>
                </a:solidFill>
                <a:latin typeface="Helvetica"/>
                <a:cs typeface="Helvetica"/>
              </a:rPr>
              <a:t> </a:t>
            </a:r>
            <a:r>
              <a:rPr lang="en-US" sz="2800" i="1" dirty="0" smtClean="0">
                <a:solidFill>
                  <a:srgbClr val="000000"/>
                </a:solidFill>
                <a:latin typeface="Helvetica"/>
                <a:cs typeface="Helvetica"/>
              </a:rPr>
              <a:t>like to spend time with others</a:t>
            </a:r>
            <a:r>
              <a:rPr lang="en-US" sz="2800" dirty="0" smtClean="0">
                <a:solidFill>
                  <a:srgbClr val="000000"/>
                </a:solidFill>
                <a:latin typeface="Helvetica"/>
                <a:cs typeface="Helvetica"/>
              </a:rPr>
              <a:t>?  Please write a number next to each statement to indicate the extent to which you agree with that statement.</a:t>
            </a:r>
          </a:p>
          <a:p>
            <a:pPr marL="609600" indent="-609600" eaLnBrk="1" hangingPunct="1">
              <a:lnSpc>
                <a:spcPct val="80000"/>
              </a:lnSpc>
              <a:buFont typeface="Wingdings" charset="0"/>
              <a:buNone/>
              <a:defRPr/>
            </a:pPr>
            <a:endParaRPr lang="en-US" sz="2600" dirty="0" smtClean="0">
              <a:solidFill>
                <a:srgbClr val="000000"/>
              </a:solidFill>
              <a:latin typeface="Helvetica"/>
              <a:cs typeface="Helvetica"/>
            </a:endParaRPr>
          </a:p>
          <a:p>
            <a:pPr marL="609600" indent="-609600" eaLnBrk="1" hangingPunct="1">
              <a:lnSpc>
                <a:spcPct val="80000"/>
              </a:lnSpc>
              <a:buFont typeface="Wingdings" charset="0"/>
              <a:buNone/>
              <a:defRPr/>
            </a:pPr>
            <a:r>
              <a:rPr lang="en-US" sz="2600" dirty="0" smtClean="0">
                <a:solidFill>
                  <a:srgbClr val="FF0000"/>
                </a:solidFill>
                <a:latin typeface="Helvetica"/>
                <a:cs typeface="Helvetica"/>
              </a:rPr>
              <a:t>I am someone who…</a:t>
            </a:r>
            <a:r>
              <a:rPr lang="en-US" sz="2600" dirty="0" smtClean="0">
                <a:latin typeface="Helvetica"/>
                <a:cs typeface="Helvetica"/>
              </a:rPr>
              <a:t> </a:t>
            </a:r>
          </a:p>
          <a:p>
            <a:pPr marL="609600" indent="-609600" eaLnBrk="1" hangingPunct="1">
              <a:lnSpc>
                <a:spcPct val="80000"/>
              </a:lnSpc>
              <a:defRPr/>
            </a:pPr>
            <a:r>
              <a:rPr lang="en-US" sz="2000" dirty="0" smtClean="0">
                <a:solidFill>
                  <a:srgbClr val="000000"/>
                </a:solidFill>
                <a:latin typeface="Helvetica"/>
                <a:cs typeface="Helvetica"/>
              </a:rPr>
              <a:t>______ </a:t>
            </a:r>
            <a:r>
              <a:rPr lang="en-US" sz="2600" dirty="0" smtClean="0">
                <a:solidFill>
                  <a:srgbClr val="000000"/>
                </a:solidFill>
                <a:latin typeface="Helvetica"/>
                <a:cs typeface="Helvetica"/>
              </a:rPr>
              <a:t>  Is talkative</a:t>
            </a:r>
          </a:p>
          <a:p>
            <a:pPr marL="609600" indent="-609600">
              <a:lnSpc>
                <a:spcPct val="80000"/>
              </a:lnSpc>
              <a:defRPr/>
            </a:pPr>
            <a:r>
              <a:rPr lang="en-US" sz="2600" dirty="0">
                <a:solidFill>
                  <a:srgbClr val="000000"/>
                </a:solidFill>
                <a:latin typeface="Helvetica"/>
                <a:cs typeface="Helvetica"/>
              </a:rPr>
              <a:t>_____  Is helpful and unselfish with others</a:t>
            </a:r>
          </a:p>
          <a:p>
            <a:pPr marL="609600" indent="-609600" eaLnBrk="1" hangingPunct="1">
              <a:lnSpc>
                <a:spcPct val="80000"/>
              </a:lnSpc>
              <a:defRPr/>
            </a:pPr>
            <a:r>
              <a:rPr lang="en-US" sz="2600" dirty="0" smtClean="0">
                <a:solidFill>
                  <a:srgbClr val="000000"/>
                </a:solidFill>
                <a:latin typeface="Helvetica"/>
                <a:cs typeface="Helvetica"/>
              </a:rPr>
              <a:t>_____  Does a thorough job</a:t>
            </a:r>
          </a:p>
          <a:p>
            <a:pPr marL="609600" indent="-609600">
              <a:lnSpc>
                <a:spcPct val="80000"/>
              </a:lnSpc>
              <a:defRPr/>
            </a:pPr>
            <a:r>
              <a:rPr lang="en-US" sz="2600" dirty="0">
                <a:solidFill>
                  <a:srgbClr val="000000"/>
                </a:solidFill>
                <a:latin typeface="Helvetica"/>
                <a:cs typeface="Helvetica"/>
              </a:rPr>
              <a:t>_____  Is relaxed, handles stress well </a:t>
            </a:r>
          </a:p>
          <a:p>
            <a:pPr marL="609600" indent="-609600">
              <a:lnSpc>
                <a:spcPct val="80000"/>
              </a:lnSpc>
              <a:defRPr/>
            </a:pPr>
            <a:r>
              <a:rPr lang="en-US" sz="2600" dirty="0">
                <a:solidFill>
                  <a:srgbClr val="000000"/>
                </a:solidFill>
                <a:latin typeface="Helvetica"/>
                <a:cs typeface="Helvetica"/>
              </a:rPr>
              <a:t>_____  Is curious about many different things</a:t>
            </a:r>
          </a:p>
          <a:p>
            <a:pPr marL="609600" indent="-609600" eaLnBrk="1" hangingPunct="1">
              <a:lnSpc>
                <a:spcPct val="80000"/>
              </a:lnSpc>
              <a:defRPr/>
            </a:pPr>
            <a:r>
              <a:rPr lang="en-US" sz="2600" dirty="0" smtClean="0">
                <a:solidFill>
                  <a:srgbClr val="000000"/>
                </a:solidFill>
                <a:latin typeface="Helvetica"/>
                <a:cs typeface="Helvetica"/>
              </a:rPr>
              <a:t>_____  Is easily</a:t>
            </a:r>
            <a:r>
              <a:rPr lang="en-US" sz="2600" dirty="0" smtClean="0">
                <a:latin typeface="Helvetica"/>
                <a:cs typeface="Helvetica"/>
              </a:rPr>
              <a:t> distracted</a:t>
            </a:r>
          </a:p>
          <a:p>
            <a:pPr marL="609600" indent="-609600">
              <a:lnSpc>
                <a:spcPct val="80000"/>
              </a:lnSpc>
              <a:defRPr/>
            </a:pPr>
            <a:r>
              <a:rPr lang="en-US" sz="2600" dirty="0" smtClean="0">
                <a:latin typeface="Helvetica"/>
                <a:cs typeface="Helvetica"/>
              </a:rPr>
              <a:t>_____  ….</a:t>
            </a:r>
            <a:endParaRPr lang="en-US" sz="2600" dirty="0">
              <a:latin typeface="Helvetica"/>
              <a:cs typeface="Helvetica"/>
            </a:endParaRPr>
          </a:p>
          <a:p>
            <a:pPr marL="609600" indent="-609600" eaLnBrk="1" hangingPunct="1">
              <a:lnSpc>
                <a:spcPct val="80000"/>
              </a:lnSpc>
              <a:defRPr/>
            </a:pPr>
            <a:endParaRPr lang="en-US" sz="1800" dirty="0" smtClean="0"/>
          </a:p>
        </p:txBody>
      </p:sp>
    </p:spTree>
    <p:extLst>
      <p:ext uri="{BB962C8B-B14F-4D97-AF65-F5344CB8AC3E}">
        <p14:creationId xmlns:p14="http://schemas.microsoft.com/office/powerpoint/2010/main" val="177654376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01" y="579973"/>
            <a:ext cx="4403515" cy="1890838"/>
            <a:chOff x="-17164" y="5076177"/>
            <a:chExt cx="7423223" cy="1960695"/>
          </a:xfrm>
        </p:grpSpPr>
        <p:sp>
          <p:nvSpPr>
            <p:cNvPr id="8" name="TextBox 7"/>
            <p:cNvSpPr txBox="1"/>
            <p:nvPr/>
          </p:nvSpPr>
          <p:spPr>
            <a:xfrm>
              <a:off x="978017" y="5110498"/>
              <a:ext cx="3898459" cy="1926374"/>
            </a:xfrm>
            <a:prstGeom prst="rect">
              <a:avLst/>
            </a:prstGeom>
            <a:noFill/>
          </p:spPr>
          <p:txBody>
            <a:bodyPr wrap="none" rtlCol="0">
              <a:spAutoFit/>
            </a:bodyPr>
            <a:lstStyle/>
            <a:p>
              <a:r>
                <a:rPr lang="en-US" sz="4800" b="1" dirty="0" err="1" smtClean="0">
                  <a:latin typeface="Helvetica"/>
                  <a:cs typeface="Helvetica"/>
                </a:rPr>
                <a:t>Conscien</a:t>
              </a:r>
              <a:r>
                <a:rPr lang="en-US" sz="4800" b="1" dirty="0" smtClean="0">
                  <a:latin typeface="Helvetica"/>
                  <a:cs typeface="Helvetica"/>
                </a:rPr>
                <a:t>-</a:t>
              </a:r>
            </a:p>
            <a:p>
              <a:r>
                <a:rPr lang="en-US" sz="4800" b="1" dirty="0" err="1" smtClean="0">
                  <a:latin typeface="Helvetica"/>
                  <a:cs typeface="Helvetica"/>
                </a:rPr>
                <a:t>tiousness</a:t>
              </a:r>
              <a:endParaRPr lang="en-US" sz="4800" b="1" dirty="0">
                <a:latin typeface="Helvetica"/>
                <a:cs typeface="Helvetica"/>
              </a:endParaRPr>
            </a:p>
          </p:txBody>
        </p:sp>
        <p:sp>
          <p:nvSpPr>
            <p:cNvPr id="9" name="Oval 8"/>
            <p:cNvSpPr/>
            <p:nvPr/>
          </p:nvSpPr>
          <p:spPr>
            <a:xfrm>
              <a:off x="-17164" y="5076177"/>
              <a:ext cx="7423223" cy="1960695"/>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9948" y="4646993"/>
            <a:ext cx="4222288" cy="998849"/>
            <a:chOff x="1424593" y="5110499"/>
            <a:chExt cx="4222288" cy="998849"/>
          </a:xfrm>
        </p:grpSpPr>
        <p:sp>
          <p:nvSpPr>
            <p:cNvPr id="11" name="TextBox 10"/>
            <p:cNvSpPr txBox="1"/>
            <p:nvPr/>
          </p:nvSpPr>
          <p:spPr>
            <a:xfrm>
              <a:off x="2029701" y="5110500"/>
              <a:ext cx="3160841" cy="830997"/>
            </a:xfrm>
            <a:prstGeom prst="rect">
              <a:avLst/>
            </a:prstGeom>
            <a:noFill/>
          </p:spPr>
          <p:txBody>
            <a:bodyPr wrap="none" rtlCol="0">
              <a:spAutoFit/>
            </a:bodyPr>
            <a:lstStyle/>
            <a:p>
              <a:r>
                <a:rPr lang="en-US" sz="4800" b="1" dirty="0" smtClean="0">
                  <a:latin typeface="Helvetica"/>
                  <a:cs typeface="Helvetica"/>
                </a:rPr>
                <a:t>Openness</a:t>
              </a:r>
              <a:endParaRPr lang="en-US" sz="4800" b="1" dirty="0">
                <a:latin typeface="Helvetica"/>
                <a:cs typeface="Helvetica"/>
              </a:endParaRPr>
            </a:p>
          </p:txBody>
        </p:sp>
        <p:sp>
          <p:nvSpPr>
            <p:cNvPr id="12" name="Oval 11"/>
            <p:cNvSpPr/>
            <p:nvPr/>
          </p:nvSpPr>
          <p:spPr>
            <a:xfrm>
              <a:off x="1424593" y="5110499"/>
              <a:ext cx="4222288" cy="998849"/>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4395278" y="2059331"/>
            <a:ext cx="1268767" cy="1081148"/>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13733" y="2691018"/>
            <a:ext cx="2110695" cy="1647078"/>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400" dirty="0" smtClean="0">
                <a:solidFill>
                  <a:srgbClr val="000000"/>
                </a:solidFill>
                <a:latin typeface="Helvetica"/>
                <a:cs typeface="Helvetica"/>
              </a:rPr>
              <a:t>Good Grades</a:t>
            </a:r>
            <a:endParaRPr lang="en-US" sz="4400" dirty="0">
              <a:solidFill>
                <a:srgbClr val="000000"/>
              </a:solidFill>
              <a:latin typeface="Helvetica"/>
              <a:cs typeface="Helvetica"/>
            </a:endParaRPr>
          </a:p>
        </p:txBody>
      </p:sp>
      <p:cxnSp>
        <p:nvCxnSpPr>
          <p:cNvPr id="17" name="Straight Connector 16"/>
          <p:cNvCxnSpPr/>
          <p:nvPr/>
        </p:nvCxnSpPr>
        <p:spPr>
          <a:xfrm flipV="1">
            <a:off x="4441169" y="3743693"/>
            <a:ext cx="1325859" cy="951124"/>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793849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4514" name="Rectangle 2"/>
          <p:cNvSpPr>
            <a:spLocks noGrp="1" noChangeArrowheads="1"/>
          </p:cNvSpPr>
          <p:nvPr>
            <p:ph type="title"/>
          </p:nvPr>
        </p:nvSpPr>
        <p:spPr>
          <a:xfrm>
            <a:off x="457200" y="274639"/>
            <a:ext cx="8229600" cy="666656"/>
          </a:xfrm>
        </p:spPr>
        <p:txBody>
          <a:bodyPr>
            <a:normAutofit fontScale="90000"/>
          </a:bodyPr>
          <a:lstStyle/>
          <a:p>
            <a:pPr eaLnBrk="1" hangingPunct="1">
              <a:defRPr/>
            </a:pPr>
            <a:r>
              <a:rPr lang="en-US" dirty="0" smtClean="0">
                <a:solidFill>
                  <a:srgbClr val="000000"/>
                </a:solidFill>
                <a:latin typeface="Helvetica"/>
                <a:cs typeface="Helvetica"/>
              </a:rPr>
              <a:t>Big Five Inventory (1991)</a:t>
            </a:r>
          </a:p>
        </p:txBody>
      </p:sp>
      <p:sp>
        <p:nvSpPr>
          <p:cNvPr id="704515" name="Rectangle 3"/>
          <p:cNvSpPr>
            <a:spLocks noGrp="1" noChangeArrowheads="1"/>
          </p:cNvSpPr>
          <p:nvPr>
            <p:ph type="body" idx="1"/>
          </p:nvPr>
        </p:nvSpPr>
        <p:spPr>
          <a:xfrm>
            <a:off x="457200" y="1135530"/>
            <a:ext cx="8497888" cy="5558117"/>
          </a:xfrm>
        </p:spPr>
        <p:txBody>
          <a:bodyPr>
            <a:normAutofit fontScale="92500" lnSpcReduction="10000"/>
          </a:bodyPr>
          <a:lstStyle/>
          <a:p>
            <a:pPr marL="457200" lvl="1" indent="0">
              <a:lnSpc>
                <a:spcPct val="90000"/>
              </a:lnSpc>
              <a:buNone/>
              <a:defRPr/>
            </a:pPr>
            <a:r>
              <a:rPr lang="en-US" dirty="0" smtClean="0">
                <a:solidFill>
                  <a:srgbClr val="000000"/>
                </a:solidFill>
                <a:latin typeface="Helvetica"/>
                <a:cs typeface="Helvetica"/>
              </a:rPr>
              <a:t>Items: Grade </a:t>
            </a:r>
            <a:r>
              <a:rPr lang="en-US" dirty="0">
                <a:solidFill>
                  <a:srgbClr val="000000"/>
                </a:solidFill>
                <a:latin typeface="Helvetica"/>
                <a:cs typeface="Helvetica"/>
              </a:rPr>
              <a:t>5 reading </a:t>
            </a:r>
            <a:r>
              <a:rPr lang="en-US" dirty="0" smtClean="0">
                <a:solidFill>
                  <a:srgbClr val="000000"/>
                </a:solidFill>
                <a:latin typeface="Helvetica"/>
                <a:cs typeface="Helvetica"/>
              </a:rPr>
              <a:t>level (age 10)</a:t>
            </a:r>
            <a:endParaRPr lang="en-US" dirty="0">
              <a:solidFill>
                <a:srgbClr val="000000"/>
              </a:solidFill>
              <a:latin typeface="Helvetica"/>
              <a:cs typeface="Helvetica"/>
            </a:endParaRPr>
          </a:p>
          <a:p>
            <a:pPr marL="457200" lvl="1" indent="0" eaLnBrk="1" hangingPunct="1">
              <a:lnSpc>
                <a:spcPct val="90000"/>
              </a:lnSpc>
              <a:buNone/>
              <a:defRPr/>
            </a:pPr>
            <a:r>
              <a:rPr lang="en-US" dirty="0">
                <a:solidFill>
                  <a:srgbClr val="000000"/>
                </a:solidFill>
                <a:latin typeface="Helvetica"/>
                <a:cs typeface="Helvetica"/>
              </a:rPr>
              <a:t>S</a:t>
            </a:r>
            <a:r>
              <a:rPr lang="en-US" dirty="0" smtClean="0">
                <a:solidFill>
                  <a:srgbClr val="000000"/>
                </a:solidFill>
                <a:latin typeface="Helvetica"/>
                <a:cs typeface="Helvetica"/>
              </a:rPr>
              <a:t>hort phrases (better than single adjectives</a:t>
            </a:r>
            <a:r>
              <a:rPr lang="en-US" dirty="0">
                <a:solidFill>
                  <a:srgbClr val="000000"/>
                </a:solidFill>
                <a:latin typeface="Helvetica"/>
                <a:cs typeface="Helvetica"/>
              </a:rPr>
              <a:t>)</a:t>
            </a:r>
            <a:endParaRPr lang="en-US" dirty="0" smtClean="0">
              <a:solidFill>
                <a:srgbClr val="000000"/>
              </a:solidFill>
              <a:latin typeface="Helvetica"/>
              <a:cs typeface="Helvetica"/>
            </a:endParaRPr>
          </a:p>
          <a:p>
            <a:pPr marL="457200" lvl="1" indent="0">
              <a:lnSpc>
                <a:spcPct val="90000"/>
              </a:lnSpc>
              <a:buNone/>
              <a:defRPr/>
            </a:pPr>
            <a:r>
              <a:rPr lang="en-US" dirty="0" smtClean="0">
                <a:solidFill>
                  <a:srgbClr val="000000"/>
                </a:solidFill>
                <a:latin typeface="Helvetica"/>
                <a:cs typeface="Helvetica"/>
              </a:rPr>
              <a:t>	</a:t>
            </a:r>
            <a:r>
              <a:rPr lang="en-US" sz="2600" dirty="0">
                <a:solidFill>
                  <a:srgbClr val="000000"/>
                </a:solidFill>
                <a:latin typeface="Helvetica"/>
                <a:cs typeface="Helvetica"/>
              </a:rPr>
              <a:t>“Keeps working until the task is finished”</a:t>
            </a:r>
          </a:p>
          <a:p>
            <a:pPr marL="457200" lvl="1" indent="0">
              <a:lnSpc>
                <a:spcPct val="90000"/>
              </a:lnSpc>
              <a:buNone/>
              <a:defRPr/>
            </a:pPr>
            <a:r>
              <a:rPr lang="en-US" sz="2600" dirty="0" smtClean="0">
                <a:solidFill>
                  <a:srgbClr val="000000"/>
                </a:solidFill>
                <a:latin typeface="Helvetica"/>
                <a:cs typeface="Helvetica"/>
              </a:rPr>
              <a:t>	“</a:t>
            </a:r>
            <a:r>
              <a:rPr lang="en-US" sz="2600" dirty="0">
                <a:solidFill>
                  <a:srgbClr val="000000"/>
                </a:solidFill>
                <a:latin typeface="Helvetica"/>
                <a:cs typeface="Helvetica"/>
              </a:rPr>
              <a:t>Likes to </a:t>
            </a:r>
            <a:r>
              <a:rPr lang="en-US" sz="2600" dirty="0" smtClean="0">
                <a:solidFill>
                  <a:srgbClr val="000000"/>
                </a:solidFill>
                <a:latin typeface="Helvetica"/>
                <a:cs typeface="Helvetica"/>
              </a:rPr>
              <a:t>think, </a:t>
            </a:r>
            <a:r>
              <a:rPr lang="en-US" sz="2600" dirty="0">
                <a:solidFill>
                  <a:srgbClr val="000000"/>
                </a:solidFill>
                <a:latin typeface="Helvetica"/>
                <a:cs typeface="Helvetica"/>
              </a:rPr>
              <a:t>play with ideas”</a:t>
            </a:r>
          </a:p>
          <a:p>
            <a:pPr marL="457200" lvl="1" indent="0" eaLnBrk="1" hangingPunct="1">
              <a:lnSpc>
                <a:spcPct val="90000"/>
              </a:lnSpc>
              <a:buNone/>
              <a:defRPr/>
            </a:pPr>
            <a:r>
              <a:rPr lang="en-US" sz="2600" dirty="0" smtClean="0">
                <a:solidFill>
                  <a:srgbClr val="000000"/>
                </a:solidFill>
                <a:latin typeface="Helvetica"/>
                <a:cs typeface="Helvetica"/>
              </a:rPr>
              <a:t>	“Remains calm in tense situations”</a:t>
            </a:r>
            <a:endParaRPr lang="en-US" sz="2600" dirty="0">
              <a:solidFill>
                <a:srgbClr val="000000"/>
              </a:solidFill>
              <a:latin typeface="Helvetica"/>
              <a:cs typeface="Helvetica"/>
            </a:endParaRPr>
          </a:p>
          <a:p>
            <a:pPr marL="457200" lvl="1" indent="0">
              <a:lnSpc>
                <a:spcPct val="90000"/>
              </a:lnSpc>
              <a:buNone/>
              <a:defRPr/>
            </a:pPr>
            <a:r>
              <a:rPr lang="en-US" dirty="0" smtClean="0">
                <a:solidFill>
                  <a:srgbClr val="000000"/>
                </a:solidFill>
                <a:latin typeface="Helvetica"/>
                <a:cs typeface="Helvetica"/>
              </a:rPr>
              <a:t>Rate on a 5-point scale</a:t>
            </a:r>
          </a:p>
          <a:p>
            <a:pPr marL="457200" lvl="1" indent="0">
              <a:lnSpc>
                <a:spcPct val="90000"/>
              </a:lnSpc>
              <a:buNone/>
              <a:defRPr/>
            </a:pPr>
            <a:r>
              <a:rPr lang="en-US" i="1" dirty="0">
                <a:solidFill>
                  <a:srgbClr val="000000"/>
                </a:solidFill>
                <a:latin typeface="Helvetica"/>
                <a:cs typeface="Helvetica"/>
              </a:rPr>
              <a:t>	</a:t>
            </a:r>
            <a:r>
              <a:rPr lang="en-US" sz="2600" i="1" dirty="0" smtClean="0">
                <a:solidFill>
                  <a:srgbClr val="000000"/>
                </a:solidFill>
                <a:latin typeface="Helvetica"/>
                <a:cs typeface="Helvetica"/>
              </a:rPr>
              <a:t>“Yes, that’s me!” versus “No way, I don’t do that”</a:t>
            </a:r>
            <a:endParaRPr lang="en-US" sz="2600" dirty="0" smtClean="0">
              <a:solidFill>
                <a:srgbClr val="000000"/>
              </a:solidFill>
              <a:latin typeface="Helvetica"/>
              <a:cs typeface="Helvetica"/>
            </a:endParaRPr>
          </a:p>
          <a:p>
            <a:pPr marL="457200" lvl="1" indent="0" eaLnBrk="1" hangingPunct="1">
              <a:lnSpc>
                <a:spcPct val="90000"/>
              </a:lnSpc>
              <a:buNone/>
              <a:defRPr/>
            </a:pPr>
            <a:r>
              <a:rPr lang="en-US" sz="2600" dirty="0">
                <a:solidFill>
                  <a:srgbClr val="000000"/>
                </a:solidFill>
                <a:latin typeface="Helvetica"/>
                <a:cs typeface="Helvetica"/>
              </a:rPr>
              <a:t>	</a:t>
            </a:r>
            <a:r>
              <a:rPr lang="en-US" sz="2600" dirty="0" smtClean="0">
                <a:solidFill>
                  <a:srgbClr val="000000"/>
                </a:solidFill>
                <a:latin typeface="Helvetica"/>
                <a:cs typeface="Helvetica"/>
              </a:rPr>
              <a:t>1=“Disagree strongly”; 5=“Agree strongly”</a:t>
            </a:r>
          </a:p>
          <a:p>
            <a:pPr marL="457200" lvl="1" indent="0">
              <a:lnSpc>
                <a:spcPct val="90000"/>
              </a:lnSpc>
              <a:buNone/>
              <a:defRPr/>
            </a:pPr>
            <a:r>
              <a:rPr lang="en-US" dirty="0" smtClean="0">
                <a:solidFill>
                  <a:srgbClr val="000000"/>
                </a:solidFill>
                <a:latin typeface="Helvetica"/>
                <a:cs typeface="Helvetica"/>
              </a:rPr>
              <a:t>Psychometrics</a:t>
            </a:r>
          </a:p>
          <a:p>
            <a:pPr marL="457200" lvl="1" indent="0">
              <a:lnSpc>
                <a:spcPct val="90000"/>
              </a:lnSpc>
              <a:buNone/>
              <a:defRPr/>
            </a:pPr>
            <a:r>
              <a:rPr lang="en-US" i="1" dirty="0">
                <a:solidFill>
                  <a:srgbClr val="000000"/>
                </a:solidFill>
                <a:latin typeface="Helvetica"/>
                <a:cs typeface="Helvetica"/>
              </a:rPr>
              <a:t>	</a:t>
            </a:r>
            <a:r>
              <a:rPr lang="en-US" sz="2600" i="1" dirty="0" smtClean="0">
                <a:solidFill>
                  <a:srgbClr val="000000"/>
                </a:solidFill>
                <a:latin typeface="Helvetica"/>
                <a:cs typeface="Helvetica"/>
              </a:rPr>
              <a:t>Retest reliability</a:t>
            </a:r>
            <a:r>
              <a:rPr lang="en-US" sz="2600" dirty="0" smtClean="0">
                <a:solidFill>
                  <a:srgbClr val="000000"/>
                </a:solidFill>
                <a:latin typeface="Helvetica"/>
                <a:cs typeface="Helvetica"/>
              </a:rPr>
              <a:t> high over 3-6 </a:t>
            </a:r>
            <a:r>
              <a:rPr lang="en-US" sz="2600" dirty="0">
                <a:solidFill>
                  <a:srgbClr val="000000"/>
                </a:solidFill>
                <a:latin typeface="Helvetica"/>
                <a:cs typeface="Helvetica"/>
              </a:rPr>
              <a:t>months </a:t>
            </a:r>
          </a:p>
          <a:p>
            <a:pPr marL="457200" lvl="1" indent="0" eaLnBrk="1" hangingPunct="1">
              <a:lnSpc>
                <a:spcPct val="90000"/>
              </a:lnSpc>
              <a:buNone/>
              <a:defRPr/>
            </a:pPr>
            <a:r>
              <a:rPr lang="en-US" sz="2600" i="1" dirty="0" smtClean="0">
                <a:solidFill>
                  <a:srgbClr val="000000"/>
                </a:solidFill>
                <a:latin typeface="Helvetica"/>
                <a:cs typeface="Helvetica"/>
              </a:rPr>
              <a:t>	Validated</a:t>
            </a:r>
            <a:r>
              <a:rPr lang="en-US" sz="2600" dirty="0" smtClean="0">
                <a:solidFill>
                  <a:srgbClr val="000000"/>
                </a:solidFill>
                <a:latin typeface="Helvetica"/>
                <a:cs typeface="Helvetica"/>
              </a:rPr>
              <a:t> across self and observer ratings</a:t>
            </a:r>
            <a:endParaRPr lang="en-US" sz="2600" dirty="0">
              <a:solidFill>
                <a:srgbClr val="000000"/>
              </a:solidFill>
              <a:latin typeface="Helvetica"/>
              <a:cs typeface="Helvetica"/>
            </a:endParaRPr>
          </a:p>
          <a:p>
            <a:pPr marL="457200" lvl="1" indent="0" eaLnBrk="1" hangingPunct="1">
              <a:lnSpc>
                <a:spcPct val="90000"/>
              </a:lnSpc>
              <a:buNone/>
              <a:defRPr/>
            </a:pPr>
            <a:r>
              <a:rPr lang="en-US" dirty="0" smtClean="0">
                <a:solidFill>
                  <a:srgbClr val="000000"/>
                </a:solidFill>
                <a:latin typeface="Helvetica"/>
                <a:cs typeface="Helvetica"/>
              </a:rPr>
              <a:t>Large data base</a:t>
            </a:r>
          </a:p>
          <a:p>
            <a:pPr marL="457200" lvl="1" indent="0" eaLnBrk="1" hangingPunct="1">
              <a:lnSpc>
                <a:spcPct val="90000"/>
              </a:lnSpc>
              <a:buNone/>
              <a:defRPr/>
            </a:pPr>
            <a:r>
              <a:rPr lang="en-US" dirty="0">
                <a:solidFill>
                  <a:srgbClr val="000000"/>
                </a:solidFill>
                <a:latin typeface="Helvetica"/>
                <a:cs typeface="Helvetica"/>
              </a:rPr>
              <a:t>	</a:t>
            </a:r>
            <a:r>
              <a:rPr lang="en-US" sz="2600" dirty="0" smtClean="0">
                <a:solidFill>
                  <a:srgbClr val="000000"/>
                </a:solidFill>
                <a:latin typeface="Helvetica"/>
                <a:cs typeface="Helvetica"/>
              </a:rPr>
              <a:t>Translated and adapted into </a:t>
            </a:r>
            <a:r>
              <a:rPr lang="en-US" sz="2600" i="1" dirty="0" smtClean="0">
                <a:solidFill>
                  <a:srgbClr val="000000"/>
                </a:solidFill>
                <a:latin typeface="Helvetica"/>
                <a:cs typeface="Helvetica"/>
              </a:rPr>
              <a:t>30 languages</a:t>
            </a:r>
          </a:p>
          <a:p>
            <a:pPr marL="457200" lvl="1" indent="0">
              <a:lnSpc>
                <a:spcPct val="90000"/>
              </a:lnSpc>
              <a:buNone/>
              <a:defRPr/>
            </a:pPr>
            <a:r>
              <a:rPr lang="en-US" sz="2600" dirty="0" smtClean="0">
                <a:solidFill>
                  <a:srgbClr val="000000"/>
                </a:solidFill>
                <a:latin typeface="Helvetica"/>
                <a:cs typeface="Helvetica"/>
              </a:rPr>
              <a:t>	Completed </a:t>
            </a:r>
            <a:r>
              <a:rPr lang="en-US" sz="2600" dirty="0">
                <a:solidFill>
                  <a:srgbClr val="000000"/>
                </a:solidFill>
                <a:latin typeface="Helvetica"/>
                <a:cs typeface="Helvetica"/>
              </a:rPr>
              <a:t>by </a:t>
            </a:r>
            <a:r>
              <a:rPr lang="en-US" sz="2600" i="1" dirty="0">
                <a:solidFill>
                  <a:srgbClr val="000000"/>
                </a:solidFill>
                <a:latin typeface="Helvetica"/>
                <a:cs typeface="Helvetica"/>
              </a:rPr>
              <a:t>2 million</a:t>
            </a:r>
            <a:r>
              <a:rPr lang="en-US" sz="2600" dirty="0">
                <a:solidFill>
                  <a:srgbClr val="000000"/>
                </a:solidFill>
                <a:latin typeface="Helvetica"/>
                <a:cs typeface="Helvetica"/>
              </a:rPr>
              <a:t> </a:t>
            </a:r>
            <a:r>
              <a:rPr lang="en-US" sz="2600" dirty="0" smtClean="0">
                <a:solidFill>
                  <a:srgbClr val="000000"/>
                </a:solidFill>
                <a:latin typeface="Helvetica"/>
                <a:cs typeface="Helvetica"/>
              </a:rPr>
              <a:t>people (about 10 </a:t>
            </a:r>
            <a:r>
              <a:rPr lang="en-US" sz="2600" dirty="0">
                <a:solidFill>
                  <a:srgbClr val="000000"/>
                </a:solidFill>
                <a:latin typeface="Helvetica"/>
                <a:cs typeface="Helvetica"/>
              </a:rPr>
              <a:t>min</a:t>
            </a:r>
            <a:r>
              <a:rPr lang="en-US" sz="2600" dirty="0" smtClean="0">
                <a:solidFill>
                  <a:srgbClr val="000000"/>
                </a:solidFill>
                <a:latin typeface="Helvetica"/>
                <a:cs typeface="Helvetica"/>
              </a:rPr>
              <a:t>)</a:t>
            </a:r>
            <a:endParaRPr lang="en-US" sz="2600" dirty="0">
              <a:solidFill>
                <a:srgbClr val="000000"/>
              </a:solidFill>
              <a:latin typeface="Helvetica"/>
              <a:cs typeface="Helvetica"/>
            </a:endParaRPr>
          </a:p>
        </p:txBody>
      </p:sp>
    </p:spTree>
    <p:extLst>
      <p:ext uri="{BB962C8B-B14F-4D97-AF65-F5344CB8AC3E}">
        <p14:creationId xmlns:p14="http://schemas.microsoft.com/office/powerpoint/2010/main" val="35568656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Helvetica"/>
                <a:cs typeface="Helvetica"/>
              </a:rPr>
              <a:t>Reliability and Construct Validity</a:t>
            </a:r>
            <a:endParaRPr lang="en-US" dirty="0">
              <a:solidFill>
                <a:schemeClr val="tx1"/>
              </a:solidFill>
              <a:latin typeface="Helvetica"/>
              <a:cs typeface="Helvetica"/>
            </a:endParaRPr>
          </a:p>
        </p:txBody>
      </p:sp>
      <p:sp>
        <p:nvSpPr>
          <p:cNvPr id="3" name="Content Placeholder 2"/>
          <p:cNvSpPr>
            <a:spLocks noGrp="1"/>
          </p:cNvSpPr>
          <p:nvPr>
            <p:ph idx="1"/>
          </p:nvPr>
        </p:nvSpPr>
        <p:spPr/>
        <p:txBody>
          <a:bodyPr>
            <a:normAutofit/>
          </a:bodyPr>
          <a:lstStyle/>
          <a:p>
            <a:r>
              <a:rPr lang="en-US" b="1" dirty="0" smtClean="0">
                <a:solidFill>
                  <a:srgbClr val="000000"/>
                </a:solidFill>
                <a:latin typeface="Helvetica"/>
                <a:cs typeface="Helvetica"/>
              </a:rPr>
              <a:t>Reliability</a:t>
            </a:r>
            <a:r>
              <a:rPr lang="en-US" dirty="0" smtClean="0">
                <a:solidFill>
                  <a:srgbClr val="000000"/>
                </a:solidFill>
                <a:latin typeface="Helvetica"/>
                <a:cs typeface="Helvetica"/>
              </a:rPr>
              <a:t> is about </a:t>
            </a:r>
            <a:r>
              <a:rPr lang="en-US" dirty="0" err="1" smtClean="0">
                <a:solidFill>
                  <a:srgbClr val="000000"/>
                </a:solidFill>
                <a:latin typeface="Helvetica"/>
                <a:cs typeface="Helvetica"/>
              </a:rPr>
              <a:t>replicability</a:t>
            </a:r>
            <a:r>
              <a:rPr lang="en-US" dirty="0" smtClean="0">
                <a:solidFill>
                  <a:srgbClr val="000000"/>
                </a:solidFill>
                <a:latin typeface="Helvetica"/>
                <a:cs typeface="Helvetica"/>
              </a:rPr>
              <a:t>: </a:t>
            </a:r>
          </a:p>
          <a:p>
            <a:r>
              <a:rPr lang="en-US" dirty="0" smtClean="0">
                <a:solidFill>
                  <a:srgbClr val="000000"/>
                </a:solidFill>
                <a:latin typeface="Helvetica"/>
                <a:cs typeface="Helvetica"/>
              </a:rPr>
              <a:t>Can we </a:t>
            </a:r>
            <a:r>
              <a:rPr lang="en-US" i="1" dirty="0" smtClean="0">
                <a:solidFill>
                  <a:srgbClr val="000000"/>
                </a:solidFill>
                <a:latin typeface="Helvetica"/>
                <a:cs typeface="Helvetica"/>
              </a:rPr>
              <a:t>reproduce</a:t>
            </a:r>
            <a:r>
              <a:rPr lang="en-US" dirty="0" smtClean="0">
                <a:solidFill>
                  <a:srgbClr val="000000"/>
                </a:solidFill>
                <a:latin typeface="Helvetica"/>
                <a:cs typeface="Helvetica"/>
              </a:rPr>
              <a:t> the same test scores across equivalent measurements? Deals with random error.</a:t>
            </a:r>
          </a:p>
        </p:txBody>
      </p:sp>
    </p:spTree>
    <p:extLst>
      <p:ext uri="{BB962C8B-B14F-4D97-AF65-F5344CB8AC3E}">
        <p14:creationId xmlns:p14="http://schemas.microsoft.com/office/powerpoint/2010/main" val="4588074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latin typeface="Helvetica"/>
                <a:cs typeface="Helvetica"/>
              </a:rPr>
              <a:t>Reliability and Construct Validity</a:t>
            </a:r>
            <a:endParaRPr lang="en-US" dirty="0">
              <a:solidFill>
                <a:schemeClr val="tx1"/>
              </a:solidFill>
              <a:latin typeface="Helvetica"/>
              <a:cs typeface="Helvetica"/>
            </a:endParaRPr>
          </a:p>
        </p:txBody>
      </p:sp>
      <p:sp>
        <p:nvSpPr>
          <p:cNvPr id="3" name="Content Placeholder 2"/>
          <p:cNvSpPr>
            <a:spLocks noGrp="1"/>
          </p:cNvSpPr>
          <p:nvPr>
            <p:ph idx="1"/>
          </p:nvPr>
        </p:nvSpPr>
        <p:spPr>
          <a:xfrm>
            <a:off x="457200" y="1600200"/>
            <a:ext cx="8229600" cy="4900591"/>
          </a:xfrm>
        </p:spPr>
        <p:txBody>
          <a:bodyPr>
            <a:normAutofit lnSpcReduction="10000"/>
          </a:bodyPr>
          <a:lstStyle/>
          <a:p>
            <a:r>
              <a:rPr lang="en-US" b="1" dirty="0" smtClean="0">
                <a:solidFill>
                  <a:srgbClr val="000000"/>
                </a:solidFill>
                <a:latin typeface="Helvetica"/>
                <a:cs typeface="Helvetica"/>
              </a:rPr>
              <a:t>Validity</a:t>
            </a:r>
            <a:r>
              <a:rPr lang="en-US" dirty="0" smtClean="0">
                <a:solidFill>
                  <a:srgbClr val="000000"/>
                </a:solidFill>
                <a:latin typeface="Helvetica"/>
                <a:cs typeface="Helvetica"/>
              </a:rPr>
              <a:t> addresses whether test scores measure what we </a:t>
            </a:r>
            <a:r>
              <a:rPr lang="en-US" i="1" dirty="0" smtClean="0">
                <a:solidFill>
                  <a:srgbClr val="000000"/>
                </a:solidFill>
                <a:latin typeface="Helvetica"/>
                <a:cs typeface="Helvetica"/>
              </a:rPr>
              <a:t>intended</a:t>
            </a:r>
            <a:r>
              <a:rPr lang="en-US" dirty="0" smtClean="0">
                <a:solidFill>
                  <a:srgbClr val="000000"/>
                </a:solidFill>
                <a:latin typeface="Helvetica"/>
                <a:cs typeface="Helvetica"/>
              </a:rPr>
              <a:t>, it’s about the meaning. Deals with systematic errors.</a:t>
            </a:r>
          </a:p>
          <a:p>
            <a:r>
              <a:rPr lang="en-US" b="1" dirty="0">
                <a:solidFill>
                  <a:srgbClr val="000000"/>
                </a:solidFill>
                <a:latin typeface="Helvetica"/>
                <a:cs typeface="Helvetica"/>
              </a:rPr>
              <a:t>Convergent validation</a:t>
            </a:r>
            <a:r>
              <a:rPr lang="en-US" dirty="0">
                <a:solidFill>
                  <a:srgbClr val="000000"/>
                </a:solidFill>
                <a:latin typeface="Helvetica"/>
                <a:cs typeface="Helvetica"/>
              </a:rPr>
              <a:t> across data sources </a:t>
            </a:r>
            <a:r>
              <a:rPr lang="en-US" dirty="0">
                <a:solidFill>
                  <a:srgbClr val="000000"/>
                </a:solidFill>
                <a:latin typeface="Helvetica"/>
                <a:cs typeface="Helvetica"/>
                <a:sym typeface="Wingdings"/>
              </a:rPr>
              <a:t> Multi-method </a:t>
            </a:r>
            <a:r>
              <a:rPr lang="en-US" dirty="0" smtClean="0">
                <a:solidFill>
                  <a:srgbClr val="000000"/>
                </a:solidFill>
                <a:latin typeface="Helvetica"/>
                <a:cs typeface="Helvetica"/>
                <a:sym typeface="Wingdings"/>
              </a:rPr>
              <a:t>design</a:t>
            </a:r>
          </a:p>
          <a:p>
            <a:r>
              <a:rPr lang="en-US" dirty="0" smtClean="0">
                <a:solidFill>
                  <a:srgbClr val="000000"/>
                </a:solidFill>
                <a:latin typeface="Helvetica"/>
                <a:cs typeface="Helvetica"/>
                <a:sym typeface="Wingdings"/>
              </a:rPr>
              <a:t>Do different judges agree on their ratings of the target person, like 360 degree assessments in business world</a:t>
            </a:r>
          </a:p>
          <a:p>
            <a:r>
              <a:rPr lang="en-US" dirty="0" smtClean="0">
                <a:solidFill>
                  <a:srgbClr val="000000"/>
                </a:solidFill>
                <a:latin typeface="Helvetica"/>
                <a:cs typeface="Helvetica"/>
                <a:sym typeface="Wingdings"/>
              </a:rPr>
              <a:t>Round Robin design: everybody rates self and each of the other group members</a:t>
            </a:r>
          </a:p>
        </p:txBody>
      </p:sp>
    </p:spTree>
    <p:extLst>
      <p:ext uri="{BB962C8B-B14F-4D97-AF65-F5344CB8AC3E}">
        <p14:creationId xmlns:p14="http://schemas.microsoft.com/office/powerpoint/2010/main" val="301932269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cxnSp>
        <p:nvCxnSpPr>
          <p:cNvPr id="197" name="Shape 197"/>
          <p:cNvCxnSpPr/>
          <p:nvPr/>
        </p:nvCxnSpPr>
        <p:spPr>
          <a:xfrm rot="10800000" flipH="1">
            <a:off x="2000250" y="3515475"/>
            <a:ext cx="1089000" cy="609899"/>
          </a:xfrm>
          <a:prstGeom prst="straightConnector1">
            <a:avLst/>
          </a:prstGeom>
          <a:noFill/>
          <a:ln w="19050" cap="flat">
            <a:solidFill>
              <a:srgbClr val="666666"/>
            </a:solidFill>
            <a:prstDash val="solid"/>
            <a:round/>
            <a:headEnd type="triangle" w="lg" len="lg"/>
            <a:tailEnd type="none" w="lg" len="lg"/>
          </a:ln>
        </p:spPr>
      </p:cxnSp>
      <p:cxnSp>
        <p:nvCxnSpPr>
          <p:cNvPr id="198" name="Shape 198"/>
          <p:cNvCxnSpPr/>
          <p:nvPr/>
        </p:nvCxnSpPr>
        <p:spPr>
          <a:xfrm flipH="1">
            <a:off x="1546399" y="3232100"/>
            <a:ext cx="1673700" cy="5700"/>
          </a:xfrm>
          <a:prstGeom prst="straightConnector1">
            <a:avLst/>
          </a:prstGeom>
          <a:noFill/>
          <a:ln w="19050" cap="flat">
            <a:solidFill>
              <a:schemeClr val="dk2"/>
            </a:solidFill>
            <a:prstDash val="solid"/>
            <a:round/>
            <a:headEnd type="none" w="lg" len="lg"/>
            <a:tailEnd type="triangle" w="lg" len="lg"/>
          </a:ln>
        </p:spPr>
      </p:cxnSp>
      <p:sp>
        <p:nvSpPr>
          <p:cNvPr id="199" name="Shape 19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US" sz="4000" dirty="0" smtClean="0"/>
              <a:t>Self vs. Consensual Rating by Others</a:t>
            </a:r>
            <a:endParaRPr lang="en" sz="4000" dirty="0"/>
          </a:p>
        </p:txBody>
      </p:sp>
      <p:sp>
        <p:nvSpPr>
          <p:cNvPr id="200" name="Shape 200"/>
          <p:cNvSpPr txBox="1"/>
          <p:nvPr/>
        </p:nvSpPr>
        <p:spPr>
          <a:xfrm>
            <a:off x="2151525" y="1944775"/>
            <a:ext cx="576300" cy="749099"/>
          </a:xfrm>
          <a:prstGeom prst="rect">
            <a:avLst/>
          </a:prstGeom>
          <a:noFill/>
        </p:spPr>
        <p:txBody>
          <a:bodyPr lIns="91425" tIns="91425" rIns="91425" bIns="91425" anchor="t" anchorCtr="0">
            <a:noAutofit/>
          </a:bodyPr>
          <a:lstStyle/>
          <a:p>
            <a:pPr lvl="0" rtl="0">
              <a:buNone/>
            </a:pPr>
            <a:r>
              <a:rPr lang="en-US" sz="4800" b="1" dirty="0">
                <a:solidFill>
                  <a:srgbClr val="FF0000"/>
                </a:solidFill>
                <a:latin typeface="Courier New"/>
                <a:ea typeface="Courier New"/>
                <a:cs typeface="Courier New"/>
                <a:sym typeface="Courier New"/>
              </a:rPr>
              <a:t>K</a:t>
            </a:r>
            <a:endParaRPr lang="en" sz="4800" b="1" dirty="0">
              <a:solidFill>
                <a:srgbClr val="FF0000"/>
              </a:solidFill>
              <a:latin typeface="Courier New"/>
              <a:ea typeface="Courier New"/>
              <a:cs typeface="Courier New"/>
              <a:sym typeface="Courier New"/>
            </a:endParaRPr>
          </a:p>
        </p:txBody>
      </p:sp>
      <p:sp>
        <p:nvSpPr>
          <p:cNvPr id="201" name="Shape 201"/>
          <p:cNvSpPr txBox="1"/>
          <p:nvPr/>
        </p:nvSpPr>
        <p:spPr>
          <a:xfrm>
            <a:off x="3304125" y="2866775"/>
            <a:ext cx="576300" cy="749099"/>
          </a:xfrm>
          <a:prstGeom prst="rect">
            <a:avLst/>
          </a:prstGeom>
          <a:noFill/>
        </p:spPr>
        <p:txBody>
          <a:bodyPr lIns="91425" tIns="91425" rIns="91425" bIns="91425" anchor="t" anchorCtr="0">
            <a:noAutofit/>
          </a:bodyPr>
          <a:lstStyle/>
          <a:p>
            <a:pPr lvl="0" rtl="0">
              <a:buNone/>
            </a:pPr>
            <a:r>
              <a:rPr lang="en-US" sz="4800" b="1" dirty="0">
                <a:solidFill>
                  <a:srgbClr val="0000FF"/>
                </a:solidFill>
                <a:latin typeface="Courier New"/>
                <a:ea typeface="Courier New"/>
                <a:cs typeface="Courier New"/>
                <a:sym typeface="Courier New"/>
              </a:rPr>
              <a:t>S</a:t>
            </a:r>
            <a:endParaRPr lang="en" sz="4800" b="1" dirty="0">
              <a:solidFill>
                <a:srgbClr val="0000FF"/>
              </a:solidFill>
              <a:latin typeface="Courier New"/>
              <a:ea typeface="Courier New"/>
              <a:cs typeface="Courier New"/>
              <a:sym typeface="Courier New"/>
            </a:endParaRPr>
          </a:p>
        </p:txBody>
      </p:sp>
      <p:sp>
        <p:nvSpPr>
          <p:cNvPr id="202" name="Shape 202"/>
          <p:cNvSpPr txBox="1"/>
          <p:nvPr/>
        </p:nvSpPr>
        <p:spPr>
          <a:xfrm>
            <a:off x="1580050"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J</a:t>
            </a:r>
            <a:endParaRPr lang="en" sz="4800" b="1" dirty="0">
              <a:latin typeface="Courier New"/>
              <a:ea typeface="Courier New"/>
              <a:cs typeface="Courier New"/>
              <a:sym typeface="Courier New"/>
            </a:endParaRPr>
          </a:p>
        </p:txBody>
      </p:sp>
      <p:sp>
        <p:nvSpPr>
          <p:cNvPr id="203" name="Shape 203"/>
          <p:cNvSpPr txBox="1"/>
          <p:nvPr/>
        </p:nvSpPr>
        <p:spPr>
          <a:xfrm>
            <a:off x="2749425"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P</a:t>
            </a:r>
            <a:endParaRPr lang="en" sz="4800" b="1" dirty="0">
              <a:latin typeface="Courier New"/>
              <a:ea typeface="Courier New"/>
              <a:cs typeface="Courier New"/>
              <a:sym typeface="Courier New"/>
            </a:endParaRPr>
          </a:p>
        </p:txBody>
      </p:sp>
      <p:sp>
        <p:nvSpPr>
          <p:cNvPr id="204" name="Shape 204"/>
          <p:cNvSpPr txBox="1"/>
          <p:nvPr/>
        </p:nvSpPr>
        <p:spPr>
          <a:xfrm>
            <a:off x="998925"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O</a:t>
            </a:r>
            <a:endParaRPr lang="en" sz="4800" b="1" dirty="0">
              <a:latin typeface="Courier New"/>
              <a:ea typeface="Courier New"/>
              <a:cs typeface="Courier New"/>
              <a:sym typeface="Courier New"/>
            </a:endParaRPr>
          </a:p>
        </p:txBody>
      </p:sp>
      <p:cxnSp>
        <p:nvCxnSpPr>
          <p:cNvPr id="205" name="Shape 205"/>
          <p:cNvCxnSpPr/>
          <p:nvPr/>
        </p:nvCxnSpPr>
        <p:spPr>
          <a:xfrm flipH="1">
            <a:off x="1556049" y="2535725"/>
            <a:ext cx="624300" cy="470700"/>
          </a:xfrm>
          <a:prstGeom prst="straightConnector1">
            <a:avLst/>
          </a:prstGeom>
          <a:noFill/>
          <a:ln w="19050" cap="flat">
            <a:solidFill>
              <a:schemeClr val="dk2"/>
            </a:solidFill>
            <a:prstDash val="solid"/>
            <a:round/>
            <a:headEnd type="none" w="lg" len="lg"/>
            <a:tailEnd type="triangle" w="lg" len="lg"/>
          </a:ln>
        </p:spPr>
      </p:cxnSp>
      <p:cxnSp>
        <p:nvCxnSpPr>
          <p:cNvPr id="206" name="Shape 206"/>
          <p:cNvCxnSpPr/>
          <p:nvPr/>
        </p:nvCxnSpPr>
        <p:spPr>
          <a:xfrm flipH="1">
            <a:off x="1787175" y="2802375"/>
            <a:ext cx="533099" cy="1161900"/>
          </a:xfrm>
          <a:prstGeom prst="straightConnector1">
            <a:avLst/>
          </a:prstGeom>
          <a:noFill/>
          <a:ln w="19050" cap="flat">
            <a:solidFill>
              <a:schemeClr val="dk2"/>
            </a:solidFill>
            <a:prstDash val="solid"/>
            <a:round/>
            <a:headEnd type="none" w="lg" len="lg"/>
            <a:tailEnd type="triangle" w="lg" len="lg"/>
          </a:ln>
        </p:spPr>
      </p:cxnSp>
      <p:cxnSp>
        <p:nvCxnSpPr>
          <p:cNvPr id="207" name="Shape 207"/>
          <p:cNvCxnSpPr/>
          <p:nvPr/>
        </p:nvCxnSpPr>
        <p:spPr>
          <a:xfrm>
            <a:off x="2568675" y="2811975"/>
            <a:ext cx="523500" cy="1152299"/>
          </a:xfrm>
          <a:prstGeom prst="straightConnector1">
            <a:avLst/>
          </a:prstGeom>
          <a:noFill/>
          <a:ln w="19050" cap="flat">
            <a:solidFill>
              <a:schemeClr val="dk2"/>
            </a:solidFill>
            <a:prstDash val="solid"/>
            <a:round/>
            <a:headEnd type="none" w="lg" len="lg"/>
            <a:tailEnd type="triangle" w="lg" len="lg"/>
          </a:ln>
        </p:spPr>
      </p:cxnSp>
      <p:cxnSp>
        <p:nvCxnSpPr>
          <p:cNvPr id="208" name="Shape 208"/>
          <p:cNvCxnSpPr/>
          <p:nvPr/>
        </p:nvCxnSpPr>
        <p:spPr>
          <a:xfrm rot="10800000">
            <a:off x="1522487" y="3449550"/>
            <a:ext cx="1248600" cy="643499"/>
          </a:xfrm>
          <a:prstGeom prst="straightConnector1">
            <a:avLst/>
          </a:prstGeom>
          <a:noFill/>
          <a:ln w="19050" cap="flat">
            <a:solidFill>
              <a:schemeClr val="dk2"/>
            </a:solidFill>
            <a:prstDash val="solid"/>
            <a:round/>
            <a:headEnd type="none" w="lg" len="lg"/>
            <a:tailEnd type="triangle" w="lg" len="lg"/>
          </a:ln>
        </p:spPr>
      </p:cxnSp>
      <p:cxnSp>
        <p:nvCxnSpPr>
          <p:cNvPr id="209" name="Shape 209"/>
          <p:cNvCxnSpPr/>
          <p:nvPr/>
        </p:nvCxnSpPr>
        <p:spPr>
          <a:xfrm rot="10800000">
            <a:off x="1311037" y="3502350"/>
            <a:ext cx="345899" cy="537899"/>
          </a:xfrm>
          <a:prstGeom prst="straightConnector1">
            <a:avLst/>
          </a:prstGeom>
          <a:noFill/>
          <a:ln w="19050" cap="flat">
            <a:solidFill>
              <a:schemeClr val="dk2"/>
            </a:solidFill>
            <a:prstDash val="solid"/>
            <a:round/>
            <a:headEnd type="none" w="lg" len="lg"/>
            <a:tailEnd type="triangle" w="lg" len="lg"/>
          </a:ln>
        </p:spPr>
      </p:cxnSp>
      <p:cxnSp>
        <p:nvCxnSpPr>
          <p:cNvPr id="210" name="Shape 210"/>
          <p:cNvCxnSpPr/>
          <p:nvPr/>
        </p:nvCxnSpPr>
        <p:spPr>
          <a:xfrm>
            <a:off x="1349562" y="3550000"/>
            <a:ext cx="374699" cy="562199"/>
          </a:xfrm>
          <a:prstGeom prst="straightConnector1">
            <a:avLst/>
          </a:prstGeom>
          <a:noFill/>
          <a:ln w="19050" cap="flat">
            <a:solidFill>
              <a:schemeClr val="dk2"/>
            </a:solidFill>
            <a:prstDash val="solid"/>
            <a:round/>
            <a:headEnd type="none" w="lg" len="lg"/>
            <a:tailEnd type="triangle" w="lg" len="lg"/>
          </a:ln>
        </p:spPr>
      </p:cxnSp>
      <p:cxnSp>
        <p:nvCxnSpPr>
          <p:cNvPr id="211" name="Shape 211"/>
          <p:cNvCxnSpPr/>
          <p:nvPr/>
        </p:nvCxnSpPr>
        <p:spPr>
          <a:xfrm>
            <a:off x="1640050" y="3505850"/>
            <a:ext cx="1159799" cy="606299"/>
          </a:xfrm>
          <a:prstGeom prst="straightConnector1">
            <a:avLst/>
          </a:prstGeom>
          <a:noFill/>
          <a:ln w="19050" cap="flat">
            <a:solidFill>
              <a:schemeClr val="dk2"/>
            </a:solidFill>
            <a:prstDash val="solid"/>
            <a:round/>
            <a:headEnd type="none" w="lg" len="lg"/>
            <a:tailEnd type="triangle" w="lg" len="lg"/>
          </a:ln>
        </p:spPr>
      </p:cxnSp>
      <p:cxnSp>
        <p:nvCxnSpPr>
          <p:cNvPr id="212" name="Shape 212"/>
          <p:cNvCxnSpPr/>
          <p:nvPr/>
        </p:nvCxnSpPr>
        <p:spPr>
          <a:xfrm rot="10800000" flipH="1">
            <a:off x="1668875" y="3232999"/>
            <a:ext cx="1611300" cy="1500"/>
          </a:xfrm>
          <a:prstGeom prst="straightConnector1">
            <a:avLst/>
          </a:prstGeom>
          <a:noFill/>
          <a:ln w="38100" cap="flat">
            <a:solidFill>
              <a:srgbClr val="0000FF"/>
            </a:solidFill>
            <a:prstDash val="solid"/>
            <a:round/>
            <a:headEnd type="none" w="lg" len="lg"/>
            <a:tailEnd type="triangle" w="lg" len="lg"/>
          </a:ln>
        </p:spPr>
      </p:cxnSp>
      <p:cxnSp>
        <p:nvCxnSpPr>
          <p:cNvPr id="213" name="Shape 213"/>
          <p:cNvCxnSpPr/>
          <p:nvPr/>
        </p:nvCxnSpPr>
        <p:spPr>
          <a:xfrm rot="10800000" flipH="1">
            <a:off x="1637712" y="2536999"/>
            <a:ext cx="518700" cy="393900"/>
          </a:xfrm>
          <a:prstGeom prst="straightConnector1">
            <a:avLst/>
          </a:prstGeom>
          <a:noFill/>
          <a:ln w="19050" cap="flat">
            <a:solidFill>
              <a:schemeClr val="dk2"/>
            </a:solidFill>
            <a:prstDash val="solid"/>
            <a:round/>
            <a:headEnd type="none" w="lg" len="lg"/>
            <a:tailEnd type="triangle" w="lg" len="lg"/>
          </a:ln>
        </p:spPr>
      </p:cxnSp>
      <p:cxnSp>
        <p:nvCxnSpPr>
          <p:cNvPr id="214" name="Shape 214"/>
          <p:cNvCxnSpPr/>
          <p:nvPr/>
        </p:nvCxnSpPr>
        <p:spPr>
          <a:xfrm>
            <a:off x="2151525" y="4338825"/>
            <a:ext cx="576300" cy="0"/>
          </a:xfrm>
          <a:prstGeom prst="straightConnector1">
            <a:avLst/>
          </a:prstGeom>
          <a:noFill/>
          <a:ln w="19050" cap="flat">
            <a:solidFill>
              <a:schemeClr val="dk2"/>
            </a:solidFill>
            <a:prstDash val="solid"/>
            <a:round/>
            <a:headEnd type="triangle" w="lg" len="lg"/>
            <a:tailEnd type="triangle" w="lg" len="lg"/>
          </a:ln>
        </p:spPr>
      </p:cxnSp>
      <p:cxnSp>
        <p:nvCxnSpPr>
          <p:cNvPr id="215" name="Shape 215"/>
          <p:cNvCxnSpPr/>
          <p:nvPr/>
        </p:nvCxnSpPr>
        <p:spPr>
          <a:xfrm rot="10800000">
            <a:off x="2622799" y="2508200"/>
            <a:ext cx="633900" cy="451499"/>
          </a:xfrm>
          <a:prstGeom prst="straightConnector1">
            <a:avLst/>
          </a:prstGeom>
          <a:noFill/>
          <a:ln w="19050" cap="flat">
            <a:solidFill>
              <a:schemeClr val="dk2"/>
            </a:solidFill>
            <a:prstDash val="solid"/>
            <a:round/>
            <a:headEnd type="none" w="lg" len="lg"/>
            <a:tailEnd type="triangle" w="lg" len="lg"/>
          </a:ln>
        </p:spPr>
      </p:cxnSp>
      <p:cxnSp>
        <p:nvCxnSpPr>
          <p:cNvPr id="216" name="Shape 216"/>
          <p:cNvCxnSpPr/>
          <p:nvPr/>
        </p:nvCxnSpPr>
        <p:spPr>
          <a:xfrm rot="10800000" flipH="1">
            <a:off x="1835200" y="2690924"/>
            <a:ext cx="542699" cy="1160700"/>
          </a:xfrm>
          <a:prstGeom prst="straightConnector1">
            <a:avLst/>
          </a:prstGeom>
          <a:noFill/>
          <a:ln w="19050" cap="flat">
            <a:solidFill>
              <a:schemeClr val="dk2"/>
            </a:solidFill>
            <a:prstDash val="solid"/>
            <a:round/>
            <a:headEnd type="none" w="lg" len="lg"/>
            <a:tailEnd type="triangle" w="lg" len="lg"/>
          </a:ln>
        </p:spPr>
      </p:cxnSp>
      <p:cxnSp>
        <p:nvCxnSpPr>
          <p:cNvPr id="217" name="Shape 217"/>
          <p:cNvCxnSpPr/>
          <p:nvPr/>
        </p:nvCxnSpPr>
        <p:spPr>
          <a:xfrm rot="10800000">
            <a:off x="2511049" y="2690924"/>
            <a:ext cx="525900" cy="1165500"/>
          </a:xfrm>
          <a:prstGeom prst="straightConnector1">
            <a:avLst/>
          </a:prstGeom>
          <a:noFill/>
          <a:ln w="19050" cap="flat">
            <a:solidFill>
              <a:schemeClr val="dk2"/>
            </a:solidFill>
            <a:prstDash val="solid"/>
            <a:round/>
            <a:headEnd type="none" w="lg" len="lg"/>
            <a:tailEnd type="triangle" w="lg" len="lg"/>
          </a:ln>
        </p:spPr>
      </p:cxnSp>
      <p:sp>
        <p:nvSpPr>
          <p:cNvPr id="218" name="Shape 218"/>
          <p:cNvSpPr/>
          <p:nvPr/>
        </p:nvSpPr>
        <p:spPr>
          <a:xfrm>
            <a:off x="4764100" y="2113100"/>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19" name="Shape 219"/>
          <p:cNvCxnSpPr/>
          <p:nvPr/>
        </p:nvCxnSpPr>
        <p:spPr>
          <a:xfrm rot="10800000" flipH="1">
            <a:off x="2804650" y="2422999"/>
            <a:ext cx="2103600" cy="4500"/>
          </a:xfrm>
          <a:prstGeom prst="straightConnector1">
            <a:avLst/>
          </a:prstGeom>
          <a:noFill/>
          <a:ln w="38100" cap="flat">
            <a:solidFill>
              <a:srgbClr val="FF0000"/>
            </a:solidFill>
            <a:prstDash val="dot"/>
            <a:round/>
            <a:headEnd type="none" w="lg" len="lg"/>
            <a:tailEnd type="triangle" w="lg" len="lg"/>
          </a:ln>
        </p:spPr>
      </p:cxnSp>
      <p:cxnSp>
        <p:nvCxnSpPr>
          <p:cNvPr id="220" name="Shape 220"/>
          <p:cNvCxnSpPr/>
          <p:nvPr/>
        </p:nvCxnSpPr>
        <p:spPr>
          <a:xfrm rot="10800000" flipH="1">
            <a:off x="3976475" y="3334749"/>
            <a:ext cx="931800" cy="7800"/>
          </a:xfrm>
          <a:prstGeom prst="straightConnector1">
            <a:avLst/>
          </a:prstGeom>
          <a:noFill/>
          <a:ln w="38100" cap="flat">
            <a:solidFill>
              <a:srgbClr val="0000FF"/>
            </a:solidFill>
            <a:prstDash val="dot"/>
            <a:round/>
            <a:headEnd type="none" w="lg" len="lg"/>
            <a:tailEnd type="triangle" w="lg" len="lg"/>
          </a:ln>
        </p:spPr>
      </p:cxnSp>
      <p:sp>
        <p:nvSpPr>
          <p:cNvPr id="221" name="Shape 221"/>
          <p:cNvSpPr/>
          <p:nvPr/>
        </p:nvSpPr>
        <p:spPr>
          <a:xfrm>
            <a:off x="4764675" y="3016925"/>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22" name="Shape 222"/>
          <p:cNvCxnSpPr/>
          <p:nvPr/>
        </p:nvCxnSpPr>
        <p:spPr>
          <a:xfrm>
            <a:off x="2723025" y="2578950"/>
            <a:ext cx="629100" cy="446700"/>
          </a:xfrm>
          <a:prstGeom prst="straightConnector1">
            <a:avLst/>
          </a:prstGeom>
          <a:noFill/>
          <a:ln w="38100" cap="flat">
            <a:solidFill>
              <a:srgbClr val="0000FF"/>
            </a:solidFill>
            <a:prstDash val="solid"/>
            <a:round/>
            <a:headEnd type="none" w="lg" len="lg"/>
            <a:tailEnd type="triangle" w="lg" len="lg"/>
          </a:ln>
        </p:spPr>
      </p:cxnSp>
      <p:cxnSp>
        <p:nvCxnSpPr>
          <p:cNvPr id="223" name="Shape 223"/>
          <p:cNvCxnSpPr/>
          <p:nvPr/>
        </p:nvCxnSpPr>
        <p:spPr>
          <a:xfrm rot="10800000" flipH="1">
            <a:off x="2110700" y="3430225"/>
            <a:ext cx="1140599" cy="632699"/>
          </a:xfrm>
          <a:prstGeom prst="straightConnector1">
            <a:avLst/>
          </a:prstGeom>
          <a:noFill/>
          <a:ln w="38100" cap="flat">
            <a:solidFill>
              <a:srgbClr val="0000FF"/>
            </a:solidFill>
            <a:prstDash val="solid"/>
            <a:round/>
            <a:headEnd type="none" w="lg" len="lg"/>
            <a:tailEnd type="triangle" w="lg" len="lg"/>
          </a:ln>
        </p:spPr>
      </p:cxnSp>
      <p:cxnSp>
        <p:nvCxnSpPr>
          <p:cNvPr id="224" name="Shape 224"/>
          <p:cNvCxnSpPr/>
          <p:nvPr/>
        </p:nvCxnSpPr>
        <p:spPr>
          <a:xfrm flipH="1">
            <a:off x="3157762" y="3752825"/>
            <a:ext cx="296400" cy="389400"/>
          </a:xfrm>
          <a:prstGeom prst="straightConnector1">
            <a:avLst/>
          </a:prstGeom>
          <a:noFill/>
          <a:ln w="19050" cap="flat">
            <a:solidFill>
              <a:srgbClr val="666666"/>
            </a:solidFill>
            <a:prstDash val="solid"/>
            <a:round/>
            <a:headEnd type="none" w="lg" len="lg"/>
            <a:tailEnd type="triangle" w="lg" len="lg"/>
          </a:ln>
        </p:spPr>
      </p:cxnSp>
      <p:cxnSp>
        <p:nvCxnSpPr>
          <p:cNvPr id="225" name="Shape 225"/>
          <p:cNvCxnSpPr/>
          <p:nvPr/>
        </p:nvCxnSpPr>
        <p:spPr>
          <a:xfrm rot="10800000" flipH="1">
            <a:off x="3232100" y="3607524"/>
            <a:ext cx="336299" cy="436200"/>
          </a:xfrm>
          <a:prstGeom prst="straightConnector1">
            <a:avLst/>
          </a:prstGeom>
          <a:noFill/>
          <a:ln w="38100" cap="flat">
            <a:solidFill>
              <a:srgbClr val="0000FF"/>
            </a:solidFill>
            <a:prstDash val="solid"/>
            <a:round/>
            <a:headEnd type="none" w="lg" len="lg"/>
            <a:tailEnd type="triangle" w="lg" len="lg"/>
          </a:ln>
        </p:spPr>
      </p:cxnSp>
      <p:grpSp>
        <p:nvGrpSpPr>
          <p:cNvPr id="226" name="Shape 226"/>
          <p:cNvGrpSpPr/>
          <p:nvPr/>
        </p:nvGrpSpPr>
        <p:grpSpPr>
          <a:xfrm>
            <a:off x="5321175" y="1875150"/>
            <a:ext cx="3761999" cy="1700200"/>
            <a:chOff x="5321175" y="1875150"/>
            <a:chExt cx="3761999" cy="1700200"/>
          </a:xfrm>
        </p:grpSpPr>
        <p:sp>
          <p:nvSpPr>
            <p:cNvPr id="227" name="Shape 227"/>
            <p:cNvSpPr txBox="1"/>
            <p:nvPr/>
          </p:nvSpPr>
          <p:spPr>
            <a:xfrm>
              <a:off x="5321175" y="2797150"/>
              <a:ext cx="3761999" cy="778200"/>
            </a:xfrm>
            <a:prstGeom prst="rect">
              <a:avLst/>
            </a:prstGeom>
            <a:noFill/>
          </p:spPr>
          <p:txBody>
            <a:bodyPr lIns="91425" tIns="91425" rIns="91425" bIns="91425" anchor="t" anchorCtr="0">
              <a:noAutofit/>
            </a:bodyPr>
            <a:lstStyle/>
            <a:p>
              <a:pPr lvl="0" rtl="0">
                <a:buNone/>
              </a:pPr>
              <a:r>
                <a:rPr lang="en-US" sz="2400" b="1" dirty="0" smtClean="0">
                  <a:latin typeface="Courier New"/>
                  <a:ea typeface="Courier New"/>
                  <a:cs typeface="Courier New"/>
                  <a:sym typeface="Courier New"/>
                </a:rPr>
                <a:t>Consensual Rating</a:t>
              </a:r>
              <a:endParaRPr lang="en" sz="2400" b="1" dirty="0">
                <a:latin typeface="Courier New"/>
                <a:ea typeface="Courier New"/>
                <a:cs typeface="Courier New"/>
                <a:sym typeface="Courier New"/>
              </a:endParaRPr>
            </a:p>
            <a:p>
              <a:pPr marL="457200" lvl="0" indent="-330200" rtl="0">
                <a:buClr>
                  <a:srgbClr val="000000"/>
                </a:buClr>
                <a:buSzPct val="166666"/>
                <a:buFont typeface="Arial"/>
                <a:buChar char="•"/>
              </a:pPr>
              <a:r>
                <a:rPr lang="en" sz="1600" dirty="0">
                  <a:latin typeface="Courier New"/>
                  <a:ea typeface="Courier New"/>
                  <a:cs typeface="Courier New"/>
                  <a:sym typeface="Courier New"/>
                </a:rPr>
                <a:t>How a </a:t>
              </a:r>
              <a:r>
                <a:rPr lang="en" sz="1600" dirty="0" smtClean="0">
                  <a:latin typeface="Courier New"/>
                  <a:ea typeface="Courier New"/>
                  <a:cs typeface="Courier New"/>
                  <a:sym typeface="Courier New"/>
                </a:rPr>
                <a:t>person</a:t>
              </a:r>
              <a:r>
                <a:rPr lang="en-US" sz="1600" dirty="0" smtClean="0">
                  <a:latin typeface="Courier New"/>
                  <a:ea typeface="Courier New"/>
                  <a:cs typeface="Courier New"/>
                  <a:sym typeface="Courier New"/>
                </a:rPr>
                <a:t> </a:t>
              </a:r>
              <a:r>
                <a:rPr lang="en" sz="1600" dirty="0" smtClean="0">
                  <a:latin typeface="Courier New"/>
                  <a:ea typeface="Courier New"/>
                  <a:cs typeface="Courier New"/>
                  <a:sym typeface="Courier New"/>
                </a:rPr>
                <a:t>is </a:t>
              </a:r>
              <a:r>
                <a:rPr lang="en" sz="1600" dirty="0">
                  <a:latin typeface="Courier New"/>
                  <a:ea typeface="Courier New"/>
                  <a:cs typeface="Courier New"/>
                  <a:sym typeface="Courier New"/>
                </a:rPr>
                <a:t>generally rated by others.</a:t>
              </a:r>
            </a:p>
          </p:txBody>
        </p:sp>
        <p:sp>
          <p:nvSpPr>
            <p:cNvPr id="228" name="Shape 228"/>
            <p:cNvSpPr txBox="1"/>
            <p:nvPr/>
          </p:nvSpPr>
          <p:spPr>
            <a:xfrm>
              <a:off x="5325300" y="1875150"/>
              <a:ext cx="33614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Self-Reports</a:t>
              </a:r>
            </a:p>
            <a:p>
              <a:pPr marL="457200" lvl="0" indent="-330200" rtl="0">
                <a:buClr>
                  <a:srgbClr val="000000"/>
                </a:buClr>
                <a:buSzPct val="166666"/>
                <a:buFont typeface="Arial"/>
                <a:buChar char="•"/>
              </a:pPr>
              <a:r>
                <a:rPr lang="en" sz="1600">
                  <a:latin typeface="Courier New"/>
                  <a:ea typeface="Courier New"/>
                  <a:cs typeface="Courier New"/>
                  <a:sym typeface="Courier New"/>
                </a:rPr>
                <a:t>How the person sees him or herself.</a:t>
              </a:r>
            </a:p>
          </p:txBody>
        </p:sp>
      </p:grpSp>
      <p:sp>
        <p:nvSpPr>
          <p:cNvPr id="2" name="TextBox 1"/>
          <p:cNvSpPr txBox="1"/>
          <p:nvPr/>
        </p:nvSpPr>
        <p:spPr>
          <a:xfrm>
            <a:off x="5113821" y="4406390"/>
            <a:ext cx="3332012" cy="923330"/>
          </a:xfrm>
          <a:prstGeom prst="rect">
            <a:avLst/>
          </a:prstGeom>
          <a:noFill/>
        </p:spPr>
        <p:txBody>
          <a:bodyPr wrap="none" rtlCol="0">
            <a:spAutoFit/>
          </a:bodyPr>
          <a:lstStyle/>
          <a:p>
            <a:r>
              <a:rPr lang="en-US" dirty="0" smtClean="0"/>
              <a:t>I do all my HW before I play.</a:t>
            </a:r>
          </a:p>
          <a:p>
            <a:r>
              <a:rPr lang="en-US" dirty="0" smtClean="0"/>
              <a:t>S does all his HW before he plays.</a:t>
            </a:r>
          </a:p>
          <a:p>
            <a:r>
              <a:rPr lang="en-US" dirty="0" smtClean="0"/>
              <a:t>P does…</a:t>
            </a:r>
            <a:endParaRPr lang="en-US" dirty="0"/>
          </a:p>
        </p:txBody>
      </p:sp>
    </p:spTree>
    <p:extLst>
      <p:ext uri="{BB962C8B-B14F-4D97-AF65-F5344CB8AC3E}">
        <p14:creationId xmlns:p14="http://schemas.microsoft.com/office/powerpoint/2010/main" val="349118268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Shape 233"/>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 dirty="0" smtClean="0"/>
              <a:t>Model</a:t>
            </a:r>
            <a:r>
              <a:rPr lang="en-US" dirty="0" err="1" smtClean="0"/>
              <a:t>ing</a:t>
            </a:r>
            <a:r>
              <a:rPr lang="en-US" dirty="0" smtClean="0"/>
              <a:t> Judge Differences</a:t>
            </a:r>
            <a:endParaRPr lang="en" dirty="0"/>
          </a:p>
        </p:txBody>
      </p:sp>
      <p:cxnSp>
        <p:nvCxnSpPr>
          <p:cNvPr id="234" name="Shape 234"/>
          <p:cNvCxnSpPr/>
          <p:nvPr/>
        </p:nvCxnSpPr>
        <p:spPr>
          <a:xfrm rot="10800000" flipH="1">
            <a:off x="2000250" y="3515475"/>
            <a:ext cx="1089000" cy="609899"/>
          </a:xfrm>
          <a:prstGeom prst="straightConnector1">
            <a:avLst/>
          </a:prstGeom>
          <a:noFill/>
          <a:ln w="19050" cap="flat">
            <a:solidFill>
              <a:srgbClr val="666666"/>
            </a:solidFill>
            <a:prstDash val="solid"/>
            <a:round/>
            <a:headEnd type="triangle" w="lg" len="lg"/>
            <a:tailEnd type="none" w="lg" len="lg"/>
          </a:ln>
        </p:spPr>
      </p:cxnSp>
      <p:cxnSp>
        <p:nvCxnSpPr>
          <p:cNvPr id="235" name="Shape 235"/>
          <p:cNvCxnSpPr/>
          <p:nvPr/>
        </p:nvCxnSpPr>
        <p:spPr>
          <a:xfrm flipH="1">
            <a:off x="1546399" y="3232100"/>
            <a:ext cx="1673700" cy="5700"/>
          </a:xfrm>
          <a:prstGeom prst="straightConnector1">
            <a:avLst/>
          </a:prstGeom>
          <a:noFill/>
          <a:ln w="19050" cap="flat">
            <a:solidFill>
              <a:schemeClr val="dk2"/>
            </a:solidFill>
            <a:prstDash val="solid"/>
            <a:round/>
            <a:headEnd type="none" w="lg" len="lg"/>
            <a:tailEnd type="triangle" w="lg" len="lg"/>
          </a:ln>
        </p:spPr>
      </p:cxnSp>
      <p:sp>
        <p:nvSpPr>
          <p:cNvPr id="236" name="Shape 236"/>
          <p:cNvSpPr txBox="1"/>
          <p:nvPr/>
        </p:nvSpPr>
        <p:spPr>
          <a:xfrm>
            <a:off x="2151525" y="1944775"/>
            <a:ext cx="576300" cy="749099"/>
          </a:xfrm>
          <a:prstGeom prst="rect">
            <a:avLst/>
          </a:prstGeom>
          <a:noFill/>
        </p:spPr>
        <p:txBody>
          <a:bodyPr lIns="91425" tIns="91425" rIns="91425" bIns="91425" anchor="t" anchorCtr="0">
            <a:noAutofit/>
          </a:bodyPr>
          <a:lstStyle/>
          <a:p>
            <a:pPr lvl="0" rtl="0">
              <a:buNone/>
            </a:pPr>
            <a:r>
              <a:rPr lang="en-US" sz="4800" b="1" dirty="0">
                <a:solidFill>
                  <a:srgbClr val="FF0000"/>
                </a:solidFill>
                <a:latin typeface="Courier New"/>
                <a:ea typeface="Courier New"/>
                <a:cs typeface="Courier New"/>
                <a:sym typeface="Courier New"/>
              </a:rPr>
              <a:t>K</a:t>
            </a:r>
            <a:endParaRPr lang="en" sz="4800" b="1" dirty="0">
              <a:solidFill>
                <a:srgbClr val="FF0000"/>
              </a:solidFill>
              <a:latin typeface="Courier New"/>
              <a:ea typeface="Courier New"/>
              <a:cs typeface="Courier New"/>
              <a:sym typeface="Courier New"/>
            </a:endParaRPr>
          </a:p>
        </p:txBody>
      </p:sp>
      <p:sp>
        <p:nvSpPr>
          <p:cNvPr id="237" name="Shape 237"/>
          <p:cNvSpPr txBox="1"/>
          <p:nvPr/>
        </p:nvSpPr>
        <p:spPr>
          <a:xfrm>
            <a:off x="3304125" y="2866775"/>
            <a:ext cx="576300" cy="749099"/>
          </a:xfrm>
          <a:prstGeom prst="rect">
            <a:avLst/>
          </a:prstGeom>
          <a:noFill/>
        </p:spPr>
        <p:txBody>
          <a:bodyPr lIns="91425" tIns="91425" rIns="91425" bIns="91425" anchor="t" anchorCtr="0">
            <a:noAutofit/>
          </a:bodyPr>
          <a:lstStyle/>
          <a:p>
            <a:pPr lvl="0" rtl="0">
              <a:buNone/>
            </a:pPr>
            <a:r>
              <a:rPr lang="en-US" sz="4800" b="1" dirty="0">
                <a:solidFill>
                  <a:srgbClr val="0000FF"/>
                </a:solidFill>
                <a:latin typeface="Courier New"/>
                <a:ea typeface="Courier New"/>
                <a:cs typeface="Courier New"/>
                <a:sym typeface="Courier New"/>
              </a:rPr>
              <a:t>S</a:t>
            </a:r>
            <a:endParaRPr lang="en" sz="4800" b="1" dirty="0">
              <a:solidFill>
                <a:srgbClr val="0000FF"/>
              </a:solidFill>
              <a:latin typeface="Courier New"/>
              <a:ea typeface="Courier New"/>
              <a:cs typeface="Courier New"/>
              <a:sym typeface="Courier New"/>
            </a:endParaRPr>
          </a:p>
        </p:txBody>
      </p:sp>
      <p:sp>
        <p:nvSpPr>
          <p:cNvPr id="238" name="Shape 238"/>
          <p:cNvSpPr txBox="1"/>
          <p:nvPr/>
        </p:nvSpPr>
        <p:spPr>
          <a:xfrm>
            <a:off x="1580050"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J</a:t>
            </a:r>
            <a:endParaRPr lang="en" sz="4800" b="1" dirty="0">
              <a:latin typeface="Courier New"/>
              <a:ea typeface="Courier New"/>
              <a:cs typeface="Courier New"/>
              <a:sym typeface="Courier New"/>
            </a:endParaRPr>
          </a:p>
        </p:txBody>
      </p:sp>
      <p:sp>
        <p:nvSpPr>
          <p:cNvPr id="239" name="Shape 239"/>
          <p:cNvSpPr txBox="1"/>
          <p:nvPr/>
        </p:nvSpPr>
        <p:spPr>
          <a:xfrm>
            <a:off x="2749425" y="3964275"/>
            <a:ext cx="576300" cy="749099"/>
          </a:xfrm>
          <a:prstGeom prst="rect">
            <a:avLst/>
          </a:prstGeom>
          <a:noFill/>
        </p:spPr>
        <p:txBody>
          <a:bodyPr lIns="91425" tIns="91425" rIns="91425" bIns="91425" anchor="t" anchorCtr="0">
            <a:noAutofit/>
          </a:bodyPr>
          <a:lstStyle/>
          <a:p>
            <a:pPr lvl="0" rtl="0">
              <a:buNone/>
            </a:pPr>
            <a:r>
              <a:rPr lang="en-US" sz="4800" b="1" dirty="0">
                <a:solidFill>
                  <a:srgbClr val="6AA84F"/>
                </a:solidFill>
                <a:latin typeface="Courier New"/>
                <a:ea typeface="Courier New"/>
                <a:cs typeface="Courier New"/>
                <a:sym typeface="Courier New"/>
              </a:rPr>
              <a:t>P</a:t>
            </a:r>
            <a:endParaRPr lang="en" sz="4800" b="1" dirty="0">
              <a:solidFill>
                <a:srgbClr val="6AA84F"/>
              </a:solidFill>
              <a:latin typeface="Courier New"/>
              <a:ea typeface="Courier New"/>
              <a:cs typeface="Courier New"/>
              <a:sym typeface="Courier New"/>
            </a:endParaRPr>
          </a:p>
        </p:txBody>
      </p:sp>
      <p:sp>
        <p:nvSpPr>
          <p:cNvPr id="240" name="Shape 240"/>
          <p:cNvSpPr txBox="1"/>
          <p:nvPr/>
        </p:nvSpPr>
        <p:spPr>
          <a:xfrm>
            <a:off x="998925"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O</a:t>
            </a:r>
            <a:endParaRPr lang="en" sz="4800" b="1" dirty="0">
              <a:latin typeface="Courier New"/>
              <a:ea typeface="Courier New"/>
              <a:cs typeface="Courier New"/>
              <a:sym typeface="Courier New"/>
            </a:endParaRPr>
          </a:p>
        </p:txBody>
      </p:sp>
      <p:cxnSp>
        <p:nvCxnSpPr>
          <p:cNvPr id="241" name="Shape 241"/>
          <p:cNvCxnSpPr/>
          <p:nvPr/>
        </p:nvCxnSpPr>
        <p:spPr>
          <a:xfrm flipH="1">
            <a:off x="1556049" y="2535725"/>
            <a:ext cx="624300" cy="470700"/>
          </a:xfrm>
          <a:prstGeom prst="straightConnector1">
            <a:avLst/>
          </a:prstGeom>
          <a:noFill/>
          <a:ln w="19050" cap="flat">
            <a:solidFill>
              <a:schemeClr val="dk2"/>
            </a:solidFill>
            <a:prstDash val="solid"/>
            <a:round/>
            <a:headEnd type="none" w="lg" len="lg"/>
            <a:tailEnd type="triangle" w="lg" len="lg"/>
          </a:ln>
        </p:spPr>
      </p:cxnSp>
      <p:cxnSp>
        <p:nvCxnSpPr>
          <p:cNvPr id="242" name="Shape 242"/>
          <p:cNvCxnSpPr/>
          <p:nvPr/>
        </p:nvCxnSpPr>
        <p:spPr>
          <a:xfrm flipH="1">
            <a:off x="1787175" y="2802375"/>
            <a:ext cx="533099" cy="1161900"/>
          </a:xfrm>
          <a:prstGeom prst="straightConnector1">
            <a:avLst/>
          </a:prstGeom>
          <a:noFill/>
          <a:ln w="19050" cap="flat">
            <a:solidFill>
              <a:schemeClr val="dk2"/>
            </a:solidFill>
            <a:prstDash val="solid"/>
            <a:round/>
            <a:headEnd type="none" w="lg" len="lg"/>
            <a:tailEnd type="triangle" w="lg" len="lg"/>
          </a:ln>
        </p:spPr>
      </p:cxnSp>
      <p:cxnSp>
        <p:nvCxnSpPr>
          <p:cNvPr id="243" name="Shape 243"/>
          <p:cNvCxnSpPr/>
          <p:nvPr/>
        </p:nvCxnSpPr>
        <p:spPr>
          <a:xfrm>
            <a:off x="2568675" y="2811975"/>
            <a:ext cx="523500" cy="1152299"/>
          </a:xfrm>
          <a:prstGeom prst="straightConnector1">
            <a:avLst/>
          </a:prstGeom>
          <a:noFill/>
          <a:ln w="19050" cap="flat">
            <a:solidFill>
              <a:schemeClr val="dk2"/>
            </a:solidFill>
            <a:prstDash val="solid"/>
            <a:round/>
            <a:headEnd type="none" w="lg" len="lg"/>
            <a:tailEnd type="triangle" w="lg" len="lg"/>
          </a:ln>
        </p:spPr>
      </p:cxnSp>
      <p:cxnSp>
        <p:nvCxnSpPr>
          <p:cNvPr id="244" name="Shape 244"/>
          <p:cNvCxnSpPr/>
          <p:nvPr/>
        </p:nvCxnSpPr>
        <p:spPr>
          <a:xfrm rot="10800000">
            <a:off x="1311037" y="3502350"/>
            <a:ext cx="345899" cy="537899"/>
          </a:xfrm>
          <a:prstGeom prst="straightConnector1">
            <a:avLst/>
          </a:prstGeom>
          <a:noFill/>
          <a:ln w="19050" cap="flat">
            <a:solidFill>
              <a:schemeClr val="dk2"/>
            </a:solidFill>
            <a:prstDash val="solid"/>
            <a:round/>
            <a:headEnd type="none" w="lg" len="lg"/>
            <a:tailEnd type="triangle" w="lg" len="lg"/>
          </a:ln>
        </p:spPr>
      </p:cxnSp>
      <p:cxnSp>
        <p:nvCxnSpPr>
          <p:cNvPr id="245" name="Shape 245"/>
          <p:cNvCxnSpPr/>
          <p:nvPr/>
        </p:nvCxnSpPr>
        <p:spPr>
          <a:xfrm>
            <a:off x="1349562" y="3550000"/>
            <a:ext cx="374699" cy="562199"/>
          </a:xfrm>
          <a:prstGeom prst="straightConnector1">
            <a:avLst/>
          </a:prstGeom>
          <a:noFill/>
          <a:ln w="19050" cap="flat">
            <a:solidFill>
              <a:schemeClr val="dk2"/>
            </a:solidFill>
            <a:prstDash val="solid"/>
            <a:round/>
            <a:headEnd type="none" w="lg" len="lg"/>
            <a:tailEnd type="triangle" w="lg" len="lg"/>
          </a:ln>
        </p:spPr>
      </p:cxnSp>
      <p:cxnSp>
        <p:nvCxnSpPr>
          <p:cNvPr id="246" name="Shape 246"/>
          <p:cNvCxnSpPr/>
          <p:nvPr/>
        </p:nvCxnSpPr>
        <p:spPr>
          <a:xfrm>
            <a:off x="1640050" y="3505850"/>
            <a:ext cx="1159799" cy="606299"/>
          </a:xfrm>
          <a:prstGeom prst="straightConnector1">
            <a:avLst/>
          </a:prstGeom>
          <a:noFill/>
          <a:ln w="19050" cap="flat">
            <a:solidFill>
              <a:schemeClr val="dk2"/>
            </a:solidFill>
            <a:prstDash val="solid"/>
            <a:round/>
            <a:headEnd type="none" w="lg" len="lg"/>
            <a:tailEnd type="triangle" w="lg" len="lg"/>
          </a:ln>
        </p:spPr>
      </p:cxnSp>
      <p:cxnSp>
        <p:nvCxnSpPr>
          <p:cNvPr id="247" name="Shape 247"/>
          <p:cNvCxnSpPr/>
          <p:nvPr/>
        </p:nvCxnSpPr>
        <p:spPr>
          <a:xfrm rot="10800000" flipH="1">
            <a:off x="1668875" y="3232999"/>
            <a:ext cx="1611300" cy="1500"/>
          </a:xfrm>
          <a:prstGeom prst="straightConnector1">
            <a:avLst/>
          </a:prstGeom>
          <a:noFill/>
          <a:ln w="19050" cap="flat">
            <a:solidFill>
              <a:srgbClr val="666666"/>
            </a:solidFill>
            <a:prstDash val="solid"/>
            <a:round/>
            <a:headEnd type="none" w="lg" len="lg"/>
            <a:tailEnd type="triangle" w="lg" len="lg"/>
          </a:ln>
        </p:spPr>
      </p:cxnSp>
      <p:cxnSp>
        <p:nvCxnSpPr>
          <p:cNvPr id="248" name="Shape 248"/>
          <p:cNvCxnSpPr/>
          <p:nvPr/>
        </p:nvCxnSpPr>
        <p:spPr>
          <a:xfrm rot="10800000" flipH="1">
            <a:off x="1637712" y="2536999"/>
            <a:ext cx="518700" cy="393900"/>
          </a:xfrm>
          <a:prstGeom prst="straightConnector1">
            <a:avLst/>
          </a:prstGeom>
          <a:noFill/>
          <a:ln w="19050" cap="flat">
            <a:solidFill>
              <a:schemeClr val="dk2"/>
            </a:solidFill>
            <a:prstDash val="solid"/>
            <a:round/>
            <a:headEnd type="none" w="lg" len="lg"/>
            <a:tailEnd type="triangle" w="lg" len="lg"/>
          </a:ln>
        </p:spPr>
      </p:cxnSp>
      <p:cxnSp>
        <p:nvCxnSpPr>
          <p:cNvPr id="249" name="Shape 249"/>
          <p:cNvCxnSpPr/>
          <p:nvPr/>
        </p:nvCxnSpPr>
        <p:spPr>
          <a:xfrm rot="10800000" flipH="1">
            <a:off x="2286000" y="4338775"/>
            <a:ext cx="441900" cy="299"/>
          </a:xfrm>
          <a:prstGeom prst="straightConnector1">
            <a:avLst/>
          </a:prstGeom>
          <a:noFill/>
          <a:ln w="19050" cap="flat">
            <a:solidFill>
              <a:schemeClr val="dk2"/>
            </a:solidFill>
            <a:prstDash val="solid"/>
            <a:round/>
            <a:headEnd type="none" w="lg" len="lg"/>
            <a:tailEnd type="triangle" w="lg" len="lg"/>
          </a:ln>
        </p:spPr>
      </p:cxnSp>
      <p:cxnSp>
        <p:nvCxnSpPr>
          <p:cNvPr id="250" name="Shape 250"/>
          <p:cNvCxnSpPr/>
          <p:nvPr/>
        </p:nvCxnSpPr>
        <p:spPr>
          <a:xfrm rot="10800000">
            <a:off x="2622799" y="2508200"/>
            <a:ext cx="633900" cy="451499"/>
          </a:xfrm>
          <a:prstGeom prst="straightConnector1">
            <a:avLst/>
          </a:prstGeom>
          <a:noFill/>
          <a:ln w="19050" cap="flat">
            <a:solidFill>
              <a:schemeClr val="dk2"/>
            </a:solidFill>
            <a:prstDash val="solid"/>
            <a:round/>
            <a:headEnd type="none" w="lg" len="lg"/>
            <a:tailEnd type="triangle" w="lg" len="lg"/>
          </a:ln>
        </p:spPr>
      </p:cxnSp>
      <p:cxnSp>
        <p:nvCxnSpPr>
          <p:cNvPr id="251" name="Shape 251"/>
          <p:cNvCxnSpPr/>
          <p:nvPr/>
        </p:nvCxnSpPr>
        <p:spPr>
          <a:xfrm rot="10800000" flipH="1">
            <a:off x="1835200" y="2690924"/>
            <a:ext cx="542699" cy="1160700"/>
          </a:xfrm>
          <a:prstGeom prst="straightConnector1">
            <a:avLst/>
          </a:prstGeom>
          <a:noFill/>
          <a:ln w="19050" cap="flat">
            <a:solidFill>
              <a:schemeClr val="dk2"/>
            </a:solidFill>
            <a:prstDash val="solid"/>
            <a:round/>
            <a:headEnd type="none" w="lg" len="lg"/>
            <a:tailEnd type="triangle" w="lg" len="lg"/>
          </a:ln>
        </p:spPr>
      </p:cxnSp>
      <p:cxnSp>
        <p:nvCxnSpPr>
          <p:cNvPr id="252" name="Shape 252"/>
          <p:cNvCxnSpPr/>
          <p:nvPr/>
        </p:nvCxnSpPr>
        <p:spPr>
          <a:xfrm>
            <a:off x="2723025" y="2578950"/>
            <a:ext cx="629100" cy="446700"/>
          </a:xfrm>
          <a:prstGeom prst="straightConnector1">
            <a:avLst/>
          </a:prstGeom>
          <a:noFill/>
          <a:ln w="19050" cap="flat">
            <a:solidFill>
              <a:srgbClr val="666666"/>
            </a:solidFill>
            <a:prstDash val="solid"/>
            <a:round/>
            <a:headEnd type="none" w="lg" len="lg"/>
            <a:tailEnd type="triangle" w="lg" len="lg"/>
          </a:ln>
        </p:spPr>
      </p:cxnSp>
      <p:cxnSp>
        <p:nvCxnSpPr>
          <p:cNvPr id="253" name="Shape 253"/>
          <p:cNvCxnSpPr/>
          <p:nvPr/>
        </p:nvCxnSpPr>
        <p:spPr>
          <a:xfrm rot="10800000" flipH="1">
            <a:off x="2110700" y="3430225"/>
            <a:ext cx="1140599" cy="632699"/>
          </a:xfrm>
          <a:prstGeom prst="straightConnector1">
            <a:avLst/>
          </a:prstGeom>
          <a:noFill/>
          <a:ln w="19050" cap="flat">
            <a:solidFill>
              <a:srgbClr val="666666"/>
            </a:solidFill>
            <a:prstDash val="solid"/>
            <a:round/>
            <a:headEnd type="none" w="lg" len="lg"/>
            <a:tailEnd type="triangle" w="lg" len="lg"/>
          </a:ln>
        </p:spPr>
      </p:cxnSp>
      <p:cxnSp>
        <p:nvCxnSpPr>
          <p:cNvPr id="254" name="Shape 254"/>
          <p:cNvCxnSpPr/>
          <p:nvPr/>
        </p:nvCxnSpPr>
        <p:spPr>
          <a:xfrm flipH="1">
            <a:off x="3157762" y="3752825"/>
            <a:ext cx="296400" cy="389400"/>
          </a:xfrm>
          <a:prstGeom prst="straightConnector1">
            <a:avLst/>
          </a:prstGeom>
          <a:noFill/>
          <a:ln w="19050" cap="flat">
            <a:solidFill>
              <a:srgbClr val="666666"/>
            </a:solidFill>
            <a:prstDash val="solid"/>
            <a:round/>
            <a:headEnd type="none" w="lg" len="lg"/>
            <a:tailEnd type="triangle" w="lg" len="lg"/>
          </a:ln>
        </p:spPr>
      </p:cxnSp>
      <p:cxnSp>
        <p:nvCxnSpPr>
          <p:cNvPr id="255" name="Shape 255"/>
          <p:cNvCxnSpPr/>
          <p:nvPr/>
        </p:nvCxnSpPr>
        <p:spPr>
          <a:xfrm rot="10800000" flipH="1">
            <a:off x="3232100" y="3607524"/>
            <a:ext cx="336299" cy="436200"/>
          </a:xfrm>
          <a:prstGeom prst="straightConnector1">
            <a:avLst/>
          </a:prstGeom>
          <a:noFill/>
          <a:ln w="38100" cap="flat">
            <a:solidFill>
              <a:srgbClr val="6AA84F"/>
            </a:solidFill>
            <a:prstDash val="solid"/>
            <a:round/>
            <a:headEnd type="none" w="lg" len="lg"/>
            <a:tailEnd type="triangle" w="lg" len="lg"/>
          </a:ln>
        </p:spPr>
      </p:cxnSp>
      <p:cxnSp>
        <p:nvCxnSpPr>
          <p:cNvPr id="256" name="Shape 256"/>
          <p:cNvCxnSpPr>
            <a:endCxn id="238" idx="3"/>
          </p:cNvCxnSpPr>
          <p:nvPr/>
        </p:nvCxnSpPr>
        <p:spPr>
          <a:xfrm rot="10800000">
            <a:off x="2156350" y="4338824"/>
            <a:ext cx="437099" cy="2699"/>
          </a:xfrm>
          <a:prstGeom prst="straightConnector1">
            <a:avLst/>
          </a:prstGeom>
          <a:noFill/>
          <a:ln w="38100" cap="flat">
            <a:solidFill>
              <a:srgbClr val="6AA84F"/>
            </a:solidFill>
            <a:prstDash val="solid"/>
            <a:round/>
            <a:headEnd type="none" w="lg" len="lg"/>
            <a:tailEnd type="triangle" w="lg" len="lg"/>
          </a:ln>
        </p:spPr>
      </p:cxnSp>
      <p:cxnSp>
        <p:nvCxnSpPr>
          <p:cNvPr id="257" name="Shape 257"/>
          <p:cNvCxnSpPr/>
          <p:nvPr/>
        </p:nvCxnSpPr>
        <p:spPr>
          <a:xfrm rot="10800000">
            <a:off x="1522400" y="3449425"/>
            <a:ext cx="1166999" cy="603899"/>
          </a:xfrm>
          <a:prstGeom prst="straightConnector1">
            <a:avLst/>
          </a:prstGeom>
          <a:noFill/>
          <a:ln w="38100" cap="flat">
            <a:solidFill>
              <a:srgbClr val="6AA84F"/>
            </a:solidFill>
            <a:prstDash val="solid"/>
            <a:round/>
            <a:headEnd type="none" w="lg" len="lg"/>
            <a:tailEnd type="triangle" w="lg" len="lg"/>
          </a:ln>
        </p:spPr>
      </p:cxnSp>
      <p:cxnSp>
        <p:nvCxnSpPr>
          <p:cNvPr id="258" name="Shape 258"/>
          <p:cNvCxnSpPr/>
          <p:nvPr/>
        </p:nvCxnSpPr>
        <p:spPr>
          <a:xfrm rot="10800000">
            <a:off x="2511049" y="2690924"/>
            <a:ext cx="525900" cy="1165500"/>
          </a:xfrm>
          <a:prstGeom prst="straightConnector1">
            <a:avLst/>
          </a:prstGeom>
          <a:noFill/>
          <a:ln w="38100" cap="flat">
            <a:solidFill>
              <a:srgbClr val="6AA84F"/>
            </a:solidFill>
            <a:prstDash val="solid"/>
            <a:round/>
            <a:headEnd type="none" w="lg" len="lg"/>
            <a:tailEnd type="triangle" w="lg" len="lg"/>
          </a:ln>
        </p:spPr>
      </p:cxnSp>
      <p:cxnSp>
        <p:nvCxnSpPr>
          <p:cNvPr id="259" name="Shape 259"/>
          <p:cNvCxnSpPr/>
          <p:nvPr/>
        </p:nvCxnSpPr>
        <p:spPr>
          <a:xfrm>
            <a:off x="3457575" y="4410075"/>
            <a:ext cx="1450500" cy="2399"/>
          </a:xfrm>
          <a:prstGeom prst="straightConnector1">
            <a:avLst/>
          </a:prstGeom>
          <a:noFill/>
          <a:ln w="38100" cap="flat">
            <a:solidFill>
              <a:srgbClr val="6AA84F"/>
            </a:solidFill>
            <a:prstDash val="dot"/>
            <a:round/>
            <a:headEnd type="none" w="lg" len="lg"/>
            <a:tailEnd type="triangle" w="lg" len="lg"/>
          </a:ln>
        </p:spPr>
      </p:cxnSp>
      <p:sp>
        <p:nvSpPr>
          <p:cNvPr id="260" name="Shape 260"/>
          <p:cNvSpPr/>
          <p:nvPr/>
        </p:nvSpPr>
        <p:spPr>
          <a:xfrm>
            <a:off x="4764675" y="4099125"/>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grpSp>
        <p:nvGrpSpPr>
          <p:cNvPr id="261" name="Shape 261"/>
          <p:cNvGrpSpPr/>
          <p:nvPr/>
        </p:nvGrpSpPr>
        <p:grpSpPr>
          <a:xfrm>
            <a:off x="5321175" y="1875150"/>
            <a:ext cx="3761999" cy="2772825"/>
            <a:chOff x="5168775" y="1722750"/>
            <a:chExt cx="3761999" cy="2772825"/>
          </a:xfrm>
        </p:grpSpPr>
        <p:sp>
          <p:nvSpPr>
            <p:cNvPr id="262" name="Shape 262"/>
            <p:cNvSpPr txBox="1"/>
            <p:nvPr/>
          </p:nvSpPr>
          <p:spPr>
            <a:xfrm>
              <a:off x="5168775" y="3717375"/>
              <a:ext cx="37319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Perceiver Effect</a:t>
              </a:r>
            </a:p>
            <a:p>
              <a:pPr marL="457200" lvl="0" indent="-330200" rtl="0">
                <a:buClr>
                  <a:srgbClr val="000000"/>
                </a:buClr>
                <a:buSzPct val="166666"/>
                <a:buFont typeface="Arial"/>
                <a:buChar char="•"/>
              </a:pPr>
              <a:r>
                <a:rPr lang="en" sz="1600">
                  <a:latin typeface="Courier New"/>
                  <a:ea typeface="Courier New"/>
                  <a:cs typeface="Courier New"/>
                  <a:sym typeface="Courier New"/>
                </a:rPr>
                <a:t>How a person generally rates others.</a:t>
              </a:r>
            </a:p>
          </p:txBody>
        </p:sp>
        <p:sp>
          <p:nvSpPr>
            <p:cNvPr id="263" name="Shape 263"/>
            <p:cNvSpPr txBox="1"/>
            <p:nvPr/>
          </p:nvSpPr>
          <p:spPr>
            <a:xfrm>
              <a:off x="5168775" y="2644750"/>
              <a:ext cx="3761999" cy="778200"/>
            </a:xfrm>
            <a:prstGeom prst="rect">
              <a:avLst/>
            </a:prstGeom>
            <a:noFill/>
          </p:spPr>
          <p:txBody>
            <a:bodyPr lIns="91425" tIns="91425" rIns="91425" bIns="91425" anchor="t" anchorCtr="0">
              <a:noAutofit/>
            </a:bodyPr>
            <a:lstStyle/>
            <a:p>
              <a:pPr lvl="0" rtl="0">
                <a:buNone/>
              </a:pPr>
              <a:r>
                <a:rPr lang="en-US" sz="2400" b="1" dirty="0" smtClean="0">
                  <a:latin typeface="Courier New"/>
                  <a:ea typeface="Courier New"/>
                  <a:cs typeface="Courier New"/>
                  <a:sym typeface="Courier New"/>
                </a:rPr>
                <a:t>Consensual Rating</a:t>
              </a:r>
              <a:endParaRPr lang="en" sz="2400" b="1" dirty="0">
                <a:latin typeface="Courier New"/>
                <a:ea typeface="Courier New"/>
                <a:cs typeface="Courier New"/>
                <a:sym typeface="Courier New"/>
              </a:endParaRPr>
            </a:p>
            <a:p>
              <a:pPr marL="457200" lvl="0" indent="-330200" rtl="0">
                <a:buClr>
                  <a:srgbClr val="000000"/>
                </a:buClr>
                <a:buSzPct val="166666"/>
                <a:buFont typeface="Arial"/>
                <a:buChar char="•"/>
              </a:pPr>
              <a:r>
                <a:rPr lang="en" sz="1600" dirty="0">
                  <a:latin typeface="Courier New"/>
                  <a:ea typeface="Courier New"/>
                  <a:cs typeface="Courier New"/>
                  <a:sym typeface="Courier New"/>
                </a:rPr>
                <a:t>How a person is generally rated by others.</a:t>
              </a:r>
            </a:p>
          </p:txBody>
        </p:sp>
        <p:sp>
          <p:nvSpPr>
            <p:cNvPr id="264" name="Shape 264"/>
            <p:cNvSpPr txBox="1"/>
            <p:nvPr/>
          </p:nvSpPr>
          <p:spPr>
            <a:xfrm>
              <a:off x="5172900" y="1722750"/>
              <a:ext cx="33614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Self-Reports</a:t>
              </a:r>
            </a:p>
            <a:p>
              <a:pPr marL="457200" lvl="0" indent="-330200" rtl="0">
                <a:buClr>
                  <a:srgbClr val="000000"/>
                </a:buClr>
                <a:buSzPct val="166666"/>
                <a:buFont typeface="Arial"/>
                <a:buChar char="•"/>
              </a:pPr>
              <a:r>
                <a:rPr lang="en" sz="1600">
                  <a:latin typeface="Courier New"/>
                  <a:ea typeface="Courier New"/>
                  <a:cs typeface="Courier New"/>
                  <a:sym typeface="Courier New"/>
                </a:rPr>
                <a:t>How the person sees him or herself.</a:t>
              </a:r>
            </a:p>
          </p:txBody>
        </p:sp>
      </p:grpSp>
      <p:sp>
        <p:nvSpPr>
          <p:cNvPr id="265" name="Shape 265"/>
          <p:cNvSpPr/>
          <p:nvPr/>
        </p:nvSpPr>
        <p:spPr>
          <a:xfrm>
            <a:off x="4764100" y="2113100"/>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66" name="Shape 266"/>
          <p:cNvCxnSpPr/>
          <p:nvPr/>
        </p:nvCxnSpPr>
        <p:spPr>
          <a:xfrm rot="10800000" flipH="1">
            <a:off x="2804650" y="2422999"/>
            <a:ext cx="2103600" cy="4500"/>
          </a:xfrm>
          <a:prstGeom prst="straightConnector1">
            <a:avLst/>
          </a:prstGeom>
          <a:noFill/>
          <a:ln w="38100" cap="flat">
            <a:solidFill>
              <a:srgbClr val="FF0000"/>
            </a:solidFill>
            <a:prstDash val="dot"/>
            <a:round/>
            <a:headEnd type="none" w="lg" len="lg"/>
            <a:tailEnd type="triangle" w="lg" len="lg"/>
          </a:ln>
        </p:spPr>
      </p:cxnSp>
      <p:sp>
        <p:nvSpPr>
          <p:cNvPr id="267" name="Shape 267"/>
          <p:cNvSpPr/>
          <p:nvPr/>
        </p:nvSpPr>
        <p:spPr>
          <a:xfrm>
            <a:off x="4764675" y="3016925"/>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268" name="Shape 268"/>
          <p:cNvCxnSpPr/>
          <p:nvPr/>
        </p:nvCxnSpPr>
        <p:spPr>
          <a:xfrm rot="10800000" flipH="1">
            <a:off x="3976475" y="3334749"/>
            <a:ext cx="931800" cy="7800"/>
          </a:xfrm>
          <a:prstGeom prst="straightConnector1">
            <a:avLst/>
          </a:prstGeom>
          <a:noFill/>
          <a:ln w="38100" cap="flat">
            <a:solidFill>
              <a:srgbClr val="0000FF"/>
            </a:solidFill>
            <a:prstDash val="dot"/>
            <a:round/>
            <a:headEnd type="none" w="lg" len="lg"/>
            <a:tailEnd type="triangle" w="lg" len="lg"/>
          </a:ln>
        </p:spPr>
      </p:cxnSp>
    </p:spTree>
    <p:extLst>
      <p:ext uri="{BB962C8B-B14F-4D97-AF65-F5344CB8AC3E}">
        <p14:creationId xmlns:p14="http://schemas.microsoft.com/office/powerpoint/2010/main" val="2818582317"/>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lvl="0" rtl="0">
              <a:buNone/>
            </a:pPr>
            <a:r>
              <a:rPr lang="en-US" dirty="0" smtClean="0"/>
              <a:t>More Complex Judge Differences </a:t>
            </a:r>
            <a:endParaRPr lang="en" dirty="0"/>
          </a:p>
        </p:txBody>
      </p:sp>
      <p:grpSp>
        <p:nvGrpSpPr>
          <p:cNvPr id="317" name="Shape 317"/>
          <p:cNvGrpSpPr/>
          <p:nvPr/>
        </p:nvGrpSpPr>
        <p:grpSpPr>
          <a:xfrm>
            <a:off x="998925" y="1875150"/>
            <a:ext cx="8145074" cy="3905550"/>
            <a:chOff x="998925" y="1875150"/>
            <a:chExt cx="8145074" cy="3905550"/>
          </a:xfrm>
        </p:grpSpPr>
        <p:sp>
          <p:nvSpPr>
            <p:cNvPr id="318" name="Shape 318"/>
            <p:cNvSpPr txBox="1"/>
            <p:nvPr/>
          </p:nvSpPr>
          <p:spPr>
            <a:xfrm>
              <a:off x="5325300" y="1875150"/>
              <a:ext cx="33614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Self-Reports</a:t>
              </a:r>
            </a:p>
            <a:p>
              <a:pPr marL="457200" lvl="0" indent="-330200" rtl="0">
                <a:buClr>
                  <a:srgbClr val="000000"/>
                </a:buClr>
                <a:buSzPct val="166666"/>
                <a:buFont typeface="Arial"/>
                <a:buChar char="•"/>
              </a:pPr>
              <a:r>
                <a:rPr lang="en" sz="1600">
                  <a:latin typeface="Courier New"/>
                  <a:ea typeface="Courier New"/>
                  <a:cs typeface="Courier New"/>
                  <a:sym typeface="Courier New"/>
                </a:rPr>
                <a:t>How the person sees him or herself.</a:t>
              </a:r>
            </a:p>
          </p:txBody>
        </p:sp>
        <p:sp>
          <p:nvSpPr>
            <p:cNvPr id="319" name="Shape 319"/>
            <p:cNvSpPr txBox="1"/>
            <p:nvPr/>
          </p:nvSpPr>
          <p:spPr>
            <a:xfrm>
              <a:off x="5321175" y="2797150"/>
              <a:ext cx="3761999" cy="778200"/>
            </a:xfrm>
            <a:prstGeom prst="rect">
              <a:avLst/>
            </a:prstGeom>
            <a:noFill/>
          </p:spPr>
          <p:txBody>
            <a:bodyPr lIns="91425" tIns="91425" rIns="91425" bIns="91425" anchor="t" anchorCtr="0">
              <a:noAutofit/>
            </a:bodyPr>
            <a:lstStyle/>
            <a:p>
              <a:pPr lvl="0" rtl="0">
                <a:buNone/>
              </a:pPr>
              <a:r>
                <a:rPr lang="en-US" sz="2400" b="1" dirty="0" smtClean="0">
                  <a:latin typeface="Courier New"/>
                  <a:ea typeface="Courier New"/>
                  <a:cs typeface="Courier New"/>
                  <a:sym typeface="Courier New"/>
                </a:rPr>
                <a:t>Consensual Rating</a:t>
              </a:r>
              <a:endParaRPr lang="en" sz="2400" b="1" dirty="0">
                <a:latin typeface="Courier New"/>
                <a:ea typeface="Courier New"/>
                <a:cs typeface="Courier New"/>
                <a:sym typeface="Courier New"/>
              </a:endParaRPr>
            </a:p>
            <a:p>
              <a:pPr marL="457200" lvl="0" indent="-330200" rtl="0">
                <a:buClr>
                  <a:srgbClr val="000000"/>
                </a:buClr>
                <a:buSzPct val="166666"/>
                <a:buFont typeface="Arial"/>
                <a:buChar char="•"/>
              </a:pPr>
              <a:r>
                <a:rPr lang="en" sz="1600" dirty="0">
                  <a:latin typeface="Courier New"/>
                  <a:ea typeface="Courier New"/>
                  <a:cs typeface="Courier New"/>
                  <a:sym typeface="Courier New"/>
                </a:rPr>
                <a:t>How a person is generally rated by others.</a:t>
              </a:r>
            </a:p>
          </p:txBody>
        </p:sp>
        <p:cxnSp>
          <p:nvCxnSpPr>
            <p:cNvPr id="320" name="Shape 320"/>
            <p:cNvCxnSpPr/>
            <p:nvPr/>
          </p:nvCxnSpPr>
          <p:spPr>
            <a:xfrm rot="10800000" flipH="1">
              <a:off x="2000250" y="3515475"/>
              <a:ext cx="1089000" cy="609899"/>
            </a:xfrm>
            <a:prstGeom prst="straightConnector1">
              <a:avLst/>
            </a:prstGeom>
            <a:noFill/>
            <a:ln w="19050" cap="flat">
              <a:solidFill>
                <a:srgbClr val="666666"/>
              </a:solidFill>
              <a:prstDash val="solid"/>
              <a:round/>
              <a:headEnd type="triangle" w="lg" len="lg"/>
              <a:tailEnd type="none" w="lg" len="lg"/>
            </a:ln>
          </p:spPr>
        </p:cxnSp>
        <p:cxnSp>
          <p:nvCxnSpPr>
            <p:cNvPr id="321" name="Shape 321"/>
            <p:cNvCxnSpPr/>
            <p:nvPr/>
          </p:nvCxnSpPr>
          <p:spPr>
            <a:xfrm flipH="1">
              <a:off x="1546399" y="3232100"/>
              <a:ext cx="1673700" cy="5700"/>
            </a:xfrm>
            <a:prstGeom prst="straightConnector1">
              <a:avLst/>
            </a:prstGeom>
            <a:noFill/>
            <a:ln w="19050" cap="flat">
              <a:solidFill>
                <a:schemeClr val="dk2"/>
              </a:solidFill>
              <a:prstDash val="solid"/>
              <a:round/>
              <a:headEnd type="none" w="lg" len="lg"/>
              <a:tailEnd type="triangle" w="lg" len="lg"/>
            </a:ln>
          </p:spPr>
        </p:cxnSp>
        <p:sp>
          <p:nvSpPr>
            <p:cNvPr id="322" name="Shape 322"/>
            <p:cNvSpPr txBox="1"/>
            <p:nvPr/>
          </p:nvSpPr>
          <p:spPr>
            <a:xfrm>
              <a:off x="2151525" y="1944775"/>
              <a:ext cx="576300" cy="749099"/>
            </a:xfrm>
            <a:prstGeom prst="rect">
              <a:avLst/>
            </a:prstGeom>
            <a:noFill/>
          </p:spPr>
          <p:txBody>
            <a:bodyPr lIns="91425" tIns="91425" rIns="91425" bIns="91425" anchor="t" anchorCtr="0">
              <a:noAutofit/>
            </a:bodyPr>
            <a:lstStyle/>
            <a:p>
              <a:pPr lvl="0" rtl="0">
                <a:buNone/>
              </a:pPr>
              <a:r>
                <a:rPr lang="en-US" sz="4800" b="1" dirty="0">
                  <a:solidFill>
                    <a:srgbClr val="FF0000"/>
                  </a:solidFill>
                  <a:latin typeface="Courier New"/>
                  <a:ea typeface="Courier New"/>
                  <a:cs typeface="Courier New"/>
                  <a:sym typeface="Courier New"/>
                </a:rPr>
                <a:t>K</a:t>
              </a:r>
              <a:endParaRPr lang="en" sz="4800" b="1" dirty="0">
                <a:solidFill>
                  <a:srgbClr val="FF0000"/>
                </a:solidFill>
                <a:latin typeface="Courier New"/>
                <a:ea typeface="Courier New"/>
                <a:cs typeface="Courier New"/>
                <a:sym typeface="Courier New"/>
              </a:endParaRPr>
            </a:p>
          </p:txBody>
        </p:sp>
        <p:sp>
          <p:nvSpPr>
            <p:cNvPr id="323" name="Shape 323"/>
            <p:cNvSpPr txBox="1"/>
            <p:nvPr/>
          </p:nvSpPr>
          <p:spPr>
            <a:xfrm>
              <a:off x="3304125" y="2866775"/>
              <a:ext cx="576300" cy="749099"/>
            </a:xfrm>
            <a:prstGeom prst="rect">
              <a:avLst/>
            </a:prstGeom>
            <a:noFill/>
          </p:spPr>
          <p:txBody>
            <a:bodyPr lIns="91425" tIns="91425" rIns="91425" bIns="91425" anchor="t" anchorCtr="0">
              <a:noAutofit/>
            </a:bodyPr>
            <a:lstStyle/>
            <a:p>
              <a:pPr lvl="0" rtl="0">
                <a:buNone/>
              </a:pPr>
              <a:r>
                <a:rPr lang="en-US" sz="4800" b="1" dirty="0">
                  <a:solidFill>
                    <a:srgbClr val="0000FF"/>
                  </a:solidFill>
                  <a:latin typeface="Courier New"/>
                  <a:ea typeface="Courier New"/>
                  <a:cs typeface="Courier New"/>
                  <a:sym typeface="Courier New"/>
                </a:rPr>
                <a:t>S</a:t>
              </a:r>
              <a:endParaRPr lang="en" sz="4800" b="1" dirty="0">
                <a:solidFill>
                  <a:srgbClr val="0000FF"/>
                </a:solidFill>
                <a:latin typeface="Courier New"/>
                <a:ea typeface="Courier New"/>
                <a:cs typeface="Courier New"/>
                <a:sym typeface="Courier New"/>
              </a:endParaRPr>
            </a:p>
          </p:txBody>
        </p:sp>
        <p:sp>
          <p:nvSpPr>
            <p:cNvPr id="324" name="Shape 324"/>
            <p:cNvSpPr txBox="1"/>
            <p:nvPr/>
          </p:nvSpPr>
          <p:spPr>
            <a:xfrm>
              <a:off x="1580050"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J</a:t>
              </a:r>
              <a:endParaRPr lang="en" sz="4800" b="1" dirty="0">
                <a:latin typeface="Courier New"/>
                <a:ea typeface="Courier New"/>
                <a:cs typeface="Courier New"/>
                <a:sym typeface="Courier New"/>
              </a:endParaRPr>
            </a:p>
          </p:txBody>
        </p:sp>
        <p:sp>
          <p:nvSpPr>
            <p:cNvPr id="325" name="Shape 325"/>
            <p:cNvSpPr txBox="1"/>
            <p:nvPr/>
          </p:nvSpPr>
          <p:spPr>
            <a:xfrm>
              <a:off x="2749425" y="3964275"/>
              <a:ext cx="576300" cy="749099"/>
            </a:xfrm>
            <a:prstGeom prst="rect">
              <a:avLst/>
            </a:prstGeom>
            <a:noFill/>
          </p:spPr>
          <p:txBody>
            <a:bodyPr lIns="91425" tIns="91425" rIns="91425" bIns="91425" anchor="t" anchorCtr="0">
              <a:noAutofit/>
            </a:bodyPr>
            <a:lstStyle/>
            <a:p>
              <a:pPr lvl="0" rtl="0">
                <a:buNone/>
              </a:pPr>
              <a:r>
                <a:rPr lang="en-US" sz="4800" b="1" dirty="0">
                  <a:solidFill>
                    <a:srgbClr val="6AA84F"/>
                  </a:solidFill>
                  <a:latin typeface="Courier New"/>
                  <a:ea typeface="Courier New"/>
                  <a:cs typeface="Courier New"/>
                  <a:sym typeface="Courier New"/>
                </a:rPr>
                <a:t>P</a:t>
              </a:r>
              <a:endParaRPr lang="en" sz="4800" b="1" dirty="0">
                <a:solidFill>
                  <a:srgbClr val="6AA84F"/>
                </a:solidFill>
                <a:latin typeface="Courier New"/>
                <a:ea typeface="Courier New"/>
                <a:cs typeface="Courier New"/>
                <a:sym typeface="Courier New"/>
              </a:endParaRPr>
            </a:p>
          </p:txBody>
        </p:sp>
        <p:sp>
          <p:nvSpPr>
            <p:cNvPr id="326" name="Shape 326"/>
            <p:cNvSpPr txBox="1"/>
            <p:nvPr/>
          </p:nvSpPr>
          <p:spPr>
            <a:xfrm>
              <a:off x="998925"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O</a:t>
              </a:r>
              <a:endParaRPr lang="en" sz="4800" b="1" dirty="0">
                <a:latin typeface="Courier New"/>
                <a:ea typeface="Courier New"/>
                <a:cs typeface="Courier New"/>
                <a:sym typeface="Courier New"/>
              </a:endParaRPr>
            </a:p>
          </p:txBody>
        </p:sp>
        <p:cxnSp>
          <p:nvCxnSpPr>
            <p:cNvPr id="327" name="Shape 327"/>
            <p:cNvCxnSpPr/>
            <p:nvPr/>
          </p:nvCxnSpPr>
          <p:spPr>
            <a:xfrm flipH="1">
              <a:off x="1556049" y="2535725"/>
              <a:ext cx="624300" cy="470700"/>
            </a:xfrm>
            <a:prstGeom prst="straightConnector1">
              <a:avLst/>
            </a:prstGeom>
            <a:noFill/>
            <a:ln w="19050" cap="flat">
              <a:solidFill>
                <a:schemeClr val="dk2"/>
              </a:solidFill>
              <a:prstDash val="solid"/>
              <a:round/>
              <a:headEnd type="none" w="lg" len="lg"/>
              <a:tailEnd type="triangle" w="lg" len="lg"/>
            </a:ln>
          </p:spPr>
        </p:cxnSp>
        <p:cxnSp>
          <p:nvCxnSpPr>
            <p:cNvPr id="328" name="Shape 328"/>
            <p:cNvCxnSpPr/>
            <p:nvPr/>
          </p:nvCxnSpPr>
          <p:spPr>
            <a:xfrm flipH="1">
              <a:off x="1787175" y="2802375"/>
              <a:ext cx="533099" cy="1161900"/>
            </a:xfrm>
            <a:prstGeom prst="straightConnector1">
              <a:avLst/>
            </a:prstGeom>
            <a:noFill/>
            <a:ln w="19050" cap="flat">
              <a:solidFill>
                <a:schemeClr val="dk2"/>
              </a:solidFill>
              <a:prstDash val="solid"/>
              <a:round/>
              <a:headEnd type="none" w="lg" len="lg"/>
              <a:tailEnd type="triangle" w="lg" len="lg"/>
            </a:ln>
          </p:spPr>
        </p:cxnSp>
        <p:cxnSp>
          <p:nvCxnSpPr>
            <p:cNvPr id="329" name="Shape 329"/>
            <p:cNvCxnSpPr/>
            <p:nvPr/>
          </p:nvCxnSpPr>
          <p:spPr>
            <a:xfrm>
              <a:off x="2568675" y="2811975"/>
              <a:ext cx="523500" cy="1152299"/>
            </a:xfrm>
            <a:prstGeom prst="straightConnector1">
              <a:avLst/>
            </a:prstGeom>
            <a:noFill/>
            <a:ln w="19050" cap="flat">
              <a:solidFill>
                <a:schemeClr val="dk2"/>
              </a:solidFill>
              <a:prstDash val="solid"/>
              <a:round/>
              <a:headEnd type="none" w="lg" len="lg"/>
              <a:tailEnd type="triangle" w="lg" len="lg"/>
            </a:ln>
          </p:spPr>
        </p:cxnSp>
        <p:cxnSp>
          <p:nvCxnSpPr>
            <p:cNvPr id="330" name="Shape 330"/>
            <p:cNvCxnSpPr/>
            <p:nvPr/>
          </p:nvCxnSpPr>
          <p:spPr>
            <a:xfrm rot="10800000">
              <a:off x="1311037" y="3502350"/>
              <a:ext cx="345899" cy="537899"/>
            </a:xfrm>
            <a:prstGeom prst="straightConnector1">
              <a:avLst/>
            </a:prstGeom>
            <a:noFill/>
            <a:ln w="19050" cap="flat">
              <a:solidFill>
                <a:schemeClr val="dk2"/>
              </a:solidFill>
              <a:prstDash val="solid"/>
              <a:round/>
              <a:headEnd type="none" w="lg" len="lg"/>
              <a:tailEnd type="triangle" w="lg" len="lg"/>
            </a:ln>
          </p:spPr>
        </p:cxnSp>
        <p:cxnSp>
          <p:nvCxnSpPr>
            <p:cNvPr id="331" name="Shape 331"/>
            <p:cNvCxnSpPr/>
            <p:nvPr/>
          </p:nvCxnSpPr>
          <p:spPr>
            <a:xfrm>
              <a:off x="1349562" y="3550000"/>
              <a:ext cx="374699" cy="562199"/>
            </a:xfrm>
            <a:prstGeom prst="straightConnector1">
              <a:avLst/>
            </a:prstGeom>
            <a:noFill/>
            <a:ln w="19050" cap="flat">
              <a:solidFill>
                <a:schemeClr val="dk2"/>
              </a:solidFill>
              <a:prstDash val="solid"/>
              <a:round/>
              <a:headEnd type="none" w="lg" len="lg"/>
              <a:tailEnd type="triangle" w="lg" len="lg"/>
            </a:ln>
          </p:spPr>
        </p:cxnSp>
        <p:cxnSp>
          <p:nvCxnSpPr>
            <p:cNvPr id="332" name="Shape 332"/>
            <p:cNvCxnSpPr/>
            <p:nvPr/>
          </p:nvCxnSpPr>
          <p:spPr>
            <a:xfrm>
              <a:off x="1640050" y="3505850"/>
              <a:ext cx="1159799" cy="606299"/>
            </a:xfrm>
            <a:prstGeom prst="straightConnector1">
              <a:avLst/>
            </a:prstGeom>
            <a:noFill/>
            <a:ln w="19050" cap="flat">
              <a:solidFill>
                <a:schemeClr val="dk2"/>
              </a:solidFill>
              <a:prstDash val="solid"/>
              <a:round/>
              <a:headEnd type="none" w="lg" len="lg"/>
              <a:tailEnd type="triangle" w="lg" len="lg"/>
            </a:ln>
          </p:spPr>
        </p:cxnSp>
        <p:cxnSp>
          <p:nvCxnSpPr>
            <p:cNvPr id="333" name="Shape 333"/>
            <p:cNvCxnSpPr/>
            <p:nvPr/>
          </p:nvCxnSpPr>
          <p:spPr>
            <a:xfrm rot="10800000" flipH="1">
              <a:off x="1668875" y="3232999"/>
              <a:ext cx="1611300" cy="1500"/>
            </a:xfrm>
            <a:prstGeom prst="straightConnector1">
              <a:avLst/>
            </a:prstGeom>
            <a:noFill/>
            <a:ln w="19050" cap="flat">
              <a:solidFill>
                <a:srgbClr val="666666"/>
              </a:solidFill>
              <a:prstDash val="solid"/>
              <a:round/>
              <a:headEnd type="none" w="lg" len="lg"/>
              <a:tailEnd type="triangle" w="lg" len="lg"/>
            </a:ln>
          </p:spPr>
        </p:cxnSp>
        <p:cxnSp>
          <p:nvCxnSpPr>
            <p:cNvPr id="334" name="Shape 334"/>
            <p:cNvCxnSpPr/>
            <p:nvPr/>
          </p:nvCxnSpPr>
          <p:spPr>
            <a:xfrm rot="10800000" flipH="1">
              <a:off x="1637712" y="2536999"/>
              <a:ext cx="518700" cy="393900"/>
            </a:xfrm>
            <a:prstGeom prst="straightConnector1">
              <a:avLst/>
            </a:prstGeom>
            <a:noFill/>
            <a:ln w="19050" cap="flat">
              <a:solidFill>
                <a:schemeClr val="dk2"/>
              </a:solidFill>
              <a:prstDash val="solid"/>
              <a:round/>
              <a:headEnd type="none" w="lg" len="lg"/>
              <a:tailEnd type="triangle" w="lg" len="lg"/>
            </a:ln>
          </p:spPr>
        </p:cxnSp>
        <p:cxnSp>
          <p:nvCxnSpPr>
            <p:cNvPr id="335" name="Shape 335"/>
            <p:cNvCxnSpPr/>
            <p:nvPr/>
          </p:nvCxnSpPr>
          <p:spPr>
            <a:xfrm rot="10800000" flipH="1">
              <a:off x="2286000" y="4338775"/>
              <a:ext cx="441900" cy="299"/>
            </a:xfrm>
            <a:prstGeom prst="straightConnector1">
              <a:avLst/>
            </a:prstGeom>
            <a:noFill/>
            <a:ln w="28575" cap="flat">
              <a:solidFill>
                <a:srgbClr val="FF00FF"/>
              </a:solidFill>
              <a:prstDash val="solid"/>
              <a:round/>
              <a:headEnd type="none" w="lg" len="lg"/>
              <a:tailEnd type="triangle" w="lg" len="lg"/>
            </a:ln>
          </p:spPr>
        </p:cxnSp>
        <p:cxnSp>
          <p:nvCxnSpPr>
            <p:cNvPr id="336" name="Shape 336"/>
            <p:cNvCxnSpPr/>
            <p:nvPr/>
          </p:nvCxnSpPr>
          <p:spPr>
            <a:xfrm rot="10800000">
              <a:off x="2622799" y="2508200"/>
              <a:ext cx="633900" cy="451499"/>
            </a:xfrm>
            <a:prstGeom prst="straightConnector1">
              <a:avLst/>
            </a:prstGeom>
            <a:noFill/>
            <a:ln w="19050" cap="flat">
              <a:solidFill>
                <a:schemeClr val="dk2"/>
              </a:solidFill>
              <a:prstDash val="solid"/>
              <a:round/>
              <a:headEnd type="none" w="lg" len="lg"/>
              <a:tailEnd type="triangle" w="lg" len="lg"/>
            </a:ln>
          </p:spPr>
        </p:cxnSp>
        <p:cxnSp>
          <p:nvCxnSpPr>
            <p:cNvPr id="337" name="Shape 337"/>
            <p:cNvCxnSpPr/>
            <p:nvPr/>
          </p:nvCxnSpPr>
          <p:spPr>
            <a:xfrm rot="10800000" flipH="1">
              <a:off x="1835200" y="2690924"/>
              <a:ext cx="542699" cy="1160700"/>
            </a:xfrm>
            <a:prstGeom prst="straightConnector1">
              <a:avLst/>
            </a:prstGeom>
            <a:noFill/>
            <a:ln w="19050" cap="flat">
              <a:solidFill>
                <a:schemeClr val="dk2"/>
              </a:solidFill>
              <a:prstDash val="solid"/>
              <a:round/>
              <a:headEnd type="none" w="lg" len="lg"/>
              <a:tailEnd type="triangle" w="lg" len="lg"/>
            </a:ln>
          </p:spPr>
        </p:cxnSp>
        <p:cxnSp>
          <p:nvCxnSpPr>
            <p:cNvPr id="338" name="Shape 338"/>
            <p:cNvCxnSpPr/>
            <p:nvPr/>
          </p:nvCxnSpPr>
          <p:spPr>
            <a:xfrm>
              <a:off x="2723025" y="2578950"/>
              <a:ext cx="629100" cy="446700"/>
            </a:xfrm>
            <a:prstGeom prst="straightConnector1">
              <a:avLst/>
            </a:prstGeom>
            <a:noFill/>
            <a:ln w="19050" cap="flat">
              <a:solidFill>
                <a:srgbClr val="666666"/>
              </a:solidFill>
              <a:prstDash val="solid"/>
              <a:round/>
              <a:headEnd type="none" w="lg" len="lg"/>
              <a:tailEnd type="triangle" w="lg" len="lg"/>
            </a:ln>
          </p:spPr>
        </p:cxnSp>
        <p:cxnSp>
          <p:nvCxnSpPr>
            <p:cNvPr id="339" name="Shape 339"/>
            <p:cNvCxnSpPr/>
            <p:nvPr/>
          </p:nvCxnSpPr>
          <p:spPr>
            <a:xfrm rot="10800000" flipH="1">
              <a:off x="2110700" y="3430225"/>
              <a:ext cx="1140599" cy="632699"/>
            </a:xfrm>
            <a:prstGeom prst="straightConnector1">
              <a:avLst/>
            </a:prstGeom>
            <a:noFill/>
            <a:ln w="19050" cap="flat">
              <a:solidFill>
                <a:srgbClr val="666666"/>
              </a:solidFill>
              <a:prstDash val="solid"/>
              <a:round/>
              <a:headEnd type="none" w="lg" len="lg"/>
              <a:tailEnd type="triangle" w="lg" len="lg"/>
            </a:ln>
          </p:spPr>
        </p:cxnSp>
        <p:cxnSp>
          <p:nvCxnSpPr>
            <p:cNvPr id="340" name="Shape 340"/>
            <p:cNvCxnSpPr/>
            <p:nvPr/>
          </p:nvCxnSpPr>
          <p:spPr>
            <a:xfrm flipH="1">
              <a:off x="3157762" y="3752825"/>
              <a:ext cx="296400" cy="389400"/>
            </a:xfrm>
            <a:prstGeom prst="straightConnector1">
              <a:avLst/>
            </a:prstGeom>
            <a:noFill/>
            <a:ln w="19050" cap="flat">
              <a:solidFill>
                <a:srgbClr val="666666"/>
              </a:solidFill>
              <a:prstDash val="solid"/>
              <a:round/>
              <a:headEnd type="none" w="lg" len="lg"/>
              <a:tailEnd type="triangle" w="lg" len="lg"/>
            </a:ln>
          </p:spPr>
        </p:cxnSp>
        <p:cxnSp>
          <p:nvCxnSpPr>
            <p:cNvPr id="341" name="Shape 341"/>
            <p:cNvCxnSpPr/>
            <p:nvPr/>
          </p:nvCxnSpPr>
          <p:spPr>
            <a:xfrm rot="10800000" flipH="1">
              <a:off x="3232100" y="3607524"/>
              <a:ext cx="336299" cy="436200"/>
            </a:xfrm>
            <a:prstGeom prst="straightConnector1">
              <a:avLst/>
            </a:prstGeom>
            <a:noFill/>
            <a:ln w="19050" cap="flat">
              <a:solidFill>
                <a:srgbClr val="666666"/>
              </a:solidFill>
              <a:prstDash val="solid"/>
              <a:round/>
              <a:headEnd type="none" w="lg" len="lg"/>
              <a:tailEnd type="triangle" w="lg" len="lg"/>
            </a:ln>
          </p:spPr>
        </p:cxnSp>
        <p:cxnSp>
          <p:nvCxnSpPr>
            <p:cNvPr id="342" name="Shape 342"/>
            <p:cNvCxnSpPr>
              <a:endCxn id="324" idx="3"/>
            </p:cNvCxnSpPr>
            <p:nvPr/>
          </p:nvCxnSpPr>
          <p:spPr>
            <a:xfrm rot="10800000">
              <a:off x="2156350" y="4338824"/>
              <a:ext cx="437099" cy="2699"/>
            </a:xfrm>
            <a:prstGeom prst="straightConnector1">
              <a:avLst/>
            </a:prstGeom>
            <a:noFill/>
            <a:ln w="28575" cap="flat">
              <a:solidFill>
                <a:srgbClr val="FF00FF"/>
              </a:solidFill>
              <a:prstDash val="solid"/>
              <a:round/>
              <a:headEnd type="none" w="lg" len="lg"/>
              <a:tailEnd type="triangle" w="lg" len="lg"/>
            </a:ln>
          </p:spPr>
        </p:cxnSp>
        <p:cxnSp>
          <p:nvCxnSpPr>
            <p:cNvPr id="343" name="Shape 343"/>
            <p:cNvCxnSpPr/>
            <p:nvPr/>
          </p:nvCxnSpPr>
          <p:spPr>
            <a:xfrm rot="10800000">
              <a:off x="1522400" y="3449425"/>
              <a:ext cx="1166999" cy="603899"/>
            </a:xfrm>
            <a:prstGeom prst="straightConnector1">
              <a:avLst/>
            </a:prstGeom>
            <a:noFill/>
            <a:ln w="19050" cap="flat">
              <a:solidFill>
                <a:srgbClr val="666666"/>
              </a:solidFill>
              <a:prstDash val="solid"/>
              <a:round/>
              <a:headEnd type="none" w="lg" len="lg"/>
              <a:tailEnd type="triangle" w="lg" len="lg"/>
            </a:ln>
          </p:spPr>
        </p:cxnSp>
        <p:cxnSp>
          <p:nvCxnSpPr>
            <p:cNvPr id="344" name="Shape 344"/>
            <p:cNvCxnSpPr/>
            <p:nvPr/>
          </p:nvCxnSpPr>
          <p:spPr>
            <a:xfrm rot="10800000">
              <a:off x="2511049" y="2690924"/>
              <a:ext cx="525900" cy="1165500"/>
            </a:xfrm>
            <a:prstGeom prst="straightConnector1">
              <a:avLst/>
            </a:prstGeom>
            <a:noFill/>
            <a:ln w="19050" cap="flat">
              <a:solidFill>
                <a:srgbClr val="666666"/>
              </a:solidFill>
              <a:prstDash val="solid"/>
              <a:round/>
              <a:headEnd type="none" w="lg" len="lg"/>
              <a:tailEnd type="triangle" w="lg" len="lg"/>
            </a:ln>
          </p:spPr>
        </p:cxnSp>
        <p:sp>
          <p:nvSpPr>
            <p:cNvPr id="345" name="Shape 345"/>
            <p:cNvSpPr txBox="1"/>
            <p:nvPr/>
          </p:nvSpPr>
          <p:spPr>
            <a:xfrm>
              <a:off x="5321175" y="3869775"/>
              <a:ext cx="37319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Perceiver Effect</a:t>
              </a:r>
            </a:p>
            <a:p>
              <a:pPr marL="457200" lvl="0" indent="-330200" rtl="0">
                <a:buClr>
                  <a:srgbClr val="000000"/>
                </a:buClr>
                <a:buSzPct val="166666"/>
                <a:buFont typeface="Arial"/>
                <a:buChar char="•"/>
              </a:pPr>
              <a:r>
                <a:rPr lang="en" sz="1600">
                  <a:latin typeface="Courier New"/>
                  <a:ea typeface="Courier New"/>
                  <a:cs typeface="Courier New"/>
                  <a:sym typeface="Courier New"/>
                </a:rPr>
                <a:t>How a person generally rates others.</a:t>
              </a:r>
            </a:p>
          </p:txBody>
        </p:sp>
        <p:sp>
          <p:nvSpPr>
            <p:cNvPr id="346" name="Shape 346"/>
            <p:cNvSpPr/>
            <p:nvPr/>
          </p:nvSpPr>
          <p:spPr>
            <a:xfrm>
              <a:off x="2447925" y="4352925"/>
              <a:ext cx="2482529" cy="1123950"/>
            </a:xfrm>
            <a:custGeom>
              <a:avLst/>
              <a:gdLst/>
              <a:ahLst/>
              <a:cxnLst/>
              <a:rect l="0" t="0" r="0" b="0"/>
              <a:pathLst>
                <a:path w="100203" h="44958" extrusionOk="0">
                  <a:moveTo>
                    <a:pt x="0" y="0"/>
                  </a:moveTo>
                  <a:cubicBezTo>
                    <a:pt x="2095" y="6731"/>
                    <a:pt x="-4127" y="32893"/>
                    <a:pt x="12573" y="40386"/>
                  </a:cubicBezTo>
                  <a:cubicBezTo>
                    <a:pt x="29273" y="47879"/>
                    <a:pt x="85598" y="44196"/>
                    <a:pt x="100203" y="44958"/>
                  </a:cubicBezTo>
                </a:path>
              </a:pathLst>
            </a:custGeom>
            <a:noFill/>
            <a:ln w="38100" cap="flat">
              <a:solidFill>
                <a:srgbClr val="FF00FF"/>
              </a:solidFill>
              <a:prstDash val="dot"/>
              <a:round/>
              <a:headEnd type="none" w="lg" len="lg"/>
              <a:tailEnd type="triangle" w="lg" len="lg"/>
            </a:ln>
          </p:spPr>
        </p:sp>
        <p:sp>
          <p:nvSpPr>
            <p:cNvPr id="347" name="Shape 347"/>
            <p:cNvSpPr/>
            <p:nvPr/>
          </p:nvSpPr>
          <p:spPr>
            <a:xfrm>
              <a:off x="4755875" y="5156400"/>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48" name="Shape 348"/>
            <p:cNvSpPr txBox="1"/>
            <p:nvPr/>
          </p:nvSpPr>
          <p:spPr>
            <a:xfrm>
              <a:off x="5353500" y="4914925"/>
              <a:ext cx="37904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Relationship Effect</a:t>
              </a:r>
            </a:p>
            <a:p>
              <a:pPr marL="457200" lvl="0" indent="-330200" rtl="0">
                <a:buClr>
                  <a:srgbClr val="000000"/>
                </a:buClr>
                <a:buSzPct val="166666"/>
                <a:buFont typeface="Arial"/>
                <a:buChar char="•"/>
              </a:pPr>
              <a:r>
                <a:rPr lang="en" sz="1600">
                  <a:latin typeface="Courier New"/>
                  <a:ea typeface="Courier New"/>
                  <a:cs typeface="Courier New"/>
                  <a:sym typeface="Courier New"/>
                </a:rPr>
                <a:t>How one person uniquely rates another.</a:t>
              </a:r>
            </a:p>
          </p:txBody>
        </p:sp>
        <p:cxnSp>
          <p:nvCxnSpPr>
            <p:cNvPr id="349" name="Shape 349"/>
            <p:cNvCxnSpPr/>
            <p:nvPr/>
          </p:nvCxnSpPr>
          <p:spPr>
            <a:xfrm rot="10800000" flipH="1">
              <a:off x="3976475" y="3334749"/>
              <a:ext cx="931800" cy="7800"/>
            </a:xfrm>
            <a:prstGeom prst="straightConnector1">
              <a:avLst/>
            </a:prstGeom>
            <a:noFill/>
            <a:ln w="38100" cap="flat">
              <a:solidFill>
                <a:srgbClr val="0000FF"/>
              </a:solidFill>
              <a:prstDash val="dot"/>
              <a:round/>
              <a:headEnd type="none" w="lg" len="lg"/>
              <a:tailEnd type="triangle" w="lg" len="lg"/>
            </a:ln>
          </p:spPr>
        </p:cxnSp>
        <p:sp>
          <p:nvSpPr>
            <p:cNvPr id="350" name="Shape 350"/>
            <p:cNvSpPr/>
            <p:nvPr/>
          </p:nvSpPr>
          <p:spPr>
            <a:xfrm>
              <a:off x="4764675" y="3016925"/>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51" name="Shape 351"/>
            <p:cNvCxnSpPr/>
            <p:nvPr/>
          </p:nvCxnSpPr>
          <p:spPr>
            <a:xfrm>
              <a:off x="3457575" y="4410075"/>
              <a:ext cx="1450500" cy="2399"/>
            </a:xfrm>
            <a:prstGeom prst="straightConnector1">
              <a:avLst/>
            </a:prstGeom>
            <a:noFill/>
            <a:ln w="38100" cap="flat">
              <a:solidFill>
                <a:srgbClr val="6AA84F"/>
              </a:solidFill>
              <a:prstDash val="dot"/>
              <a:round/>
              <a:headEnd type="none" w="lg" len="lg"/>
              <a:tailEnd type="triangle" w="lg" len="lg"/>
            </a:ln>
          </p:spPr>
        </p:cxnSp>
        <p:sp>
          <p:nvSpPr>
            <p:cNvPr id="352" name="Shape 352"/>
            <p:cNvSpPr/>
            <p:nvPr/>
          </p:nvSpPr>
          <p:spPr>
            <a:xfrm>
              <a:off x="4764675" y="4099125"/>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53" name="Shape 353"/>
            <p:cNvSpPr/>
            <p:nvPr/>
          </p:nvSpPr>
          <p:spPr>
            <a:xfrm>
              <a:off x="4764100" y="2113100"/>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354" name="Shape 354"/>
            <p:cNvCxnSpPr/>
            <p:nvPr/>
          </p:nvCxnSpPr>
          <p:spPr>
            <a:xfrm rot="10800000" flipH="1">
              <a:off x="2804650" y="2422999"/>
              <a:ext cx="2103600" cy="4500"/>
            </a:xfrm>
            <a:prstGeom prst="straightConnector1">
              <a:avLst/>
            </a:prstGeom>
            <a:noFill/>
            <a:ln w="38100" cap="flat">
              <a:solidFill>
                <a:srgbClr val="FF0000"/>
              </a:solidFill>
              <a:prstDash val="dot"/>
              <a:round/>
              <a:headEnd type="none" w="lg" len="lg"/>
              <a:tailEnd type="triangle" w="lg" len="lg"/>
            </a:ln>
          </p:spPr>
        </p:cxnSp>
      </p:grpSp>
      <p:sp>
        <p:nvSpPr>
          <p:cNvPr id="355" name="Shape 355"/>
          <p:cNvSpPr/>
          <p:nvPr/>
        </p:nvSpPr>
        <p:spPr>
          <a:xfrm>
            <a:off x="4741000" y="5881875"/>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sp>
        <p:nvSpPr>
          <p:cNvPr id="356" name="Shape 356"/>
          <p:cNvSpPr txBox="1"/>
          <p:nvPr/>
        </p:nvSpPr>
        <p:spPr>
          <a:xfrm>
            <a:off x="5353500" y="5958075"/>
            <a:ext cx="3790499" cy="778200"/>
          </a:xfrm>
          <a:prstGeom prst="rect">
            <a:avLst/>
          </a:prstGeom>
          <a:noFill/>
        </p:spPr>
        <p:txBody>
          <a:bodyPr lIns="91425" tIns="91425" rIns="91425" bIns="91425" anchor="t" anchorCtr="0">
            <a:noAutofit/>
          </a:bodyPr>
          <a:lstStyle/>
          <a:p>
            <a:pPr lvl="0" rtl="0">
              <a:buNone/>
            </a:pPr>
            <a:r>
              <a:rPr lang="en" sz="2400" b="1">
                <a:latin typeface="Courier New"/>
                <a:ea typeface="Courier New"/>
                <a:cs typeface="Courier New"/>
                <a:sym typeface="Courier New"/>
              </a:rPr>
              <a:t>Error</a:t>
            </a:r>
          </a:p>
        </p:txBody>
      </p:sp>
      <p:sp>
        <p:nvSpPr>
          <p:cNvPr id="357" name="Shape 357"/>
          <p:cNvSpPr/>
          <p:nvPr/>
        </p:nvSpPr>
        <p:spPr>
          <a:xfrm>
            <a:off x="4145116" y="2471009"/>
            <a:ext cx="785340" cy="3756353"/>
          </a:xfrm>
          <a:custGeom>
            <a:avLst/>
            <a:gdLst/>
            <a:ahLst/>
            <a:cxnLst/>
            <a:rect l="0" t="0" r="0" b="0"/>
            <a:pathLst>
              <a:path w="100203" h="44958" extrusionOk="0">
                <a:moveTo>
                  <a:pt x="0" y="0"/>
                </a:moveTo>
                <a:cubicBezTo>
                  <a:pt x="2095" y="6731"/>
                  <a:pt x="-4127" y="32893"/>
                  <a:pt x="12573" y="40386"/>
                </a:cubicBezTo>
                <a:cubicBezTo>
                  <a:pt x="29273" y="47879"/>
                  <a:pt x="85598" y="44196"/>
                  <a:pt x="100203" y="44958"/>
                </a:cubicBezTo>
              </a:path>
            </a:pathLst>
          </a:custGeom>
          <a:noFill/>
          <a:ln w="38100" cap="flat">
            <a:solidFill>
              <a:srgbClr val="000000"/>
            </a:solidFill>
            <a:prstDash val="dot"/>
            <a:round/>
            <a:headEnd type="none" w="lg" len="lg"/>
            <a:tailEnd type="triangle" w="lg" len="lg"/>
          </a:ln>
        </p:spPr>
      </p:sp>
    </p:spTree>
    <p:extLst>
      <p:ext uri="{BB962C8B-B14F-4D97-AF65-F5344CB8AC3E}">
        <p14:creationId xmlns:p14="http://schemas.microsoft.com/office/powerpoint/2010/main" val="3911406692"/>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latin typeface="Helvetica"/>
                <a:cs typeface="Helvetica"/>
              </a:rPr>
              <a:t>Observer ratings: </a:t>
            </a:r>
            <a:br>
              <a:rPr lang="en-US" dirty="0" smtClean="0">
                <a:solidFill>
                  <a:srgbClr val="000000"/>
                </a:solidFill>
                <a:latin typeface="Helvetica"/>
                <a:cs typeface="Helvetica"/>
              </a:rPr>
            </a:br>
            <a:r>
              <a:rPr lang="en-US" dirty="0" smtClean="0">
                <a:solidFill>
                  <a:srgbClr val="000000"/>
                </a:solidFill>
                <a:latin typeface="Helvetica"/>
                <a:cs typeface="Helvetica"/>
              </a:rPr>
              <a:t>Mostly idiosyncratic and biased?</a:t>
            </a:r>
            <a:endParaRPr lang="en-US" dirty="0">
              <a:solidFill>
                <a:srgbClr val="000000"/>
              </a:solidFill>
              <a:latin typeface="Helvetica"/>
              <a:cs typeface="Helvetica"/>
            </a:endParaRPr>
          </a:p>
        </p:txBody>
      </p:sp>
      <p:sp>
        <p:nvSpPr>
          <p:cNvPr id="3" name="Content Placeholder 2"/>
          <p:cNvSpPr>
            <a:spLocks noGrp="1"/>
          </p:cNvSpPr>
          <p:nvPr>
            <p:ph idx="1"/>
          </p:nvPr>
        </p:nvSpPr>
        <p:spPr>
          <a:xfrm>
            <a:off x="457200" y="1656697"/>
            <a:ext cx="8431988" cy="4962244"/>
          </a:xfrm>
        </p:spPr>
        <p:txBody>
          <a:bodyPr>
            <a:normAutofit fontScale="85000" lnSpcReduction="10000"/>
          </a:bodyPr>
          <a:lstStyle/>
          <a:p>
            <a:r>
              <a:rPr lang="en-US" b="1" dirty="0" smtClean="0">
                <a:solidFill>
                  <a:srgbClr val="000000"/>
                </a:solidFill>
                <a:latin typeface="Helvetica"/>
                <a:cs typeface="Helvetica"/>
              </a:rPr>
              <a:t>High</a:t>
            </a:r>
            <a:r>
              <a:rPr lang="en-US" dirty="0" smtClean="0">
                <a:solidFill>
                  <a:srgbClr val="000000"/>
                </a:solidFill>
                <a:latin typeface="Helvetica"/>
                <a:cs typeface="Helvetica"/>
              </a:rPr>
              <a:t> agreement </a:t>
            </a:r>
            <a:r>
              <a:rPr lang="en-US" dirty="0">
                <a:solidFill>
                  <a:srgbClr val="000000"/>
                </a:solidFill>
                <a:latin typeface="Helvetica"/>
                <a:cs typeface="Helvetica"/>
              </a:rPr>
              <a:t>about the target </a:t>
            </a:r>
            <a:r>
              <a:rPr lang="en-US" dirty="0" smtClean="0">
                <a:solidFill>
                  <a:srgbClr val="000000"/>
                </a:solidFill>
                <a:latin typeface="Helvetica"/>
                <a:cs typeface="Helvetica"/>
              </a:rPr>
              <a:t>among observers</a:t>
            </a:r>
          </a:p>
          <a:p>
            <a:r>
              <a:rPr lang="en-US" b="1" dirty="0" smtClean="0">
                <a:solidFill>
                  <a:srgbClr val="000000"/>
                </a:solidFill>
                <a:latin typeface="Helvetica"/>
                <a:cs typeface="Helvetica"/>
              </a:rPr>
              <a:t>Substantial</a:t>
            </a:r>
            <a:r>
              <a:rPr lang="en-US" dirty="0" smtClean="0">
                <a:solidFill>
                  <a:srgbClr val="000000"/>
                </a:solidFill>
                <a:latin typeface="Helvetica"/>
                <a:cs typeface="Helvetica"/>
              </a:rPr>
              <a:t> agreement between self</a:t>
            </a:r>
            <a:r>
              <a:rPr lang="en-US" dirty="0">
                <a:solidFill>
                  <a:srgbClr val="000000"/>
                </a:solidFill>
                <a:latin typeface="Helvetica"/>
                <a:cs typeface="Helvetica"/>
              </a:rPr>
              <a:t> </a:t>
            </a:r>
            <a:r>
              <a:rPr lang="en-US" dirty="0" smtClean="0">
                <a:solidFill>
                  <a:srgbClr val="000000"/>
                </a:solidFill>
                <a:latin typeface="Helvetica"/>
                <a:cs typeface="Helvetica"/>
              </a:rPr>
              <a:t>and consensual observer rating</a:t>
            </a:r>
          </a:p>
          <a:p>
            <a:pPr lvl="1"/>
            <a:r>
              <a:rPr lang="en-US" dirty="0" smtClean="0">
                <a:solidFill>
                  <a:srgbClr val="000000"/>
                </a:solidFill>
                <a:latin typeface="Helvetica"/>
                <a:cs typeface="Helvetica"/>
              </a:rPr>
              <a:t>Correlations between .50 and .70, that is:</a:t>
            </a:r>
          </a:p>
          <a:p>
            <a:pPr lvl="1"/>
            <a:r>
              <a:rPr lang="en-US" dirty="0" smtClean="0">
                <a:solidFill>
                  <a:srgbClr val="000000"/>
                </a:solidFill>
                <a:latin typeface="Helvetica"/>
                <a:cs typeface="Helvetica"/>
              </a:rPr>
              <a:t>Improvement from chance prediction (50:50) to odds from 75:25 (3/4 correct) and 85:15 (6/7 correct)</a:t>
            </a:r>
          </a:p>
          <a:p>
            <a:r>
              <a:rPr lang="en-US" dirty="0" smtClean="0">
                <a:solidFill>
                  <a:srgbClr val="000000"/>
                </a:solidFill>
                <a:latin typeface="Helvetica"/>
                <a:cs typeface="Helvetica"/>
              </a:rPr>
              <a:t>Findings vary by</a:t>
            </a:r>
          </a:p>
          <a:p>
            <a:pPr lvl="1"/>
            <a:r>
              <a:rPr lang="en-US" dirty="0" smtClean="0">
                <a:solidFill>
                  <a:srgbClr val="000000"/>
                </a:solidFill>
                <a:latin typeface="Helvetica"/>
                <a:cs typeface="Helvetica"/>
              </a:rPr>
              <a:t>Big Five domain (Highest agreement for E)</a:t>
            </a:r>
          </a:p>
          <a:p>
            <a:pPr lvl="1"/>
            <a:r>
              <a:rPr lang="en-US" dirty="0" smtClean="0">
                <a:solidFill>
                  <a:srgbClr val="000000"/>
                </a:solidFill>
                <a:latin typeface="Helvetica"/>
                <a:cs typeface="Helvetica"/>
              </a:rPr>
              <a:t>Length and type of acquaintanceship</a:t>
            </a:r>
          </a:p>
          <a:p>
            <a:r>
              <a:rPr lang="en-US" b="1" dirty="0" smtClean="0">
                <a:solidFill>
                  <a:srgbClr val="000000"/>
                </a:solidFill>
                <a:latin typeface="Helvetica"/>
                <a:cs typeface="Helvetica"/>
              </a:rPr>
              <a:t>Conclusion:</a:t>
            </a:r>
            <a:r>
              <a:rPr lang="en-US" i="1" dirty="0" smtClean="0">
                <a:solidFill>
                  <a:srgbClr val="000000"/>
                </a:solidFill>
                <a:latin typeface="Helvetica"/>
                <a:cs typeface="Helvetica"/>
              </a:rPr>
              <a:t> Subjective</a:t>
            </a:r>
            <a:r>
              <a:rPr lang="en-US" dirty="0" smtClean="0">
                <a:solidFill>
                  <a:srgbClr val="000000"/>
                </a:solidFill>
                <a:latin typeface="Helvetica"/>
                <a:cs typeface="Helvetica"/>
              </a:rPr>
              <a:t> ratings are NOT random or idiosyncratic but reflect individual differences that can be observed and rated consensually</a:t>
            </a:r>
          </a:p>
          <a:p>
            <a:endParaRPr lang="en-US" dirty="0" smtClean="0"/>
          </a:p>
          <a:p>
            <a:endParaRPr lang="en-US" dirty="0"/>
          </a:p>
        </p:txBody>
      </p:sp>
    </p:spTree>
    <p:extLst>
      <p:ext uri="{BB962C8B-B14F-4D97-AF65-F5344CB8AC3E}">
        <p14:creationId xmlns:p14="http://schemas.microsoft.com/office/powerpoint/2010/main" val="143271999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1244"/>
          </a:xfrm>
        </p:spPr>
        <p:txBody>
          <a:bodyPr/>
          <a:lstStyle/>
          <a:p>
            <a:r>
              <a:rPr lang="en-US" dirty="0" smtClean="0">
                <a:solidFill>
                  <a:schemeClr val="tx1"/>
                </a:solidFill>
              </a:rPr>
              <a:t>Other Types of Validity Evidence</a:t>
            </a:r>
            <a:endParaRPr lang="en-US" dirty="0">
              <a:solidFill>
                <a:schemeClr val="tx1"/>
              </a:solidFill>
            </a:endParaRPr>
          </a:p>
        </p:txBody>
      </p:sp>
      <p:sp>
        <p:nvSpPr>
          <p:cNvPr id="3" name="Content Placeholder 2"/>
          <p:cNvSpPr>
            <a:spLocks noGrp="1"/>
          </p:cNvSpPr>
          <p:nvPr>
            <p:ph idx="1"/>
          </p:nvPr>
        </p:nvSpPr>
        <p:spPr>
          <a:xfrm>
            <a:off x="239059" y="1309205"/>
            <a:ext cx="8770469" cy="5103471"/>
          </a:xfrm>
        </p:spPr>
        <p:txBody>
          <a:bodyPr>
            <a:normAutofit fontScale="85000" lnSpcReduction="10000"/>
          </a:bodyPr>
          <a:lstStyle/>
          <a:p>
            <a:pPr marL="342900" lvl="1" indent="-342900">
              <a:buFont typeface="Arial"/>
              <a:buChar char="•"/>
            </a:pPr>
            <a:r>
              <a:rPr lang="en-US" sz="3200" i="1" dirty="0" smtClean="0">
                <a:solidFill>
                  <a:srgbClr val="000000"/>
                </a:solidFill>
                <a:latin typeface="Helvetica"/>
                <a:cs typeface="Helvetica"/>
              </a:rPr>
              <a:t>Concurrent </a:t>
            </a:r>
            <a:r>
              <a:rPr lang="en-US" sz="3200" b="1" i="1" dirty="0" smtClean="0">
                <a:solidFill>
                  <a:srgbClr val="000000"/>
                </a:solidFill>
                <a:latin typeface="Helvetica"/>
                <a:cs typeface="Helvetica"/>
              </a:rPr>
              <a:t>criterion</a:t>
            </a:r>
            <a:r>
              <a:rPr lang="en-US" sz="3200" i="1" dirty="0" smtClean="0">
                <a:solidFill>
                  <a:srgbClr val="000000"/>
                </a:solidFill>
                <a:latin typeface="Helvetica"/>
                <a:cs typeface="Helvetica"/>
              </a:rPr>
              <a:t> </a:t>
            </a:r>
            <a:r>
              <a:rPr lang="en-US" sz="3200" dirty="0" smtClean="0">
                <a:solidFill>
                  <a:srgbClr val="000000"/>
                </a:solidFill>
                <a:latin typeface="Helvetica"/>
                <a:cs typeface="Helvetica"/>
              </a:rPr>
              <a:t>validity: High </a:t>
            </a:r>
            <a:r>
              <a:rPr lang="en-US" sz="3200" b="1" dirty="0" smtClean="0">
                <a:solidFill>
                  <a:srgbClr val="000000"/>
                </a:solidFill>
                <a:latin typeface="Helvetica"/>
                <a:cs typeface="Helvetica"/>
              </a:rPr>
              <a:t>C</a:t>
            </a:r>
            <a:r>
              <a:rPr lang="en-US" sz="3200" dirty="0" smtClean="0">
                <a:solidFill>
                  <a:srgbClr val="000000"/>
                </a:solidFill>
                <a:latin typeface="Helvetica"/>
                <a:cs typeface="Helvetica"/>
              </a:rPr>
              <a:t> research </a:t>
            </a:r>
            <a:r>
              <a:rPr lang="en-US" sz="3200" dirty="0" err="1" smtClean="0">
                <a:solidFill>
                  <a:srgbClr val="000000"/>
                </a:solidFill>
                <a:latin typeface="Helvetica"/>
                <a:cs typeface="Helvetica"/>
              </a:rPr>
              <a:t>Ss</a:t>
            </a:r>
            <a:r>
              <a:rPr lang="en-US" sz="3200" dirty="0" smtClean="0">
                <a:solidFill>
                  <a:srgbClr val="000000"/>
                </a:solidFill>
                <a:latin typeface="Helvetica"/>
                <a:cs typeface="Helvetica"/>
              </a:rPr>
              <a:t>!</a:t>
            </a:r>
          </a:p>
          <a:p>
            <a:pPr marL="457200" lvl="1" indent="0">
              <a:buNone/>
            </a:pPr>
            <a:r>
              <a:rPr lang="en-US" dirty="0" smtClean="0">
                <a:solidFill>
                  <a:srgbClr val="000000"/>
                </a:solidFill>
                <a:latin typeface="Helvetica"/>
                <a:cs typeface="Helvetica"/>
              </a:rPr>
              <a:t>Arrival times (5 min. earlier)</a:t>
            </a:r>
          </a:p>
          <a:p>
            <a:pPr marL="457200" lvl="1" indent="0">
              <a:buNone/>
            </a:pPr>
            <a:r>
              <a:rPr lang="en-US" dirty="0" smtClean="0">
                <a:solidFill>
                  <a:srgbClr val="000000"/>
                </a:solidFill>
                <a:latin typeface="Helvetica"/>
                <a:cs typeface="Helvetica"/>
                <a:sym typeface="Wingdings"/>
              </a:rPr>
              <a:t>Spend more time</a:t>
            </a:r>
            <a:r>
              <a:rPr lang="en-US" i="1" dirty="0" smtClean="0">
                <a:solidFill>
                  <a:srgbClr val="000000"/>
                </a:solidFill>
                <a:latin typeface="Helvetica"/>
                <a:cs typeface="Helvetica"/>
                <a:sym typeface="Wingdings"/>
              </a:rPr>
              <a:t> </a:t>
            </a:r>
            <a:r>
              <a:rPr lang="en-US" dirty="0" smtClean="0">
                <a:solidFill>
                  <a:srgbClr val="000000"/>
                </a:solidFill>
                <a:latin typeface="Helvetica"/>
                <a:cs typeface="Helvetica"/>
                <a:sym typeface="Wingdings"/>
              </a:rPr>
              <a:t>on the rating task</a:t>
            </a:r>
            <a:endParaRPr lang="en-US" dirty="0" smtClean="0">
              <a:solidFill>
                <a:srgbClr val="000000"/>
              </a:solidFill>
              <a:latin typeface="Helvetica"/>
              <a:cs typeface="Helvetica"/>
            </a:endParaRPr>
          </a:p>
          <a:p>
            <a:pPr marL="457200" lvl="1" indent="0">
              <a:buNone/>
            </a:pPr>
            <a:r>
              <a:rPr lang="en-US" dirty="0" smtClean="0">
                <a:solidFill>
                  <a:srgbClr val="000000"/>
                </a:solidFill>
                <a:latin typeface="Helvetica"/>
                <a:cs typeface="Helvetica"/>
              </a:rPr>
              <a:t>Complete more</a:t>
            </a:r>
            <a:r>
              <a:rPr lang="en-US" i="1" dirty="0" smtClean="0">
                <a:solidFill>
                  <a:srgbClr val="000000"/>
                </a:solidFill>
                <a:latin typeface="Helvetica"/>
                <a:cs typeface="Helvetica"/>
              </a:rPr>
              <a:t> </a:t>
            </a:r>
            <a:r>
              <a:rPr lang="en-US" dirty="0" smtClean="0">
                <a:solidFill>
                  <a:srgbClr val="000000"/>
                </a:solidFill>
                <a:latin typeface="Helvetica"/>
                <a:cs typeface="Helvetica"/>
              </a:rPr>
              <a:t>longitudinal segments (over 4 years) </a:t>
            </a:r>
            <a:endParaRPr lang="en-US" dirty="0">
              <a:solidFill>
                <a:srgbClr val="000000"/>
              </a:solidFill>
              <a:latin typeface="Helvetica"/>
              <a:cs typeface="Helvetica"/>
            </a:endParaRPr>
          </a:p>
          <a:p>
            <a:r>
              <a:rPr lang="en-US" b="1" i="1" dirty="0" smtClean="0">
                <a:solidFill>
                  <a:srgbClr val="000000"/>
                </a:solidFill>
                <a:latin typeface="Helvetica"/>
                <a:cs typeface="Helvetica"/>
              </a:rPr>
              <a:t>Predictive validity</a:t>
            </a:r>
            <a:r>
              <a:rPr lang="en-US" dirty="0" smtClean="0">
                <a:solidFill>
                  <a:srgbClr val="000000"/>
                </a:solidFill>
                <a:latin typeface="Helvetica"/>
                <a:cs typeface="Helvetica"/>
              </a:rPr>
              <a:t>: Predicting </a:t>
            </a:r>
            <a:r>
              <a:rPr lang="en-US" i="1" dirty="0" smtClean="0">
                <a:solidFill>
                  <a:srgbClr val="000000"/>
                </a:solidFill>
                <a:latin typeface="Helvetica"/>
                <a:cs typeface="Helvetica"/>
              </a:rPr>
              <a:t>future</a:t>
            </a:r>
            <a:r>
              <a:rPr lang="en-US" dirty="0" smtClean="0">
                <a:solidFill>
                  <a:srgbClr val="000000"/>
                </a:solidFill>
                <a:latin typeface="Helvetica"/>
                <a:cs typeface="Helvetica"/>
              </a:rPr>
              <a:t> outcomes</a:t>
            </a:r>
          </a:p>
          <a:p>
            <a:pPr marL="457200" lvl="1" indent="0">
              <a:buNone/>
            </a:pPr>
            <a:r>
              <a:rPr lang="en-US" dirty="0" smtClean="0">
                <a:solidFill>
                  <a:srgbClr val="000000"/>
                </a:solidFill>
                <a:latin typeface="Helvetica"/>
                <a:cs typeface="Helvetica"/>
              </a:rPr>
              <a:t>Addresses causality issue (George et al., 2011): </a:t>
            </a:r>
          </a:p>
          <a:p>
            <a:pPr marL="457200" lvl="1" indent="0">
              <a:buNone/>
            </a:pPr>
            <a:r>
              <a:rPr lang="en-US" b="1" dirty="0" smtClean="0">
                <a:solidFill>
                  <a:srgbClr val="000000"/>
                </a:solidFill>
                <a:latin typeface="Helvetica"/>
                <a:cs typeface="Helvetica"/>
              </a:rPr>
              <a:t>C</a:t>
            </a:r>
            <a:r>
              <a:rPr lang="en-US" dirty="0" smtClean="0">
                <a:solidFill>
                  <a:srgbClr val="000000"/>
                </a:solidFill>
                <a:latin typeface="Helvetica"/>
                <a:cs typeface="Helvetica"/>
              </a:rPr>
              <a:t> at age 21 (in college) predicts more stable marriages </a:t>
            </a:r>
          </a:p>
          <a:p>
            <a:pPr marL="457200" lvl="1" indent="0">
              <a:buNone/>
            </a:pPr>
            <a:r>
              <a:rPr lang="en-US" dirty="0" smtClean="0">
                <a:solidFill>
                  <a:srgbClr val="000000"/>
                </a:solidFill>
                <a:latin typeface="Helvetica"/>
                <a:cs typeface="Helvetica"/>
              </a:rPr>
              <a:t>at 52 and financial security at 70</a:t>
            </a:r>
          </a:p>
          <a:p>
            <a:r>
              <a:rPr lang="en-US" b="1" dirty="0" smtClean="0">
                <a:solidFill>
                  <a:srgbClr val="000000"/>
                </a:solidFill>
                <a:latin typeface="Helvetica"/>
                <a:cs typeface="Helvetica"/>
              </a:rPr>
              <a:t>Value of </a:t>
            </a:r>
            <a:r>
              <a:rPr lang="en-US" b="1" i="1" dirty="0" smtClean="0">
                <a:solidFill>
                  <a:srgbClr val="000000"/>
                </a:solidFill>
                <a:latin typeface="Helvetica"/>
                <a:cs typeface="Helvetica"/>
              </a:rPr>
              <a:t>longitudinal studies</a:t>
            </a:r>
            <a:r>
              <a:rPr lang="en-US" dirty="0" smtClean="0">
                <a:solidFill>
                  <a:srgbClr val="000000"/>
                </a:solidFill>
                <a:latin typeface="Helvetica"/>
                <a:cs typeface="Helvetica"/>
              </a:rPr>
              <a:t> </a:t>
            </a:r>
            <a:r>
              <a:rPr lang="en-US" dirty="0" smtClean="0">
                <a:solidFill>
                  <a:srgbClr val="000000"/>
                </a:solidFill>
                <a:latin typeface="Helvetica"/>
                <a:cs typeface="Helvetica"/>
                <a:sym typeface="Wingdings"/>
              </a:rPr>
              <a:t></a:t>
            </a:r>
            <a:r>
              <a:rPr lang="en-US" dirty="0" smtClean="0">
                <a:solidFill>
                  <a:srgbClr val="000000"/>
                </a:solidFill>
                <a:latin typeface="Helvetica"/>
                <a:cs typeface="Helvetica"/>
              </a:rPr>
              <a:t> Ultimate outcomes</a:t>
            </a:r>
          </a:p>
          <a:p>
            <a:pPr marL="457200" lvl="1" indent="0">
              <a:buNone/>
            </a:pPr>
            <a:r>
              <a:rPr lang="en-US" dirty="0" smtClean="0">
                <a:solidFill>
                  <a:srgbClr val="000000"/>
                </a:solidFill>
                <a:latin typeface="Helvetica"/>
                <a:cs typeface="Helvetica"/>
              </a:rPr>
              <a:t>Friedman et al.: </a:t>
            </a:r>
            <a:r>
              <a:rPr lang="en-US" dirty="0" err="1" smtClean="0">
                <a:solidFill>
                  <a:srgbClr val="000000"/>
                </a:solidFill>
                <a:latin typeface="Helvetica"/>
                <a:cs typeface="Helvetica"/>
              </a:rPr>
              <a:t>Terman</a:t>
            </a:r>
            <a:r>
              <a:rPr lang="en-US" dirty="0" smtClean="0">
                <a:solidFill>
                  <a:srgbClr val="000000"/>
                </a:solidFill>
                <a:latin typeface="Helvetica"/>
                <a:cs typeface="Helvetica"/>
              </a:rPr>
              <a:t> boys study </a:t>
            </a:r>
            <a:r>
              <a:rPr lang="en-US" dirty="0" smtClean="0">
                <a:solidFill>
                  <a:srgbClr val="000000"/>
                </a:solidFill>
                <a:latin typeface="Helvetica"/>
                <a:cs typeface="Helvetica"/>
                <a:sym typeface="Wingdings"/>
              </a:rPr>
              <a:t> mortality</a:t>
            </a:r>
            <a:endParaRPr lang="en-US" dirty="0" smtClean="0">
              <a:solidFill>
                <a:srgbClr val="000000"/>
              </a:solidFill>
              <a:latin typeface="Helvetica"/>
              <a:cs typeface="Helvetica"/>
            </a:endParaRPr>
          </a:p>
          <a:p>
            <a:pPr marL="457200" lvl="1" indent="0">
              <a:buNone/>
            </a:pPr>
            <a:r>
              <a:rPr lang="en-US" dirty="0" err="1" smtClean="0">
                <a:solidFill>
                  <a:srgbClr val="000000"/>
                </a:solidFill>
                <a:latin typeface="Helvetica"/>
                <a:cs typeface="Helvetica"/>
              </a:rPr>
              <a:t>Hampson</a:t>
            </a:r>
            <a:r>
              <a:rPr lang="en-US" dirty="0" smtClean="0">
                <a:solidFill>
                  <a:srgbClr val="000000"/>
                </a:solidFill>
                <a:latin typeface="Helvetica"/>
                <a:cs typeface="Helvetica"/>
              </a:rPr>
              <a:t>, Goldberg, et al. (2006, 2009):</a:t>
            </a:r>
            <a:r>
              <a:rPr lang="en-US" dirty="0">
                <a:solidFill>
                  <a:srgbClr val="000000"/>
                </a:solidFill>
                <a:latin typeface="Helvetica"/>
                <a:cs typeface="Helvetica"/>
              </a:rPr>
              <a:t> </a:t>
            </a:r>
            <a:r>
              <a:rPr lang="en-US" dirty="0" smtClean="0">
                <a:solidFill>
                  <a:srgbClr val="000000"/>
                </a:solidFill>
                <a:latin typeface="Helvetica"/>
                <a:cs typeface="Helvetica"/>
              </a:rPr>
              <a:t>Hawaiian kids </a:t>
            </a:r>
          </a:p>
          <a:p>
            <a:pPr marL="457200" lvl="1" indent="0">
              <a:buNone/>
            </a:pPr>
            <a:r>
              <a:rPr lang="en-US" dirty="0" smtClean="0">
                <a:solidFill>
                  <a:srgbClr val="000000"/>
                </a:solidFill>
                <a:latin typeface="Helvetica"/>
                <a:cs typeface="Helvetica"/>
              </a:rPr>
              <a:t>	Teacher ratings predict </a:t>
            </a:r>
            <a:r>
              <a:rPr lang="en-US" b="1" dirty="0" smtClean="0">
                <a:solidFill>
                  <a:srgbClr val="000000"/>
                </a:solidFill>
                <a:latin typeface="Helvetica"/>
                <a:cs typeface="Helvetica"/>
              </a:rPr>
              <a:t>health</a:t>
            </a:r>
            <a:r>
              <a:rPr lang="en-US" dirty="0" smtClean="0">
                <a:solidFill>
                  <a:srgbClr val="000000"/>
                </a:solidFill>
                <a:latin typeface="Helvetica"/>
                <a:cs typeface="Helvetica"/>
              </a:rPr>
              <a:t> outcomes in middle age</a:t>
            </a:r>
            <a:endParaRPr lang="en-US" dirty="0">
              <a:solidFill>
                <a:srgbClr val="000000"/>
              </a:solidFill>
              <a:latin typeface="Helvetica"/>
              <a:cs typeface="Helvetica"/>
            </a:endParaRPr>
          </a:p>
        </p:txBody>
      </p:sp>
    </p:spTree>
    <p:extLst>
      <p:ext uri="{BB962C8B-B14F-4D97-AF65-F5344CB8AC3E}">
        <p14:creationId xmlns:p14="http://schemas.microsoft.com/office/powerpoint/2010/main" val="77555938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991"/>
            <a:ext cx="8229600" cy="1068375"/>
          </a:xfrm>
        </p:spPr>
        <p:txBody>
          <a:bodyPr>
            <a:noAutofit/>
          </a:bodyPr>
          <a:lstStyle/>
          <a:p>
            <a:r>
              <a:rPr lang="en-US" sz="3800" dirty="0" smtClean="0">
                <a:solidFill>
                  <a:srgbClr val="000000"/>
                </a:solidFill>
                <a:latin typeface="Helvetica"/>
                <a:cs typeface="Helvetica"/>
              </a:rPr>
              <a:t>Extensive research on potential problems and biases with ratings</a:t>
            </a:r>
            <a:endParaRPr lang="en-US" sz="3800" dirty="0">
              <a:solidFill>
                <a:srgbClr val="000000"/>
              </a:solidFill>
              <a:latin typeface="Helvetica"/>
              <a:cs typeface="Helvetica"/>
            </a:endParaRPr>
          </a:p>
        </p:txBody>
      </p:sp>
      <p:sp>
        <p:nvSpPr>
          <p:cNvPr id="3" name="Content Placeholder 2"/>
          <p:cNvSpPr>
            <a:spLocks noGrp="1"/>
          </p:cNvSpPr>
          <p:nvPr>
            <p:ph idx="1"/>
          </p:nvPr>
        </p:nvSpPr>
        <p:spPr>
          <a:xfrm>
            <a:off x="457200" y="1372331"/>
            <a:ext cx="8229600" cy="5343326"/>
          </a:xfrm>
        </p:spPr>
        <p:txBody>
          <a:bodyPr>
            <a:noAutofit/>
          </a:bodyPr>
          <a:lstStyle/>
          <a:p>
            <a:r>
              <a:rPr lang="en-US" sz="2400" dirty="0" smtClean="0">
                <a:solidFill>
                  <a:srgbClr val="000000"/>
                </a:solidFill>
                <a:latin typeface="Helvetica"/>
                <a:cs typeface="Helvetica"/>
              </a:rPr>
              <a:t>Detect </a:t>
            </a:r>
            <a:r>
              <a:rPr lang="en-US" sz="2400" b="1" dirty="0" smtClean="0">
                <a:solidFill>
                  <a:srgbClr val="000000"/>
                </a:solidFill>
                <a:latin typeface="Helvetica"/>
                <a:cs typeface="Helvetica"/>
              </a:rPr>
              <a:t>random </a:t>
            </a:r>
            <a:r>
              <a:rPr lang="en-US" sz="2400" b="1" dirty="0">
                <a:solidFill>
                  <a:srgbClr val="000000"/>
                </a:solidFill>
                <a:latin typeface="Helvetica"/>
                <a:cs typeface="Helvetica"/>
              </a:rPr>
              <a:t>responding</a:t>
            </a:r>
            <a:r>
              <a:rPr lang="en-US" sz="2400" dirty="0">
                <a:solidFill>
                  <a:srgbClr val="000000"/>
                </a:solidFill>
                <a:latin typeface="Helvetica"/>
                <a:cs typeface="Helvetica"/>
              </a:rPr>
              <a:t> (a few don’t read the items</a:t>
            </a:r>
            <a:r>
              <a:rPr lang="en-US" sz="2400" dirty="0" smtClean="0">
                <a:solidFill>
                  <a:srgbClr val="000000"/>
                </a:solidFill>
                <a:latin typeface="Helvetica"/>
                <a:cs typeface="Helvetica"/>
              </a:rPr>
              <a:t>)</a:t>
            </a:r>
            <a:endParaRPr lang="en-US" sz="2400" dirty="0">
              <a:solidFill>
                <a:srgbClr val="000000"/>
              </a:solidFill>
              <a:latin typeface="Helvetica"/>
              <a:cs typeface="Helvetica"/>
            </a:endParaRPr>
          </a:p>
          <a:p>
            <a:r>
              <a:rPr lang="en-US" sz="2400" dirty="0" smtClean="0">
                <a:solidFill>
                  <a:srgbClr val="000000"/>
                </a:solidFill>
                <a:latin typeface="Helvetica"/>
                <a:cs typeface="Helvetica"/>
              </a:rPr>
              <a:t>Correct </a:t>
            </a:r>
            <a:r>
              <a:rPr lang="en-US" sz="2400" b="1" dirty="0" smtClean="0">
                <a:solidFill>
                  <a:srgbClr val="000000"/>
                </a:solidFill>
                <a:latin typeface="Helvetica"/>
                <a:cs typeface="Helvetica"/>
              </a:rPr>
              <a:t>acquiescence</a:t>
            </a:r>
            <a:r>
              <a:rPr lang="en-US" sz="2400" dirty="0" smtClean="0">
                <a:solidFill>
                  <a:srgbClr val="000000"/>
                </a:solidFill>
                <a:latin typeface="Helvetica"/>
                <a:cs typeface="Helvetica"/>
              </a:rPr>
              <a:t> </a:t>
            </a:r>
            <a:r>
              <a:rPr lang="en-US" sz="2400" dirty="0">
                <a:solidFill>
                  <a:srgbClr val="000000"/>
                </a:solidFill>
                <a:latin typeface="Helvetica"/>
                <a:cs typeface="Helvetica"/>
              </a:rPr>
              <a:t>(nay-</a:t>
            </a:r>
            <a:r>
              <a:rPr lang="en-US" sz="2400" dirty="0" err="1">
                <a:solidFill>
                  <a:srgbClr val="000000"/>
                </a:solidFill>
                <a:latin typeface="Helvetica"/>
                <a:cs typeface="Helvetica"/>
              </a:rPr>
              <a:t>sayers</a:t>
            </a:r>
            <a:r>
              <a:rPr lang="en-US" sz="2400" dirty="0">
                <a:solidFill>
                  <a:srgbClr val="000000"/>
                </a:solidFill>
                <a:latin typeface="Helvetica"/>
                <a:cs typeface="Helvetica"/>
              </a:rPr>
              <a:t> vs. yeah-</a:t>
            </a:r>
            <a:r>
              <a:rPr lang="en-US" sz="2400" dirty="0" err="1">
                <a:solidFill>
                  <a:srgbClr val="000000"/>
                </a:solidFill>
                <a:latin typeface="Helvetica"/>
                <a:cs typeface="Helvetica"/>
              </a:rPr>
              <a:t>sayers</a:t>
            </a:r>
            <a:r>
              <a:rPr lang="en-US" sz="2400" dirty="0">
                <a:solidFill>
                  <a:srgbClr val="000000"/>
                </a:solidFill>
                <a:latin typeface="Helvetica"/>
                <a:cs typeface="Helvetica"/>
              </a:rPr>
              <a:t>)</a:t>
            </a:r>
          </a:p>
          <a:p>
            <a:pPr lvl="1"/>
            <a:r>
              <a:rPr lang="en-US" sz="2400" dirty="0" smtClean="0">
                <a:solidFill>
                  <a:srgbClr val="000000"/>
                </a:solidFill>
                <a:latin typeface="Helvetica"/>
                <a:cs typeface="Helvetica"/>
              </a:rPr>
              <a:t>Esp. in 10-13 olds (</a:t>
            </a:r>
            <a:r>
              <a:rPr lang="en-US" sz="2400" dirty="0">
                <a:solidFill>
                  <a:srgbClr val="000000"/>
                </a:solidFill>
                <a:latin typeface="Helvetica"/>
                <a:cs typeface="Helvetica"/>
              </a:rPr>
              <a:t>Soto &amp; John, </a:t>
            </a:r>
            <a:r>
              <a:rPr lang="en-US" sz="2400" dirty="0" smtClean="0">
                <a:solidFill>
                  <a:srgbClr val="000000"/>
                </a:solidFill>
                <a:latin typeface="Helvetica"/>
                <a:cs typeface="Helvetica"/>
              </a:rPr>
              <a:t>2008, 2009)</a:t>
            </a:r>
          </a:p>
          <a:p>
            <a:r>
              <a:rPr lang="en-US" sz="2400" dirty="0" smtClean="0">
                <a:solidFill>
                  <a:srgbClr val="000000"/>
                </a:solidFill>
                <a:latin typeface="Helvetica"/>
                <a:cs typeface="Helvetica"/>
              </a:rPr>
              <a:t>Minimize </a:t>
            </a:r>
            <a:r>
              <a:rPr lang="en-US" sz="2400" b="1" dirty="0" smtClean="0">
                <a:solidFill>
                  <a:srgbClr val="000000"/>
                </a:solidFill>
                <a:latin typeface="Helvetica"/>
                <a:cs typeface="Helvetica"/>
              </a:rPr>
              <a:t>impression management/social desirability</a:t>
            </a:r>
          </a:p>
          <a:p>
            <a:pPr lvl="1"/>
            <a:r>
              <a:rPr lang="en-US" sz="2400" dirty="0" smtClean="0">
                <a:solidFill>
                  <a:srgbClr val="000000"/>
                </a:solidFill>
                <a:latin typeface="Helvetica"/>
                <a:cs typeface="Helvetica"/>
              </a:rPr>
              <a:t>Decades of research (e.g., </a:t>
            </a:r>
            <a:r>
              <a:rPr lang="en-US" sz="2400" dirty="0" err="1" smtClean="0">
                <a:solidFill>
                  <a:srgbClr val="000000"/>
                </a:solidFill>
                <a:latin typeface="Helvetica"/>
                <a:cs typeface="Helvetica"/>
              </a:rPr>
              <a:t>Paulhus</a:t>
            </a:r>
            <a:r>
              <a:rPr lang="en-US" sz="2400" dirty="0" smtClean="0">
                <a:solidFill>
                  <a:srgbClr val="000000"/>
                </a:solidFill>
                <a:latin typeface="Helvetica"/>
                <a:cs typeface="Helvetica"/>
              </a:rPr>
              <a:t> &amp; John, 1989)</a:t>
            </a:r>
          </a:p>
          <a:p>
            <a:pPr lvl="1"/>
            <a:r>
              <a:rPr lang="en-US" sz="2400" dirty="0" smtClean="0">
                <a:solidFill>
                  <a:srgbClr val="000000"/>
                </a:solidFill>
                <a:latin typeface="Helvetica"/>
                <a:cs typeface="Helvetica"/>
              </a:rPr>
              <a:t>Authenticity: Most people want to be themselves/real, rather than “great” (Swann, 1989)</a:t>
            </a:r>
          </a:p>
          <a:p>
            <a:pPr lvl="1"/>
            <a:r>
              <a:rPr lang="en-US" sz="2400" dirty="0" smtClean="0">
                <a:solidFill>
                  <a:srgbClr val="000000"/>
                </a:solidFill>
                <a:latin typeface="Helvetica"/>
                <a:cs typeface="Helvetica"/>
              </a:rPr>
              <a:t>Items</a:t>
            </a:r>
            <a:r>
              <a:rPr lang="en-US" sz="2400" dirty="0">
                <a:solidFill>
                  <a:srgbClr val="000000"/>
                </a:solidFill>
                <a:latin typeface="Helvetica"/>
                <a:cs typeface="Helvetica"/>
              </a:rPr>
              <a:t>: descriptive and neutral, </a:t>
            </a:r>
            <a:r>
              <a:rPr lang="en-US" sz="2400" dirty="0" smtClean="0">
                <a:solidFill>
                  <a:srgbClr val="000000"/>
                </a:solidFill>
                <a:latin typeface="Helvetica"/>
                <a:cs typeface="Helvetica"/>
              </a:rPr>
              <a:t>not evaluative</a:t>
            </a:r>
            <a:endParaRPr lang="en-US" sz="2400" dirty="0">
              <a:solidFill>
                <a:srgbClr val="000000"/>
              </a:solidFill>
              <a:latin typeface="Helvetica"/>
              <a:cs typeface="Helvetica"/>
            </a:endParaRPr>
          </a:p>
          <a:p>
            <a:r>
              <a:rPr lang="en-US" sz="2400" dirty="0">
                <a:solidFill>
                  <a:srgbClr val="000000"/>
                </a:solidFill>
                <a:latin typeface="Helvetica"/>
                <a:cs typeface="Helvetica"/>
              </a:rPr>
              <a:t>Control for </a:t>
            </a:r>
            <a:r>
              <a:rPr lang="en-US" sz="2400" b="1" dirty="0">
                <a:solidFill>
                  <a:srgbClr val="000000"/>
                </a:solidFill>
                <a:latin typeface="Helvetica"/>
                <a:cs typeface="Helvetica"/>
              </a:rPr>
              <a:t>self-deception</a:t>
            </a:r>
            <a:r>
              <a:rPr lang="en-US" sz="2400" dirty="0">
                <a:solidFill>
                  <a:srgbClr val="000000"/>
                </a:solidFill>
                <a:latin typeface="Helvetica"/>
                <a:cs typeface="Helvetica"/>
              </a:rPr>
              <a:t>: Use multiple data sources</a:t>
            </a:r>
          </a:p>
          <a:p>
            <a:pPr lvl="1"/>
            <a:r>
              <a:rPr lang="en-US" sz="2400" dirty="0">
                <a:solidFill>
                  <a:srgbClr val="000000"/>
                </a:solidFill>
                <a:latin typeface="Helvetica"/>
                <a:cs typeface="Helvetica"/>
              </a:rPr>
              <a:t>Self </a:t>
            </a:r>
            <a:r>
              <a:rPr lang="en-US" sz="2400" i="1" dirty="0">
                <a:solidFill>
                  <a:srgbClr val="000000"/>
                </a:solidFill>
                <a:latin typeface="Helvetica"/>
                <a:cs typeface="Helvetica"/>
              </a:rPr>
              <a:t>and</a:t>
            </a:r>
            <a:r>
              <a:rPr lang="en-US" sz="2400" dirty="0">
                <a:solidFill>
                  <a:srgbClr val="000000"/>
                </a:solidFill>
                <a:latin typeface="Helvetica"/>
                <a:cs typeface="Helvetica"/>
              </a:rPr>
              <a:t> teacher/parent ratings</a:t>
            </a:r>
            <a:endParaRPr lang="en-US" sz="2400" dirty="0">
              <a:latin typeface="Helvetica"/>
              <a:cs typeface="Helvetica"/>
            </a:endParaRPr>
          </a:p>
          <a:p>
            <a:r>
              <a:rPr lang="en-US" sz="2400" b="1" dirty="0" smtClean="0">
                <a:solidFill>
                  <a:srgbClr val="000000"/>
                </a:solidFill>
                <a:latin typeface="Helvetica"/>
                <a:cs typeface="Helvetica"/>
              </a:rPr>
              <a:t>Kids under 10</a:t>
            </a:r>
            <a:r>
              <a:rPr lang="en-US" sz="2400" dirty="0">
                <a:solidFill>
                  <a:srgbClr val="000000"/>
                </a:solidFill>
                <a:latin typeface="Helvetica"/>
                <a:cs typeface="Helvetica"/>
              </a:rPr>
              <a:t>: Too young for questionnaire self-reports</a:t>
            </a:r>
          </a:p>
          <a:p>
            <a:pPr lvl="1"/>
            <a:r>
              <a:rPr lang="en-US" sz="2400" dirty="0">
                <a:solidFill>
                  <a:srgbClr val="000000"/>
                </a:solidFill>
                <a:latin typeface="Helvetica"/>
                <a:cs typeface="Helvetica"/>
              </a:rPr>
              <a:t>Use individual interviews, puppet interview for </a:t>
            </a:r>
            <a:r>
              <a:rPr lang="en-US" sz="2400" dirty="0" smtClean="0">
                <a:solidFill>
                  <a:srgbClr val="000000"/>
                </a:solidFill>
                <a:latin typeface="Helvetica"/>
                <a:cs typeface="Helvetica"/>
              </a:rPr>
              <a:t>4</a:t>
            </a:r>
            <a:r>
              <a:rPr lang="en-US" sz="2400" dirty="0">
                <a:solidFill>
                  <a:srgbClr val="000000"/>
                </a:solidFill>
                <a:latin typeface="Helvetica"/>
                <a:cs typeface="Helvetica"/>
              </a:rPr>
              <a:t>-</a:t>
            </a:r>
            <a:r>
              <a:rPr lang="en-US" sz="2400" dirty="0" smtClean="0">
                <a:solidFill>
                  <a:srgbClr val="000000"/>
                </a:solidFill>
                <a:latin typeface="Helvetica"/>
                <a:cs typeface="Helvetica"/>
              </a:rPr>
              <a:t>8</a:t>
            </a:r>
            <a:endParaRPr lang="en-US" sz="2400" dirty="0">
              <a:solidFill>
                <a:srgbClr val="000000"/>
              </a:solidFill>
              <a:latin typeface="Helvetica"/>
              <a:cs typeface="Helvetica"/>
            </a:endParaRPr>
          </a:p>
        </p:txBody>
      </p:sp>
    </p:spTree>
    <p:extLst>
      <p:ext uri="{BB962C8B-B14F-4D97-AF65-F5344CB8AC3E}">
        <p14:creationId xmlns:p14="http://schemas.microsoft.com/office/powerpoint/2010/main" val="18475525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00"/>
                </a:solidFill>
                <a:latin typeface="Helvetica"/>
                <a:cs typeface="Helvetica"/>
              </a:rPr>
              <a:t>Part 3</a:t>
            </a:r>
            <a:r>
              <a:rPr lang="en-US" sz="4000" dirty="0" smtClean="0">
                <a:solidFill>
                  <a:srgbClr val="000000"/>
                </a:solidFill>
                <a:latin typeface="Helvetica"/>
                <a:cs typeface="Helvetica"/>
              </a:rPr>
              <a:t>. </a:t>
            </a:r>
            <a:r>
              <a:rPr lang="en-US" sz="4000" i="1" dirty="0" smtClean="0">
                <a:solidFill>
                  <a:srgbClr val="000000"/>
                </a:solidFill>
                <a:latin typeface="Helvetica"/>
                <a:cs typeface="Helvetica"/>
              </a:rPr>
              <a:t>When</a:t>
            </a:r>
            <a:r>
              <a:rPr lang="en-US" sz="4000" dirty="0" smtClean="0">
                <a:solidFill>
                  <a:srgbClr val="000000"/>
                </a:solidFill>
                <a:latin typeface="Helvetica"/>
                <a:cs typeface="Helvetica"/>
              </a:rPr>
              <a:t> should we measure? </a:t>
            </a:r>
            <a:endParaRPr lang="en-US" sz="4000" dirty="0">
              <a:solidFill>
                <a:srgbClr val="000000"/>
              </a:solidFill>
              <a:latin typeface="Helvetica"/>
              <a:cs typeface="Helvetica"/>
            </a:endParaRPr>
          </a:p>
        </p:txBody>
      </p:sp>
      <p:sp>
        <p:nvSpPr>
          <p:cNvPr id="3" name="Content Placeholder 2"/>
          <p:cNvSpPr>
            <a:spLocks noGrp="1"/>
          </p:cNvSpPr>
          <p:nvPr>
            <p:ph idx="1"/>
          </p:nvPr>
        </p:nvSpPr>
        <p:spPr>
          <a:xfrm>
            <a:off x="457200" y="1417638"/>
            <a:ext cx="8229600" cy="5056996"/>
          </a:xfrm>
        </p:spPr>
        <p:txBody>
          <a:bodyPr>
            <a:normAutofit/>
          </a:bodyPr>
          <a:lstStyle/>
          <a:p>
            <a:r>
              <a:rPr lang="en-US" b="1" dirty="0">
                <a:solidFill>
                  <a:srgbClr val="000000"/>
                </a:solidFill>
                <a:latin typeface="Helvetica"/>
                <a:cs typeface="Helvetica"/>
              </a:rPr>
              <a:t>Two critical school transitions</a:t>
            </a:r>
          </a:p>
          <a:p>
            <a:pPr lvl="1"/>
            <a:r>
              <a:rPr lang="en-US" dirty="0">
                <a:solidFill>
                  <a:srgbClr val="000000"/>
                </a:solidFill>
                <a:latin typeface="Helvetica"/>
                <a:cs typeface="Helvetica"/>
              </a:rPr>
              <a:t>Into school and middle childhood: Learning the “good student” identity: A, C, and ES up</a:t>
            </a:r>
          </a:p>
          <a:p>
            <a:pPr lvl="1"/>
            <a:r>
              <a:rPr lang="en-US" dirty="0">
                <a:solidFill>
                  <a:srgbClr val="000000"/>
                </a:solidFill>
                <a:latin typeface="Helvetica"/>
                <a:cs typeface="Helvetica"/>
              </a:rPr>
              <a:t>Getting through adolescence: Learning the skills to form an adult identity and launch into adult world</a:t>
            </a:r>
          </a:p>
          <a:p>
            <a:r>
              <a:rPr lang="en-US" b="1" dirty="0" smtClean="0">
                <a:solidFill>
                  <a:srgbClr val="000000"/>
                </a:solidFill>
                <a:latin typeface="Helvetica"/>
                <a:cs typeface="Helvetica"/>
              </a:rPr>
              <a:t>General </a:t>
            </a:r>
            <a:r>
              <a:rPr lang="en-US" dirty="0" smtClean="0">
                <a:solidFill>
                  <a:srgbClr val="000000"/>
                </a:solidFill>
                <a:latin typeface="Helvetica"/>
                <a:cs typeface="Helvetica"/>
              </a:rPr>
              <a:t>“typical” developmental trends</a:t>
            </a:r>
          </a:p>
          <a:p>
            <a:pPr lvl="1"/>
            <a:r>
              <a:rPr lang="en-US" dirty="0" smtClean="0">
                <a:solidFill>
                  <a:srgbClr val="000000"/>
                </a:solidFill>
                <a:latin typeface="Helvetica"/>
                <a:cs typeface="Helvetica"/>
              </a:rPr>
              <a:t>Versus </a:t>
            </a:r>
            <a:r>
              <a:rPr lang="en-US" b="1" dirty="0" smtClean="0">
                <a:solidFill>
                  <a:srgbClr val="000000"/>
                </a:solidFill>
                <a:latin typeface="Helvetica"/>
                <a:cs typeface="Helvetica"/>
              </a:rPr>
              <a:t>individual trajectories</a:t>
            </a:r>
          </a:p>
        </p:txBody>
      </p:sp>
    </p:spTree>
    <p:extLst>
      <p:ext uri="{BB962C8B-B14F-4D97-AF65-F5344CB8AC3E}">
        <p14:creationId xmlns:p14="http://schemas.microsoft.com/office/powerpoint/2010/main" val="3303772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01" y="579973"/>
            <a:ext cx="4403515" cy="1890838"/>
            <a:chOff x="-17164" y="5076177"/>
            <a:chExt cx="7423223" cy="1960695"/>
          </a:xfrm>
        </p:grpSpPr>
        <p:sp>
          <p:nvSpPr>
            <p:cNvPr id="8" name="TextBox 7"/>
            <p:cNvSpPr txBox="1"/>
            <p:nvPr/>
          </p:nvSpPr>
          <p:spPr>
            <a:xfrm>
              <a:off x="978017" y="5110498"/>
              <a:ext cx="3898459" cy="1926374"/>
            </a:xfrm>
            <a:prstGeom prst="rect">
              <a:avLst/>
            </a:prstGeom>
            <a:noFill/>
          </p:spPr>
          <p:txBody>
            <a:bodyPr wrap="none" rtlCol="0">
              <a:spAutoFit/>
            </a:bodyPr>
            <a:lstStyle/>
            <a:p>
              <a:r>
                <a:rPr lang="en-US" sz="4800" b="1" dirty="0" err="1" smtClean="0">
                  <a:latin typeface="Helvetica"/>
                  <a:cs typeface="Helvetica"/>
                </a:rPr>
                <a:t>Conscien</a:t>
              </a:r>
              <a:r>
                <a:rPr lang="en-US" sz="4800" b="1" dirty="0" smtClean="0">
                  <a:latin typeface="Helvetica"/>
                  <a:cs typeface="Helvetica"/>
                </a:rPr>
                <a:t>-</a:t>
              </a:r>
            </a:p>
            <a:p>
              <a:r>
                <a:rPr lang="en-US" sz="4800" b="1" dirty="0" err="1" smtClean="0">
                  <a:latin typeface="Helvetica"/>
                  <a:cs typeface="Helvetica"/>
                </a:rPr>
                <a:t>tiousness</a:t>
              </a:r>
              <a:endParaRPr lang="en-US" sz="4800" b="1" dirty="0">
                <a:latin typeface="Helvetica"/>
                <a:cs typeface="Helvetica"/>
              </a:endParaRPr>
            </a:p>
          </p:txBody>
        </p:sp>
        <p:sp>
          <p:nvSpPr>
            <p:cNvPr id="9" name="Oval 8"/>
            <p:cNvSpPr/>
            <p:nvPr/>
          </p:nvSpPr>
          <p:spPr>
            <a:xfrm>
              <a:off x="-17164" y="5076177"/>
              <a:ext cx="7423223" cy="1960695"/>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08311" y="4646993"/>
            <a:ext cx="5458717" cy="998849"/>
            <a:chOff x="1424592" y="5110499"/>
            <a:chExt cx="5458717" cy="998849"/>
          </a:xfrm>
        </p:grpSpPr>
        <p:sp>
          <p:nvSpPr>
            <p:cNvPr id="11" name="TextBox 10"/>
            <p:cNvSpPr txBox="1"/>
            <p:nvPr/>
          </p:nvSpPr>
          <p:spPr>
            <a:xfrm>
              <a:off x="2029701" y="5110500"/>
              <a:ext cx="4564170" cy="830997"/>
            </a:xfrm>
            <a:prstGeom prst="rect">
              <a:avLst/>
            </a:prstGeom>
            <a:noFill/>
          </p:spPr>
          <p:txBody>
            <a:bodyPr wrap="none" rtlCol="0">
              <a:spAutoFit/>
            </a:bodyPr>
            <a:lstStyle/>
            <a:p>
              <a:r>
                <a:rPr lang="en-US" sz="4800" b="1" dirty="0" smtClean="0">
                  <a:latin typeface="Helvetica"/>
                  <a:cs typeface="Helvetica"/>
                </a:rPr>
                <a:t>Agreeableness</a:t>
              </a:r>
              <a:endParaRPr lang="en-US" sz="4800" b="1" dirty="0">
                <a:latin typeface="Helvetica"/>
                <a:cs typeface="Helvetica"/>
              </a:endParaRPr>
            </a:p>
          </p:txBody>
        </p:sp>
        <p:sp>
          <p:nvSpPr>
            <p:cNvPr id="12" name="Oval 11"/>
            <p:cNvSpPr/>
            <p:nvPr/>
          </p:nvSpPr>
          <p:spPr>
            <a:xfrm>
              <a:off x="1424592" y="5110499"/>
              <a:ext cx="5458717" cy="998849"/>
            </a:xfrm>
            <a:prstGeom prst="ellipse">
              <a:avLst/>
            </a:prstGeom>
            <a:noFill/>
            <a:ln w="53975">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4395278" y="2059331"/>
            <a:ext cx="1268767" cy="1081148"/>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921502" y="2691018"/>
            <a:ext cx="3037988" cy="1647078"/>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dirty="0" smtClean="0">
                <a:solidFill>
                  <a:srgbClr val="000000"/>
                </a:solidFill>
                <a:latin typeface="Helvetica"/>
                <a:cs typeface="Helvetica"/>
              </a:rPr>
              <a:t>Low</a:t>
            </a:r>
          </a:p>
          <a:p>
            <a:pPr algn="ctr"/>
            <a:r>
              <a:rPr lang="en-US" sz="4000" dirty="0" smtClean="0">
                <a:solidFill>
                  <a:srgbClr val="000000"/>
                </a:solidFill>
                <a:latin typeface="Helvetica"/>
                <a:cs typeface="Helvetica"/>
              </a:rPr>
              <a:t>Delinquency</a:t>
            </a:r>
            <a:endParaRPr lang="en-US" sz="4000" dirty="0">
              <a:solidFill>
                <a:srgbClr val="000000"/>
              </a:solidFill>
              <a:latin typeface="Helvetica"/>
              <a:cs typeface="Helvetica"/>
            </a:endParaRPr>
          </a:p>
        </p:txBody>
      </p:sp>
      <p:cxnSp>
        <p:nvCxnSpPr>
          <p:cNvPr id="17" name="Straight Connector 16"/>
          <p:cNvCxnSpPr/>
          <p:nvPr/>
        </p:nvCxnSpPr>
        <p:spPr>
          <a:xfrm flipV="1">
            <a:off x="4441169" y="3657888"/>
            <a:ext cx="1325859" cy="951124"/>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051566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876251" y="649197"/>
            <a:ext cx="6792088" cy="5604628"/>
            <a:chOff x="639826" y="892377"/>
            <a:chExt cx="6792088" cy="5604628"/>
          </a:xfrm>
        </p:grpSpPr>
        <p:cxnSp>
          <p:nvCxnSpPr>
            <p:cNvPr id="3" name="Straight Connector 2"/>
            <p:cNvCxnSpPr/>
            <p:nvPr/>
          </p:nvCxnSpPr>
          <p:spPr>
            <a:xfrm>
              <a:off x="1336699" y="5889068"/>
              <a:ext cx="6095215" cy="204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1336699" y="892377"/>
              <a:ext cx="0" cy="4996691"/>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2540238" y="5717458"/>
              <a:ext cx="0" cy="2811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382383" y="5945377"/>
              <a:ext cx="384365" cy="523220"/>
            </a:xfrm>
            <a:prstGeom prst="rect">
              <a:avLst/>
            </a:prstGeom>
            <a:noFill/>
          </p:spPr>
          <p:txBody>
            <a:bodyPr wrap="none" rtlCol="0">
              <a:spAutoFit/>
            </a:bodyPr>
            <a:lstStyle/>
            <a:p>
              <a:r>
                <a:rPr lang="en-US" sz="2800" dirty="0" smtClean="0">
                  <a:latin typeface="Helvetica"/>
                  <a:cs typeface="Helvetica"/>
                </a:rPr>
                <a:t>5</a:t>
              </a:r>
              <a:endParaRPr lang="en-US" sz="2800" dirty="0">
                <a:latin typeface="Helvetica"/>
                <a:cs typeface="Helvetica"/>
              </a:endParaRPr>
            </a:p>
          </p:txBody>
        </p:sp>
        <p:cxnSp>
          <p:nvCxnSpPr>
            <p:cNvPr id="20" name="Straight Connector 19"/>
            <p:cNvCxnSpPr/>
            <p:nvPr/>
          </p:nvCxnSpPr>
          <p:spPr>
            <a:xfrm>
              <a:off x="4786646" y="5732570"/>
              <a:ext cx="0" cy="2811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930070" y="5747682"/>
              <a:ext cx="0" cy="28110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4594463" y="5958145"/>
              <a:ext cx="384365" cy="523220"/>
            </a:xfrm>
            <a:prstGeom prst="rect">
              <a:avLst/>
            </a:prstGeom>
            <a:noFill/>
          </p:spPr>
          <p:txBody>
            <a:bodyPr wrap="none" rtlCol="0">
              <a:spAutoFit/>
            </a:bodyPr>
            <a:lstStyle/>
            <a:p>
              <a:r>
                <a:rPr lang="en-US" sz="2800" dirty="0" smtClean="0">
                  <a:latin typeface="Helvetica"/>
                  <a:cs typeface="Helvetica"/>
                </a:rPr>
                <a:t>6</a:t>
              </a:r>
              <a:endParaRPr lang="en-US" sz="2800" dirty="0">
                <a:latin typeface="Helvetica"/>
                <a:cs typeface="Helvetica"/>
              </a:endParaRPr>
            </a:p>
          </p:txBody>
        </p:sp>
        <p:sp>
          <p:nvSpPr>
            <p:cNvPr id="9" name="TextBox 8"/>
            <p:cNvSpPr txBox="1"/>
            <p:nvPr/>
          </p:nvSpPr>
          <p:spPr>
            <a:xfrm>
              <a:off x="6737887" y="5973785"/>
              <a:ext cx="384365" cy="523220"/>
            </a:xfrm>
            <a:prstGeom prst="rect">
              <a:avLst/>
            </a:prstGeom>
            <a:noFill/>
          </p:spPr>
          <p:txBody>
            <a:bodyPr wrap="none" rtlCol="0">
              <a:spAutoFit/>
            </a:bodyPr>
            <a:lstStyle/>
            <a:p>
              <a:r>
                <a:rPr lang="en-US" sz="2800" dirty="0" smtClean="0">
                  <a:latin typeface="Helvetica"/>
                  <a:cs typeface="Helvetica"/>
                </a:rPr>
                <a:t>7</a:t>
              </a:r>
              <a:endParaRPr lang="en-US" sz="2800" dirty="0">
                <a:latin typeface="Helvetica"/>
                <a:cs typeface="Helvetica"/>
              </a:endParaRPr>
            </a:p>
          </p:txBody>
        </p:sp>
        <p:cxnSp>
          <p:nvCxnSpPr>
            <p:cNvPr id="10" name="Straight Connector 9"/>
            <p:cNvCxnSpPr/>
            <p:nvPr/>
          </p:nvCxnSpPr>
          <p:spPr>
            <a:xfrm flipH="1">
              <a:off x="1219771" y="5082231"/>
              <a:ext cx="2338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219771" y="3665378"/>
              <a:ext cx="2338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a:off x="1219771" y="2142135"/>
              <a:ext cx="23385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39826" y="4820621"/>
              <a:ext cx="384365" cy="523220"/>
            </a:xfrm>
            <a:prstGeom prst="rect">
              <a:avLst/>
            </a:prstGeom>
            <a:noFill/>
          </p:spPr>
          <p:txBody>
            <a:bodyPr wrap="none" rtlCol="0">
              <a:spAutoFit/>
            </a:bodyPr>
            <a:lstStyle/>
            <a:p>
              <a:r>
                <a:rPr lang="en-US" sz="2800" dirty="0" smtClean="0">
                  <a:latin typeface="Helvetica"/>
                  <a:cs typeface="Helvetica"/>
                </a:rPr>
                <a:t>4</a:t>
              </a:r>
              <a:endParaRPr lang="en-US" sz="2800" dirty="0">
                <a:latin typeface="Helvetica"/>
                <a:cs typeface="Helvetica"/>
              </a:endParaRPr>
            </a:p>
          </p:txBody>
        </p:sp>
        <p:sp>
          <p:nvSpPr>
            <p:cNvPr id="17" name="TextBox 16"/>
            <p:cNvSpPr txBox="1"/>
            <p:nvPr/>
          </p:nvSpPr>
          <p:spPr>
            <a:xfrm>
              <a:off x="639826" y="3403768"/>
              <a:ext cx="384365" cy="523220"/>
            </a:xfrm>
            <a:prstGeom prst="rect">
              <a:avLst/>
            </a:prstGeom>
            <a:noFill/>
          </p:spPr>
          <p:txBody>
            <a:bodyPr wrap="none" rtlCol="0">
              <a:spAutoFit/>
            </a:bodyPr>
            <a:lstStyle/>
            <a:p>
              <a:r>
                <a:rPr lang="en-US" sz="2800" dirty="0" smtClean="0">
                  <a:latin typeface="Helvetica"/>
                  <a:cs typeface="Helvetica"/>
                </a:rPr>
                <a:t>5</a:t>
              </a:r>
              <a:endParaRPr lang="en-US" sz="2800" dirty="0">
                <a:latin typeface="Helvetica"/>
                <a:cs typeface="Helvetica"/>
              </a:endParaRPr>
            </a:p>
          </p:txBody>
        </p:sp>
        <p:sp>
          <p:nvSpPr>
            <p:cNvPr id="18" name="TextBox 17"/>
            <p:cNvSpPr txBox="1"/>
            <p:nvPr/>
          </p:nvSpPr>
          <p:spPr>
            <a:xfrm>
              <a:off x="650371" y="1880525"/>
              <a:ext cx="384365" cy="523220"/>
            </a:xfrm>
            <a:prstGeom prst="rect">
              <a:avLst/>
            </a:prstGeom>
            <a:noFill/>
          </p:spPr>
          <p:txBody>
            <a:bodyPr wrap="none" rtlCol="0">
              <a:spAutoFit/>
            </a:bodyPr>
            <a:lstStyle/>
            <a:p>
              <a:r>
                <a:rPr lang="en-US" sz="2800" dirty="0" smtClean="0">
                  <a:latin typeface="Helvetica"/>
                  <a:cs typeface="Helvetica"/>
                </a:rPr>
                <a:t>6</a:t>
              </a:r>
              <a:endParaRPr lang="en-US" sz="2800" dirty="0">
                <a:latin typeface="Helvetica"/>
                <a:cs typeface="Helvetica"/>
              </a:endParaRPr>
            </a:p>
          </p:txBody>
        </p:sp>
      </p:grpSp>
      <p:grpSp>
        <p:nvGrpSpPr>
          <p:cNvPr id="19" name="Group 18"/>
          <p:cNvGrpSpPr/>
          <p:nvPr/>
        </p:nvGrpSpPr>
        <p:grpSpPr>
          <a:xfrm>
            <a:off x="2028582" y="215722"/>
            <a:ext cx="5458717" cy="898851"/>
            <a:chOff x="1424592" y="5110499"/>
            <a:chExt cx="5458717" cy="998849"/>
          </a:xfrm>
        </p:grpSpPr>
        <p:sp>
          <p:nvSpPr>
            <p:cNvPr id="22" name="TextBox 21"/>
            <p:cNvSpPr txBox="1"/>
            <p:nvPr/>
          </p:nvSpPr>
          <p:spPr>
            <a:xfrm>
              <a:off x="2029701" y="5110500"/>
              <a:ext cx="4564170" cy="830997"/>
            </a:xfrm>
            <a:prstGeom prst="rect">
              <a:avLst/>
            </a:prstGeom>
            <a:noFill/>
          </p:spPr>
          <p:txBody>
            <a:bodyPr wrap="none" rtlCol="0">
              <a:spAutoFit/>
            </a:bodyPr>
            <a:lstStyle/>
            <a:p>
              <a:r>
                <a:rPr lang="en-US" sz="4800" b="1" dirty="0" smtClean="0">
                  <a:latin typeface="Helvetica"/>
                  <a:cs typeface="Helvetica"/>
                </a:rPr>
                <a:t>Agreeableness</a:t>
              </a:r>
              <a:endParaRPr lang="en-US" sz="4800" b="1" dirty="0">
                <a:latin typeface="Helvetica"/>
                <a:cs typeface="Helvetica"/>
              </a:endParaRPr>
            </a:p>
          </p:txBody>
        </p:sp>
        <p:sp>
          <p:nvSpPr>
            <p:cNvPr id="23" name="Oval 22"/>
            <p:cNvSpPr/>
            <p:nvPr/>
          </p:nvSpPr>
          <p:spPr>
            <a:xfrm>
              <a:off x="1424592" y="5110499"/>
              <a:ext cx="5458717" cy="998849"/>
            </a:xfrm>
            <a:prstGeom prst="ellipse">
              <a:avLst/>
            </a:prstGeom>
            <a:noFill/>
            <a:ln w="53975">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extBox 4"/>
          <p:cNvSpPr txBox="1"/>
          <p:nvPr/>
        </p:nvSpPr>
        <p:spPr>
          <a:xfrm>
            <a:off x="4323324" y="6174058"/>
            <a:ext cx="2040518" cy="523220"/>
          </a:xfrm>
          <a:prstGeom prst="rect">
            <a:avLst/>
          </a:prstGeom>
          <a:noFill/>
        </p:spPr>
        <p:txBody>
          <a:bodyPr wrap="none" rtlCol="0">
            <a:spAutoFit/>
          </a:bodyPr>
          <a:lstStyle/>
          <a:p>
            <a:r>
              <a:rPr lang="en-US" sz="2800" dirty="0" smtClean="0">
                <a:latin typeface="Helvetica"/>
                <a:cs typeface="Helvetica"/>
              </a:rPr>
              <a:t>Age (years)</a:t>
            </a:r>
            <a:endParaRPr lang="en-US" sz="2800" dirty="0">
              <a:latin typeface="Helvetica"/>
              <a:cs typeface="Helvetica"/>
            </a:endParaRPr>
          </a:p>
        </p:txBody>
      </p:sp>
      <p:sp>
        <p:nvSpPr>
          <p:cNvPr id="7" name="TextBox 6"/>
          <p:cNvSpPr txBox="1"/>
          <p:nvPr/>
        </p:nvSpPr>
        <p:spPr>
          <a:xfrm>
            <a:off x="229679" y="2923668"/>
            <a:ext cx="615553" cy="1030340"/>
          </a:xfrm>
          <a:prstGeom prst="rect">
            <a:avLst/>
          </a:prstGeom>
          <a:noFill/>
        </p:spPr>
        <p:txBody>
          <a:bodyPr vert="vert270" wrap="none" rtlCol="0" anchor="t" anchorCtr="0">
            <a:spAutoFit/>
          </a:bodyPr>
          <a:lstStyle/>
          <a:p>
            <a:r>
              <a:rPr lang="en-US" sz="2800" dirty="0" smtClean="0">
                <a:latin typeface="Helvetica"/>
                <a:cs typeface="Helvetica"/>
              </a:rPr>
              <a:t>Score</a:t>
            </a:r>
            <a:endParaRPr lang="en-US" sz="2800" dirty="0">
              <a:latin typeface="Helvetica"/>
              <a:cs typeface="Helvetica"/>
            </a:endParaRPr>
          </a:p>
        </p:txBody>
      </p:sp>
      <p:grpSp>
        <p:nvGrpSpPr>
          <p:cNvPr id="32" name="Group 31"/>
          <p:cNvGrpSpPr/>
          <p:nvPr/>
        </p:nvGrpSpPr>
        <p:grpSpPr>
          <a:xfrm>
            <a:off x="2574115" y="3272418"/>
            <a:ext cx="2442201" cy="1111568"/>
            <a:chOff x="2574115" y="3272418"/>
            <a:chExt cx="2442201" cy="1111568"/>
          </a:xfrm>
        </p:grpSpPr>
        <p:cxnSp>
          <p:nvCxnSpPr>
            <p:cNvPr id="25" name="Straight Connector 24"/>
            <p:cNvCxnSpPr/>
            <p:nvPr/>
          </p:nvCxnSpPr>
          <p:spPr>
            <a:xfrm flipV="1">
              <a:off x="2618808" y="3316698"/>
              <a:ext cx="2353015" cy="1020004"/>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2574115" y="4319441"/>
              <a:ext cx="51448" cy="6454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4964868" y="3272418"/>
              <a:ext cx="51448" cy="64545"/>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5009561" y="2668219"/>
            <a:ext cx="2407643" cy="624466"/>
            <a:chOff x="5009561" y="2668219"/>
            <a:chExt cx="2407643" cy="624466"/>
          </a:xfrm>
        </p:grpSpPr>
        <p:cxnSp>
          <p:nvCxnSpPr>
            <p:cNvPr id="37" name="Straight Connector 36"/>
            <p:cNvCxnSpPr/>
            <p:nvPr/>
          </p:nvCxnSpPr>
          <p:spPr>
            <a:xfrm flipV="1">
              <a:off x="5009561" y="2681730"/>
              <a:ext cx="2407643" cy="61095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 name="Oval 40"/>
            <p:cNvSpPr/>
            <p:nvPr/>
          </p:nvSpPr>
          <p:spPr>
            <a:xfrm flipH="1">
              <a:off x="7358676" y="2668219"/>
              <a:ext cx="58528" cy="45719"/>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3" name="Group 42"/>
          <p:cNvGrpSpPr/>
          <p:nvPr/>
        </p:nvGrpSpPr>
        <p:grpSpPr>
          <a:xfrm>
            <a:off x="2593084" y="4348337"/>
            <a:ext cx="2466804" cy="122334"/>
            <a:chOff x="2400902" y="3792553"/>
            <a:chExt cx="2466804" cy="122334"/>
          </a:xfrm>
        </p:grpSpPr>
        <p:cxnSp>
          <p:nvCxnSpPr>
            <p:cNvPr id="44" name="Straight Connector 43"/>
            <p:cNvCxnSpPr/>
            <p:nvPr/>
          </p:nvCxnSpPr>
          <p:spPr>
            <a:xfrm flipV="1">
              <a:off x="2457609" y="3821447"/>
              <a:ext cx="2353015" cy="64545"/>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400902" y="3850342"/>
              <a:ext cx="51448" cy="6454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p:nvPr/>
          </p:nvSpPr>
          <p:spPr>
            <a:xfrm>
              <a:off x="4816258" y="3792553"/>
              <a:ext cx="51448" cy="64545"/>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5036581" y="2137901"/>
            <a:ext cx="2376136" cy="2237829"/>
            <a:chOff x="5036581" y="2137901"/>
            <a:chExt cx="2376136" cy="2237829"/>
          </a:xfrm>
        </p:grpSpPr>
        <p:cxnSp>
          <p:nvCxnSpPr>
            <p:cNvPr id="48" name="Straight Connector 47"/>
            <p:cNvCxnSpPr/>
            <p:nvPr/>
          </p:nvCxnSpPr>
          <p:spPr>
            <a:xfrm flipV="1">
              <a:off x="5036581" y="2167320"/>
              <a:ext cx="2353015" cy="220841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7365709" y="2137901"/>
              <a:ext cx="47008" cy="45719"/>
            </a:xfrm>
            <a:prstGeom prst="ellipse">
              <a:avLst/>
            </a:prstGeom>
            <a:solidFill>
              <a:srgbClr val="FF0000"/>
            </a:solid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2678032" y="2020165"/>
            <a:ext cx="2280081" cy="1584418"/>
            <a:chOff x="2729480" y="2981953"/>
            <a:chExt cx="2280081" cy="1584418"/>
          </a:xfrm>
        </p:grpSpPr>
        <p:cxnSp>
          <p:nvCxnSpPr>
            <p:cNvPr id="53" name="Straight Connector 52"/>
            <p:cNvCxnSpPr/>
            <p:nvPr/>
          </p:nvCxnSpPr>
          <p:spPr>
            <a:xfrm flipV="1">
              <a:off x="2767036" y="3015305"/>
              <a:ext cx="2206158" cy="151987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54" name="Oval 53"/>
            <p:cNvSpPr/>
            <p:nvPr/>
          </p:nvSpPr>
          <p:spPr>
            <a:xfrm>
              <a:off x="2729480" y="4501826"/>
              <a:ext cx="51448" cy="64545"/>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p:nvPr/>
          </p:nvSpPr>
          <p:spPr>
            <a:xfrm>
              <a:off x="4958113" y="2981953"/>
              <a:ext cx="51448" cy="64545"/>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4938298" y="1874119"/>
            <a:ext cx="2457075" cy="169008"/>
            <a:chOff x="4945053" y="3303190"/>
            <a:chExt cx="2457075" cy="169008"/>
          </a:xfrm>
        </p:grpSpPr>
        <p:cxnSp>
          <p:nvCxnSpPr>
            <p:cNvPr id="60" name="Straight Connector 59"/>
            <p:cNvCxnSpPr/>
            <p:nvPr/>
          </p:nvCxnSpPr>
          <p:spPr>
            <a:xfrm flipV="1">
              <a:off x="4945053" y="3341537"/>
              <a:ext cx="2428640" cy="130661"/>
            </a:xfrm>
            <a:prstGeom prst="line">
              <a:avLst/>
            </a:prstGeom>
            <a:ln>
              <a:solidFill>
                <a:srgbClr val="0000FF"/>
              </a:solidFill>
            </a:ln>
            <a:effectLst/>
          </p:spPr>
          <p:style>
            <a:lnRef idx="2">
              <a:schemeClr val="accent1"/>
            </a:lnRef>
            <a:fillRef idx="0">
              <a:schemeClr val="accent1"/>
            </a:fillRef>
            <a:effectRef idx="1">
              <a:schemeClr val="accent1"/>
            </a:effectRef>
            <a:fontRef idx="minor">
              <a:schemeClr val="tx1"/>
            </a:fontRef>
          </p:style>
        </p:cxnSp>
        <p:sp>
          <p:nvSpPr>
            <p:cNvPr id="61" name="Oval 60"/>
            <p:cNvSpPr/>
            <p:nvPr/>
          </p:nvSpPr>
          <p:spPr>
            <a:xfrm>
              <a:off x="7356409" y="3303190"/>
              <a:ext cx="45719" cy="64564"/>
            </a:xfrm>
            <a:prstGeom prst="ellipse">
              <a:avLst/>
            </a:prstGeom>
            <a:solidFill>
              <a:srgbClr val="0000FF"/>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p:cNvSpPr txBox="1"/>
          <p:nvPr/>
        </p:nvSpPr>
        <p:spPr>
          <a:xfrm>
            <a:off x="7487299" y="2600502"/>
            <a:ext cx="1133919" cy="646331"/>
          </a:xfrm>
          <a:prstGeom prst="rect">
            <a:avLst/>
          </a:prstGeom>
          <a:noFill/>
        </p:spPr>
        <p:txBody>
          <a:bodyPr wrap="none" rtlCol="0">
            <a:spAutoFit/>
          </a:bodyPr>
          <a:lstStyle/>
          <a:p>
            <a:r>
              <a:rPr lang="en-US" dirty="0" smtClean="0">
                <a:latin typeface="Helvetica"/>
                <a:cs typeface="Helvetica"/>
              </a:rPr>
              <a:t>average</a:t>
            </a:r>
          </a:p>
          <a:p>
            <a:r>
              <a:rPr lang="en-US" dirty="0" smtClean="0">
                <a:latin typeface="Helvetica"/>
                <a:cs typeface="Helvetica"/>
              </a:rPr>
              <a:t>trajectory</a:t>
            </a:r>
            <a:endParaRPr lang="en-US" dirty="0">
              <a:latin typeface="Helvetica"/>
              <a:cs typeface="Helvetica"/>
            </a:endParaRPr>
          </a:p>
        </p:txBody>
      </p:sp>
      <p:sp>
        <p:nvSpPr>
          <p:cNvPr id="47" name="TextBox 46"/>
          <p:cNvSpPr txBox="1"/>
          <p:nvPr/>
        </p:nvSpPr>
        <p:spPr>
          <a:xfrm>
            <a:off x="7543535" y="1868851"/>
            <a:ext cx="1365315" cy="369332"/>
          </a:xfrm>
          <a:prstGeom prst="rect">
            <a:avLst/>
          </a:prstGeom>
          <a:noFill/>
        </p:spPr>
        <p:txBody>
          <a:bodyPr wrap="none" rtlCol="0">
            <a:spAutoFit/>
          </a:bodyPr>
          <a:lstStyle/>
          <a:p>
            <a:r>
              <a:rPr lang="en-US" dirty="0" smtClean="0">
                <a:solidFill>
                  <a:srgbClr val="FF0000"/>
                </a:solidFill>
                <a:latin typeface="Helvetica"/>
                <a:cs typeface="Helvetica"/>
              </a:rPr>
              <a:t>catching up</a:t>
            </a:r>
            <a:endParaRPr lang="en-US" dirty="0">
              <a:solidFill>
                <a:srgbClr val="FF0000"/>
              </a:solidFill>
              <a:latin typeface="Helvetica"/>
              <a:cs typeface="Helvetica"/>
            </a:endParaRPr>
          </a:p>
        </p:txBody>
      </p:sp>
      <p:sp>
        <p:nvSpPr>
          <p:cNvPr id="49" name="TextBox 48"/>
          <p:cNvSpPr txBox="1"/>
          <p:nvPr/>
        </p:nvSpPr>
        <p:spPr>
          <a:xfrm>
            <a:off x="5649644" y="1227788"/>
            <a:ext cx="1763073" cy="646331"/>
          </a:xfrm>
          <a:prstGeom prst="rect">
            <a:avLst/>
          </a:prstGeom>
          <a:noFill/>
        </p:spPr>
        <p:txBody>
          <a:bodyPr wrap="none" rtlCol="0">
            <a:spAutoFit/>
          </a:bodyPr>
          <a:lstStyle/>
          <a:p>
            <a:r>
              <a:rPr lang="en-US" dirty="0" smtClean="0">
                <a:solidFill>
                  <a:srgbClr val="0000FF"/>
                </a:solidFill>
                <a:latin typeface="Helvetica"/>
                <a:cs typeface="Helvetica"/>
              </a:rPr>
              <a:t>early gain, then</a:t>
            </a:r>
          </a:p>
          <a:p>
            <a:r>
              <a:rPr lang="en-US" dirty="0" smtClean="0">
                <a:solidFill>
                  <a:srgbClr val="0000FF"/>
                </a:solidFill>
                <a:latin typeface="Helvetica"/>
                <a:cs typeface="Helvetica"/>
              </a:rPr>
              <a:t>slow down</a:t>
            </a:r>
            <a:endParaRPr lang="en-US" dirty="0">
              <a:solidFill>
                <a:srgbClr val="0000FF"/>
              </a:solidFill>
              <a:latin typeface="Helvetica"/>
              <a:cs typeface="Helvetica"/>
            </a:endParaRPr>
          </a:p>
        </p:txBody>
      </p:sp>
    </p:spTree>
    <p:extLst>
      <p:ext uri="{BB962C8B-B14F-4D97-AF65-F5344CB8AC3E}">
        <p14:creationId xmlns:p14="http://schemas.microsoft.com/office/powerpoint/2010/main" val="18444167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p:bldP spid="4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28600"/>
            <a:ext cx="7519988" cy="589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sp>
        <p:nvSpPr>
          <p:cNvPr id="648195" name="Text Box 3"/>
          <p:cNvSpPr txBox="1">
            <a:spLocks noChangeArrowheads="1"/>
          </p:cNvSpPr>
          <p:nvPr/>
        </p:nvSpPr>
        <p:spPr bwMode="auto">
          <a:xfrm>
            <a:off x="1828800" y="5943600"/>
            <a:ext cx="6858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spAutoFit/>
          </a:bodyPr>
          <a:lstStyle/>
          <a:p>
            <a:pPr>
              <a:defRPr/>
            </a:pPr>
            <a:r>
              <a:rPr lang="en-US" i="1" dirty="0">
                <a:latin typeface="Verdana" charset="0"/>
                <a:cs typeface="+mn-cs"/>
              </a:rPr>
              <a:t>Note:</a:t>
            </a:r>
            <a:r>
              <a:rPr lang="en-US" dirty="0">
                <a:latin typeface="Verdana" charset="0"/>
                <a:cs typeface="+mn-cs"/>
              </a:rPr>
              <a:t> Points are observed means. Trends are quadratic</a:t>
            </a:r>
          </a:p>
          <a:p>
            <a:pPr>
              <a:defRPr/>
            </a:pPr>
            <a:r>
              <a:rPr lang="en-US" dirty="0">
                <a:latin typeface="Verdana" charset="0"/>
                <a:cs typeface="+mn-cs"/>
              </a:rPr>
              <a:t>regression curves (Soto, John, Gosling, &amp; Potter, 2011).</a:t>
            </a:r>
          </a:p>
        </p:txBody>
      </p:sp>
    </p:spTree>
    <p:extLst>
      <p:ext uri="{BB962C8B-B14F-4D97-AF65-F5344CB8AC3E}">
        <p14:creationId xmlns:p14="http://schemas.microsoft.com/office/powerpoint/2010/main" val="40346604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00"/>
                </a:solidFill>
                <a:latin typeface="Helvetica"/>
                <a:cs typeface="Helvetica"/>
              </a:rPr>
              <a:t>Limitations: </a:t>
            </a:r>
            <a:br>
              <a:rPr lang="en-US" b="1" dirty="0" smtClean="0">
                <a:solidFill>
                  <a:srgbClr val="000000"/>
                </a:solidFill>
                <a:latin typeface="Helvetica"/>
                <a:cs typeface="Helvetica"/>
              </a:rPr>
            </a:br>
            <a:r>
              <a:rPr lang="en-US" i="1" dirty="0" smtClean="0">
                <a:solidFill>
                  <a:srgbClr val="000000"/>
                </a:solidFill>
                <a:latin typeface="Helvetica"/>
                <a:cs typeface="Helvetica"/>
              </a:rPr>
              <a:t>So much we do not know</a:t>
            </a:r>
            <a:endParaRPr lang="en-US" i="1" dirty="0">
              <a:solidFill>
                <a:srgbClr val="000000"/>
              </a:solidFill>
              <a:latin typeface="Helvetica"/>
              <a:cs typeface="Helvetica"/>
            </a:endParaRPr>
          </a:p>
        </p:txBody>
      </p:sp>
      <p:sp>
        <p:nvSpPr>
          <p:cNvPr id="3" name="Content Placeholder 2"/>
          <p:cNvSpPr>
            <a:spLocks noGrp="1"/>
          </p:cNvSpPr>
          <p:nvPr>
            <p:ph idx="1"/>
          </p:nvPr>
        </p:nvSpPr>
        <p:spPr>
          <a:xfrm>
            <a:off x="457200" y="1600200"/>
            <a:ext cx="8229600" cy="4792276"/>
          </a:xfrm>
        </p:spPr>
        <p:txBody>
          <a:bodyPr>
            <a:normAutofit fontScale="85000" lnSpcReduction="20000"/>
          </a:bodyPr>
          <a:lstStyle/>
          <a:p>
            <a:r>
              <a:rPr lang="en-US" dirty="0">
                <a:solidFill>
                  <a:srgbClr val="000000"/>
                </a:solidFill>
                <a:latin typeface="Helvetica"/>
                <a:cs typeface="Helvetica"/>
              </a:rPr>
              <a:t>Most research </a:t>
            </a:r>
            <a:r>
              <a:rPr lang="en-US" b="1" dirty="0">
                <a:solidFill>
                  <a:srgbClr val="000000"/>
                </a:solidFill>
                <a:latin typeface="Helvetica"/>
                <a:cs typeface="Helvetica"/>
              </a:rPr>
              <a:t>cross-sectional</a:t>
            </a:r>
          </a:p>
          <a:p>
            <a:pPr lvl="1"/>
            <a:r>
              <a:rPr lang="en-US" dirty="0">
                <a:solidFill>
                  <a:srgbClr val="000000"/>
                </a:solidFill>
                <a:latin typeface="Helvetica"/>
                <a:cs typeface="Helvetica"/>
              </a:rPr>
              <a:t>Different kids at different ages (hard to compare)</a:t>
            </a:r>
          </a:p>
          <a:p>
            <a:r>
              <a:rPr lang="en-US" dirty="0">
                <a:solidFill>
                  <a:srgbClr val="000000"/>
                </a:solidFill>
                <a:latin typeface="Helvetica"/>
                <a:cs typeface="Helvetica"/>
              </a:rPr>
              <a:t>But we </a:t>
            </a:r>
            <a:r>
              <a:rPr lang="en-US" b="1" dirty="0">
                <a:solidFill>
                  <a:srgbClr val="000000"/>
                </a:solidFill>
                <a:latin typeface="Helvetica"/>
                <a:cs typeface="Helvetica"/>
              </a:rPr>
              <a:t>need longer-term longitudinal research</a:t>
            </a:r>
          </a:p>
          <a:p>
            <a:pPr lvl="1"/>
            <a:r>
              <a:rPr lang="en-US" dirty="0">
                <a:solidFill>
                  <a:srgbClr val="000000"/>
                </a:solidFill>
                <a:latin typeface="Helvetica"/>
                <a:cs typeface="Helvetica"/>
              </a:rPr>
              <a:t>Study same kids over </a:t>
            </a:r>
            <a:r>
              <a:rPr lang="en-US" dirty="0" smtClean="0">
                <a:solidFill>
                  <a:srgbClr val="000000"/>
                </a:solidFill>
                <a:latin typeface="Helvetica"/>
                <a:cs typeface="Helvetica"/>
              </a:rPr>
              <a:t>time: map </a:t>
            </a:r>
            <a:r>
              <a:rPr lang="en-US" i="1" dirty="0">
                <a:solidFill>
                  <a:srgbClr val="000000"/>
                </a:solidFill>
                <a:latin typeface="Helvetica"/>
                <a:cs typeface="Helvetica"/>
              </a:rPr>
              <a:t>individual trajectories </a:t>
            </a:r>
          </a:p>
          <a:p>
            <a:r>
              <a:rPr lang="en-US" dirty="0" smtClean="0">
                <a:solidFill>
                  <a:srgbClr val="000000"/>
                </a:solidFill>
                <a:latin typeface="Helvetica"/>
                <a:cs typeface="Helvetica"/>
              </a:rPr>
              <a:t>Much of the research conducted in</a:t>
            </a:r>
          </a:p>
          <a:p>
            <a:pPr lvl="1"/>
            <a:r>
              <a:rPr lang="en-US" dirty="0" smtClean="0">
                <a:solidFill>
                  <a:srgbClr val="000000"/>
                </a:solidFill>
                <a:latin typeface="Helvetica"/>
                <a:cs typeface="Helvetica"/>
              </a:rPr>
              <a:t>USA,</a:t>
            </a:r>
            <a:r>
              <a:rPr lang="en-US" dirty="0">
                <a:solidFill>
                  <a:srgbClr val="000000"/>
                </a:solidFill>
                <a:latin typeface="Helvetica"/>
                <a:cs typeface="Helvetica"/>
              </a:rPr>
              <a:t> </a:t>
            </a:r>
            <a:r>
              <a:rPr lang="en-US" dirty="0" smtClean="0">
                <a:solidFill>
                  <a:srgbClr val="000000"/>
                </a:solidFill>
                <a:latin typeface="Helvetica"/>
                <a:cs typeface="Helvetica"/>
              </a:rPr>
              <a:t>England,</a:t>
            </a:r>
            <a:r>
              <a:rPr lang="en-US" dirty="0">
                <a:solidFill>
                  <a:srgbClr val="000000"/>
                </a:solidFill>
                <a:latin typeface="Helvetica"/>
                <a:cs typeface="Helvetica"/>
              </a:rPr>
              <a:t> </a:t>
            </a:r>
            <a:r>
              <a:rPr lang="en-US" dirty="0" smtClean="0">
                <a:solidFill>
                  <a:srgbClr val="000000"/>
                </a:solidFill>
                <a:latin typeface="Helvetica"/>
                <a:cs typeface="Helvetica"/>
              </a:rPr>
              <a:t>Germany, and Scandinavia</a:t>
            </a:r>
          </a:p>
          <a:p>
            <a:pPr lvl="1"/>
            <a:r>
              <a:rPr lang="en-US" i="1" dirty="0" smtClean="0">
                <a:solidFill>
                  <a:srgbClr val="000000"/>
                </a:solidFill>
                <a:latin typeface="Helvetica"/>
                <a:cs typeface="Helvetica"/>
              </a:rPr>
              <a:t>Now Brazil!</a:t>
            </a:r>
          </a:p>
          <a:p>
            <a:r>
              <a:rPr lang="en-US" dirty="0" smtClean="0">
                <a:solidFill>
                  <a:srgbClr val="000000"/>
                </a:solidFill>
                <a:latin typeface="Helvetica"/>
                <a:cs typeface="Helvetica"/>
              </a:rPr>
              <a:t>But we </a:t>
            </a:r>
            <a:r>
              <a:rPr lang="en-US" b="1" dirty="0" smtClean="0">
                <a:solidFill>
                  <a:srgbClr val="000000"/>
                </a:solidFill>
                <a:latin typeface="Helvetica"/>
                <a:cs typeface="Helvetica"/>
              </a:rPr>
              <a:t>need a true cross</a:t>
            </a:r>
            <a:r>
              <a:rPr lang="en-US" b="1" dirty="0">
                <a:solidFill>
                  <a:srgbClr val="000000"/>
                </a:solidFill>
                <a:latin typeface="Helvetica"/>
                <a:cs typeface="Helvetica"/>
              </a:rPr>
              <a:t>-</a:t>
            </a:r>
            <a:r>
              <a:rPr lang="en-US" b="1" dirty="0" smtClean="0">
                <a:solidFill>
                  <a:srgbClr val="000000"/>
                </a:solidFill>
                <a:latin typeface="Helvetica"/>
                <a:cs typeface="Helvetica"/>
              </a:rPr>
              <a:t>country effort </a:t>
            </a:r>
          </a:p>
          <a:p>
            <a:r>
              <a:rPr lang="en-US" dirty="0" smtClean="0">
                <a:solidFill>
                  <a:srgbClr val="000000"/>
                </a:solidFill>
                <a:latin typeface="Helvetica"/>
                <a:cs typeface="Helvetica"/>
              </a:rPr>
              <a:t>We’ve learned much about “subjective” measures</a:t>
            </a:r>
          </a:p>
          <a:p>
            <a:r>
              <a:rPr lang="en-US" dirty="0" smtClean="0">
                <a:solidFill>
                  <a:srgbClr val="000000"/>
                </a:solidFill>
                <a:latin typeface="Helvetica"/>
                <a:cs typeface="Helvetica"/>
              </a:rPr>
              <a:t>No longer scary (green eggs with ham) but more to do</a:t>
            </a:r>
          </a:p>
          <a:p>
            <a:r>
              <a:rPr lang="en-US" i="1" dirty="0" smtClean="0">
                <a:solidFill>
                  <a:srgbClr val="000000"/>
                </a:solidFill>
                <a:latin typeface="Helvetica"/>
                <a:cs typeface="Helvetica"/>
              </a:rPr>
              <a:t>Measurement issues in comparing groups/nations</a:t>
            </a:r>
            <a:endParaRPr lang="en-US" b="1" i="1" dirty="0" smtClean="0">
              <a:solidFill>
                <a:srgbClr val="000000"/>
              </a:solidFill>
              <a:latin typeface="Helvetica"/>
              <a:cs typeface="Helvetica"/>
            </a:endParaRPr>
          </a:p>
        </p:txBody>
      </p:sp>
    </p:spTree>
    <p:extLst>
      <p:ext uri="{BB962C8B-B14F-4D97-AF65-F5344CB8AC3E}">
        <p14:creationId xmlns:p14="http://schemas.microsoft.com/office/powerpoint/2010/main" val="220934953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211"/>
            <a:ext cx="8229600" cy="1143000"/>
          </a:xfrm>
        </p:spPr>
        <p:txBody>
          <a:bodyPr>
            <a:noAutofit/>
          </a:bodyPr>
          <a:lstStyle/>
          <a:p>
            <a:r>
              <a:rPr lang="en-US" sz="3700" dirty="0" smtClean="0">
                <a:solidFill>
                  <a:srgbClr val="000000"/>
                </a:solidFill>
                <a:latin typeface="Helvetica"/>
                <a:cs typeface="Helvetica"/>
              </a:rPr>
              <a:t>A Hierarchical Measurement Model: </a:t>
            </a:r>
            <a:br>
              <a:rPr lang="en-US" sz="3700" dirty="0" smtClean="0">
                <a:solidFill>
                  <a:srgbClr val="000000"/>
                </a:solidFill>
                <a:latin typeface="Helvetica"/>
                <a:cs typeface="Helvetica"/>
              </a:rPr>
            </a:br>
            <a:r>
              <a:rPr lang="en-US" sz="3700" dirty="0" smtClean="0">
                <a:solidFill>
                  <a:srgbClr val="000000"/>
                </a:solidFill>
                <a:latin typeface="Helvetica"/>
                <a:cs typeface="Helvetica"/>
              </a:rPr>
              <a:t>5 Domains and 15 F</a:t>
            </a:r>
            <a:r>
              <a:rPr lang="en-US" sz="3800" dirty="0" smtClean="0">
                <a:solidFill>
                  <a:srgbClr val="000000"/>
                </a:solidFill>
                <a:latin typeface="Helvetica"/>
                <a:cs typeface="Helvetica"/>
              </a:rPr>
              <a:t>acets</a:t>
            </a:r>
            <a:endParaRPr lang="en-US" sz="3800" dirty="0">
              <a:solidFill>
                <a:srgbClr val="000000"/>
              </a:solidFill>
              <a:latin typeface="Helvetica"/>
              <a:cs typeface="Helvetica"/>
            </a:endParaRPr>
          </a:p>
        </p:txBody>
      </p:sp>
      <p:sp>
        <p:nvSpPr>
          <p:cNvPr id="3" name="Content Placeholder 2"/>
          <p:cNvSpPr>
            <a:spLocks noGrp="1"/>
          </p:cNvSpPr>
          <p:nvPr>
            <p:ph idx="1"/>
          </p:nvPr>
        </p:nvSpPr>
        <p:spPr>
          <a:xfrm>
            <a:off x="457200" y="1579935"/>
            <a:ext cx="8229600" cy="5142531"/>
          </a:xfrm>
        </p:spPr>
        <p:txBody>
          <a:bodyPr>
            <a:normAutofit fontScale="92500" lnSpcReduction="20000"/>
          </a:bodyPr>
          <a:lstStyle/>
          <a:p>
            <a:pPr marL="0" indent="0">
              <a:buNone/>
            </a:pPr>
            <a:r>
              <a:rPr lang="en-US" i="1" dirty="0" smtClean="0">
                <a:solidFill>
                  <a:srgbClr val="000000"/>
                </a:solidFill>
                <a:latin typeface="Helvetica"/>
                <a:cs typeface="Helvetica"/>
              </a:rPr>
              <a:t>Big</a:t>
            </a:r>
            <a:r>
              <a:rPr lang="en-US" b="1" dirty="0" smtClean="0">
                <a:solidFill>
                  <a:srgbClr val="000000"/>
                </a:solidFill>
                <a:latin typeface="Helvetica"/>
                <a:cs typeface="Helvetica"/>
              </a:rPr>
              <a:t> </a:t>
            </a:r>
            <a:r>
              <a:rPr lang="en-US" dirty="0" smtClean="0">
                <a:solidFill>
                  <a:srgbClr val="000000"/>
                </a:solidFill>
                <a:latin typeface="Helvetica"/>
                <a:cs typeface="Helvetica"/>
              </a:rPr>
              <a:t>Five can be too </a:t>
            </a:r>
            <a:r>
              <a:rPr lang="en-US" i="1" dirty="0" smtClean="0">
                <a:solidFill>
                  <a:srgbClr val="000000"/>
                </a:solidFill>
                <a:latin typeface="Helvetica"/>
                <a:cs typeface="Helvetica"/>
              </a:rPr>
              <a:t>broad</a:t>
            </a:r>
          </a:p>
          <a:p>
            <a:pPr marL="0" indent="0">
              <a:buNone/>
            </a:pPr>
            <a:r>
              <a:rPr lang="en-US" dirty="0">
                <a:solidFill>
                  <a:srgbClr val="000000"/>
                </a:solidFill>
                <a:latin typeface="Helvetica"/>
                <a:cs typeface="Helvetica"/>
              </a:rPr>
              <a:t>	N</a:t>
            </a:r>
            <a:r>
              <a:rPr lang="en-US" dirty="0" smtClean="0">
                <a:solidFill>
                  <a:srgbClr val="000000"/>
                </a:solidFill>
                <a:latin typeface="Helvetica"/>
                <a:cs typeface="Helvetica"/>
              </a:rPr>
              <a:t>eed one </a:t>
            </a:r>
            <a:r>
              <a:rPr lang="en-US" i="1" dirty="0" smtClean="0">
                <a:solidFill>
                  <a:srgbClr val="000000"/>
                </a:solidFill>
                <a:latin typeface="Helvetica"/>
                <a:cs typeface="Helvetica"/>
              </a:rPr>
              <a:t>level lower in hierarchy</a:t>
            </a:r>
            <a:r>
              <a:rPr lang="en-US" b="1" dirty="0" smtClean="0">
                <a:solidFill>
                  <a:srgbClr val="000000"/>
                </a:solidFill>
                <a:latin typeface="Helvetica"/>
                <a:cs typeface="Helvetica"/>
              </a:rPr>
              <a:t>: </a:t>
            </a:r>
            <a:r>
              <a:rPr lang="en-US" i="1" dirty="0" smtClean="0">
                <a:solidFill>
                  <a:srgbClr val="000000"/>
                </a:solidFill>
                <a:latin typeface="Helvetica"/>
                <a:cs typeface="Helvetica"/>
              </a:rPr>
              <a:t>facets</a:t>
            </a:r>
          </a:p>
          <a:p>
            <a:pPr marL="0" indent="0">
              <a:buNone/>
            </a:pPr>
            <a:r>
              <a:rPr lang="en-US" dirty="0" smtClean="0">
                <a:solidFill>
                  <a:srgbClr val="000000"/>
                </a:solidFill>
                <a:latin typeface="Helvetica"/>
                <a:cs typeface="Helvetica"/>
              </a:rPr>
              <a:t>	Big 5 x 3 Specific Facets = 15 Concepts</a:t>
            </a:r>
          </a:p>
          <a:p>
            <a:pPr marL="0" indent="0">
              <a:buNone/>
            </a:pPr>
            <a:r>
              <a:rPr lang="en-US" dirty="0" smtClean="0">
                <a:solidFill>
                  <a:srgbClr val="000000"/>
                </a:solidFill>
                <a:latin typeface="Helvetica"/>
                <a:cs typeface="Helvetica"/>
              </a:rPr>
              <a:t>	Incorporates/consistent with OECD report</a:t>
            </a:r>
          </a:p>
          <a:p>
            <a:pPr marL="0" indent="0">
              <a:buNone/>
            </a:pPr>
            <a:r>
              <a:rPr lang="en-US" b="1" dirty="0" smtClean="0">
                <a:solidFill>
                  <a:srgbClr val="000000"/>
                </a:solidFill>
                <a:latin typeface="Helvetica"/>
                <a:cs typeface="Helvetica"/>
              </a:rPr>
              <a:t>Self-reports for ages 10-18</a:t>
            </a:r>
          </a:p>
          <a:p>
            <a:r>
              <a:rPr lang="en-US" dirty="0" smtClean="0">
                <a:solidFill>
                  <a:srgbClr val="000000"/>
                </a:solidFill>
                <a:latin typeface="Helvetica"/>
                <a:cs typeface="Helvetica"/>
              </a:rPr>
              <a:t>20 min. per student: 45-60 short BFI items</a:t>
            </a:r>
          </a:p>
          <a:p>
            <a:r>
              <a:rPr lang="en-US" dirty="0">
                <a:solidFill>
                  <a:srgbClr val="000000"/>
                </a:solidFill>
                <a:latin typeface="Helvetica"/>
                <a:cs typeface="Helvetica"/>
              </a:rPr>
              <a:t>3 (or 4) </a:t>
            </a:r>
            <a:r>
              <a:rPr lang="en-US" dirty="0" smtClean="0">
                <a:solidFill>
                  <a:srgbClr val="000000"/>
                </a:solidFill>
                <a:latin typeface="Helvetica"/>
                <a:cs typeface="Helvetica"/>
              </a:rPr>
              <a:t>items for the 15 concepts</a:t>
            </a:r>
            <a:endParaRPr lang="en-US" dirty="0">
              <a:solidFill>
                <a:srgbClr val="000000"/>
              </a:solidFill>
              <a:latin typeface="Helvetica"/>
              <a:cs typeface="Helvetica"/>
            </a:endParaRPr>
          </a:p>
          <a:p>
            <a:pPr marL="0" indent="0">
              <a:buNone/>
            </a:pPr>
            <a:r>
              <a:rPr lang="en-US" b="1" dirty="0" smtClean="0">
                <a:solidFill>
                  <a:srgbClr val="000000"/>
                </a:solidFill>
                <a:latin typeface="Helvetica"/>
                <a:cs typeface="Helvetica"/>
              </a:rPr>
              <a:t>Teacher reports for ages 5 to 12 </a:t>
            </a:r>
            <a:r>
              <a:rPr lang="en-US" dirty="0" smtClean="0">
                <a:solidFill>
                  <a:srgbClr val="000000"/>
                </a:solidFill>
                <a:latin typeface="Helvetica"/>
                <a:cs typeface="Helvetica"/>
              </a:rPr>
              <a:t>(or 18)</a:t>
            </a:r>
          </a:p>
          <a:p>
            <a:r>
              <a:rPr lang="en-US" dirty="0" smtClean="0">
                <a:solidFill>
                  <a:srgbClr val="000000"/>
                </a:solidFill>
                <a:latin typeface="Helvetica"/>
                <a:cs typeface="Helvetica"/>
              </a:rPr>
              <a:t>5 hours (300 min) for class with 20 students</a:t>
            </a:r>
          </a:p>
          <a:p>
            <a:r>
              <a:rPr lang="en-US" dirty="0" smtClean="0">
                <a:solidFill>
                  <a:srgbClr val="000000"/>
                </a:solidFill>
                <a:latin typeface="Helvetica"/>
                <a:cs typeface="Helvetica"/>
              </a:rPr>
              <a:t>15 min per student: Matching 45-60 items </a:t>
            </a:r>
          </a:p>
          <a:p>
            <a:pPr marL="0" indent="0">
              <a:buNone/>
            </a:pPr>
            <a:r>
              <a:rPr lang="en-US" b="1" dirty="0" smtClean="0">
                <a:solidFill>
                  <a:srgbClr val="000000"/>
                </a:solidFill>
                <a:latin typeface="Helvetica"/>
                <a:cs typeface="Helvetica"/>
              </a:rPr>
              <a:t>Parent reports? </a:t>
            </a:r>
            <a:r>
              <a:rPr lang="en-US" dirty="0" smtClean="0">
                <a:solidFill>
                  <a:srgbClr val="000000"/>
                </a:solidFill>
                <a:latin typeface="Helvetica"/>
                <a:cs typeface="Helvetica"/>
              </a:rPr>
              <a:t>Ideal to get for all ages…</a:t>
            </a:r>
            <a:endParaRPr lang="en-US" dirty="0"/>
          </a:p>
        </p:txBody>
      </p:sp>
    </p:spTree>
    <p:extLst>
      <p:ext uri="{BB962C8B-B14F-4D97-AF65-F5344CB8AC3E}">
        <p14:creationId xmlns:p14="http://schemas.microsoft.com/office/powerpoint/2010/main" val="416758143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latin typeface="Helvetica"/>
                <a:cs typeface="Helvetica"/>
              </a:rPr>
              <a:t>BFI with </a:t>
            </a:r>
            <a:r>
              <a:rPr lang="en-US" dirty="0">
                <a:solidFill>
                  <a:srgbClr val="000000"/>
                </a:solidFill>
                <a:latin typeface="Helvetica"/>
                <a:cs typeface="Helvetica"/>
              </a:rPr>
              <a:t>3</a:t>
            </a:r>
            <a:r>
              <a:rPr lang="en-US" dirty="0" smtClean="0">
                <a:solidFill>
                  <a:srgbClr val="000000"/>
                </a:solidFill>
                <a:latin typeface="Helvetica"/>
                <a:cs typeface="Helvetica"/>
              </a:rPr>
              <a:t> Specific Facets</a:t>
            </a:r>
            <a:endParaRPr lang="en-US" dirty="0">
              <a:solidFill>
                <a:srgbClr val="000000"/>
              </a:solidFill>
              <a:latin typeface="Helvetica"/>
              <a:cs typeface="Helvetica"/>
            </a:endParaRPr>
          </a:p>
        </p:txBody>
      </p:sp>
      <p:sp>
        <p:nvSpPr>
          <p:cNvPr id="3" name="Content Placeholder 2"/>
          <p:cNvSpPr>
            <a:spLocks noGrp="1"/>
          </p:cNvSpPr>
          <p:nvPr>
            <p:ph idx="1"/>
          </p:nvPr>
        </p:nvSpPr>
        <p:spPr>
          <a:xfrm>
            <a:off x="457200" y="1600200"/>
            <a:ext cx="8229600" cy="4929094"/>
          </a:xfrm>
        </p:spPr>
        <p:txBody>
          <a:bodyPr>
            <a:normAutofit fontScale="92500"/>
          </a:bodyPr>
          <a:lstStyle/>
          <a:p>
            <a:pPr marL="0" indent="0">
              <a:buNone/>
            </a:pPr>
            <a:r>
              <a:rPr lang="en-US" b="1" dirty="0">
                <a:solidFill>
                  <a:srgbClr val="000000"/>
                </a:solidFill>
                <a:latin typeface="Helvetica"/>
                <a:cs typeface="Helvetica"/>
              </a:rPr>
              <a:t>Openness</a:t>
            </a:r>
            <a:endParaRPr lang="en-US" dirty="0">
              <a:solidFill>
                <a:srgbClr val="000000"/>
              </a:solidFill>
              <a:latin typeface="Helvetica"/>
              <a:cs typeface="Helvetica"/>
            </a:endParaRPr>
          </a:p>
          <a:p>
            <a:pPr marL="457200" lvl="1" indent="0">
              <a:buNone/>
            </a:pPr>
            <a:r>
              <a:rPr lang="en-US" i="1" dirty="0" smtClean="0">
                <a:solidFill>
                  <a:srgbClr val="000000"/>
                </a:solidFill>
                <a:latin typeface="Helvetica"/>
                <a:cs typeface="Helvetica"/>
              </a:rPr>
              <a:t>Intellectual interest </a:t>
            </a:r>
            <a:r>
              <a:rPr lang="en-US" dirty="0">
                <a:solidFill>
                  <a:srgbClr val="000000"/>
                </a:solidFill>
                <a:latin typeface="Helvetica"/>
                <a:cs typeface="Helvetica"/>
              </a:rPr>
              <a:t>(Likes to think, play with ideas</a:t>
            </a:r>
            <a:r>
              <a:rPr lang="en-US" dirty="0" smtClean="0">
                <a:solidFill>
                  <a:srgbClr val="000000"/>
                </a:solidFill>
                <a:latin typeface="Helvetica"/>
                <a:cs typeface="Helvetica"/>
              </a:rPr>
              <a:t>)</a:t>
            </a:r>
          </a:p>
          <a:p>
            <a:pPr marL="457200" lvl="1" indent="0">
              <a:buNone/>
            </a:pPr>
            <a:r>
              <a:rPr lang="en-US" dirty="0" smtClean="0">
                <a:solidFill>
                  <a:srgbClr val="000000"/>
                </a:solidFill>
                <a:latin typeface="Helvetica"/>
                <a:cs typeface="Helvetica"/>
              </a:rPr>
              <a:t>Aesthetic </a:t>
            </a:r>
            <a:r>
              <a:rPr lang="en-US" dirty="0">
                <a:solidFill>
                  <a:srgbClr val="000000"/>
                </a:solidFill>
                <a:latin typeface="Helvetica"/>
                <a:cs typeface="Helvetica"/>
              </a:rPr>
              <a:t>Sensitivity (Is fascinated by art, music, or literature</a:t>
            </a:r>
            <a:r>
              <a:rPr lang="en-US" dirty="0" smtClean="0">
                <a:solidFill>
                  <a:srgbClr val="000000"/>
                </a:solidFill>
                <a:latin typeface="Helvetica"/>
                <a:cs typeface="Helvetica"/>
              </a:rPr>
              <a:t>)</a:t>
            </a:r>
            <a:r>
              <a:rPr lang="en-US" dirty="0">
                <a:solidFill>
                  <a:srgbClr val="000000"/>
                </a:solidFill>
                <a:latin typeface="Helvetica"/>
                <a:cs typeface="Helvetica"/>
              </a:rPr>
              <a:t> </a:t>
            </a:r>
            <a:endParaRPr lang="en-US" dirty="0" smtClean="0">
              <a:solidFill>
                <a:srgbClr val="000000"/>
              </a:solidFill>
              <a:latin typeface="Helvetica"/>
              <a:cs typeface="Helvetica"/>
            </a:endParaRPr>
          </a:p>
          <a:p>
            <a:pPr marL="457200" lvl="1" indent="0">
              <a:buNone/>
            </a:pPr>
            <a:r>
              <a:rPr lang="en-US" dirty="0" smtClean="0">
                <a:solidFill>
                  <a:srgbClr val="000000"/>
                </a:solidFill>
                <a:latin typeface="Helvetica"/>
                <a:cs typeface="Helvetica"/>
              </a:rPr>
              <a:t>Imagination </a:t>
            </a:r>
            <a:r>
              <a:rPr lang="en-US" dirty="0">
                <a:solidFill>
                  <a:srgbClr val="000000"/>
                </a:solidFill>
                <a:latin typeface="Helvetica"/>
                <a:cs typeface="Helvetica"/>
              </a:rPr>
              <a:t>(Is original, comes up with new ideas</a:t>
            </a:r>
            <a:r>
              <a:rPr lang="en-US" dirty="0" smtClean="0">
                <a:solidFill>
                  <a:srgbClr val="000000"/>
                </a:solidFill>
                <a:latin typeface="Helvetica"/>
                <a:cs typeface="Helvetica"/>
              </a:rPr>
              <a:t>)</a:t>
            </a:r>
            <a:endParaRPr lang="en-US" dirty="0">
              <a:solidFill>
                <a:srgbClr val="000000"/>
              </a:solidFill>
              <a:latin typeface="Helvetica"/>
              <a:cs typeface="Helvetica"/>
            </a:endParaRPr>
          </a:p>
          <a:p>
            <a:pPr marL="0" indent="0">
              <a:buNone/>
            </a:pPr>
            <a:r>
              <a:rPr lang="en-US" b="1" dirty="0" smtClean="0">
                <a:solidFill>
                  <a:srgbClr val="000000"/>
                </a:solidFill>
                <a:latin typeface="Helvetica"/>
                <a:cs typeface="Helvetica"/>
              </a:rPr>
              <a:t>Conscientiousness</a:t>
            </a:r>
            <a:endParaRPr lang="en-US" dirty="0">
              <a:solidFill>
                <a:srgbClr val="000000"/>
              </a:solidFill>
              <a:latin typeface="Helvetica"/>
              <a:cs typeface="Helvetica"/>
            </a:endParaRPr>
          </a:p>
          <a:p>
            <a:pPr marL="457200" lvl="1" indent="0">
              <a:buNone/>
            </a:pPr>
            <a:r>
              <a:rPr lang="en-US" dirty="0" smtClean="0">
                <a:solidFill>
                  <a:srgbClr val="000000"/>
                </a:solidFill>
                <a:latin typeface="Helvetica"/>
                <a:cs typeface="Helvetica"/>
              </a:rPr>
              <a:t>Orderliness </a:t>
            </a:r>
            <a:r>
              <a:rPr lang="en-US" dirty="0">
                <a:solidFill>
                  <a:srgbClr val="000000"/>
                </a:solidFill>
                <a:latin typeface="Helvetica"/>
                <a:cs typeface="Helvetica"/>
              </a:rPr>
              <a:t>(Keeps things neat and tidy)</a:t>
            </a:r>
          </a:p>
          <a:p>
            <a:pPr marL="457200" lvl="1" indent="0">
              <a:buNone/>
            </a:pPr>
            <a:r>
              <a:rPr lang="en-US" i="1" dirty="0" smtClean="0">
                <a:solidFill>
                  <a:srgbClr val="000000"/>
                </a:solidFill>
                <a:latin typeface="Helvetica"/>
                <a:cs typeface="Helvetica"/>
              </a:rPr>
              <a:t>Perseverance</a:t>
            </a:r>
            <a:r>
              <a:rPr lang="en-US" dirty="0" smtClean="0">
                <a:solidFill>
                  <a:srgbClr val="000000"/>
                </a:solidFill>
                <a:latin typeface="Helvetica"/>
                <a:cs typeface="Helvetica"/>
              </a:rPr>
              <a:t> </a:t>
            </a:r>
            <a:r>
              <a:rPr lang="en-US" dirty="0">
                <a:solidFill>
                  <a:srgbClr val="000000"/>
                </a:solidFill>
                <a:latin typeface="Helvetica"/>
                <a:cs typeface="Helvetica"/>
              </a:rPr>
              <a:t>(Is </a:t>
            </a:r>
            <a:r>
              <a:rPr lang="en-US" dirty="0" smtClean="0">
                <a:solidFill>
                  <a:srgbClr val="000000"/>
                </a:solidFill>
                <a:latin typeface="Helvetica"/>
                <a:cs typeface="Helvetica"/>
              </a:rPr>
              <a:t>productive, </a:t>
            </a:r>
            <a:r>
              <a:rPr lang="en-US" dirty="0">
                <a:solidFill>
                  <a:srgbClr val="000000"/>
                </a:solidFill>
                <a:latin typeface="Helvetica"/>
                <a:cs typeface="Helvetica"/>
              </a:rPr>
              <a:t>gets things done</a:t>
            </a:r>
            <a:r>
              <a:rPr lang="en-US" dirty="0" smtClean="0">
                <a:solidFill>
                  <a:srgbClr val="000000"/>
                </a:solidFill>
                <a:latin typeface="Helvetica"/>
                <a:cs typeface="Helvetica"/>
              </a:rPr>
              <a:t>)</a:t>
            </a:r>
          </a:p>
          <a:p>
            <a:pPr marL="457200" lvl="1" indent="0">
              <a:buNone/>
            </a:pPr>
            <a:r>
              <a:rPr lang="en-US" i="1" dirty="0" smtClean="0">
                <a:solidFill>
                  <a:srgbClr val="000000"/>
                </a:solidFill>
                <a:latin typeface="Helvetica"/>
                <a:cs typeface="Helvetica"/>
              </a:rPr>
              <a:t>Self-control</a:t>
            </a:r>
            <a:r>
              <a:rPr lang="en-US" dirty="0" smtClean="0">
                <a:solidFill>
                  <a:srgbClr val="000000"/>
                </a:solidFill>
                <a:latin typeface="Helvetica"/>
                <a:cs typeface="Helvetica"/>
              </a:rPr>
              <a:t> </a:t>
            </a:r>
            <a:r>
              <a:rPr lang="en-US" dirty="0">
                <a:solidFill>
                  <a:srgbClr val="000000"/>
                </a:solidFill>
                <a:latin typeface="Helvetica"/>
                <a:cs typeface="Helvetica"/>
              </a:rPr>
              <a:t>(Is reliable, can always be counted on</a:t>
            </a:r>
            <a:r>
              <a:rPr lang="en-US" dirty="0" smtClean="0">
                <a:solidFill>
                  <a:srgbClr val="000000"/>
                </a:solidFill>
                <a:latin typeface="Helvetica"/>
                <a:cs typeface="Helvetica"/>
              </a:rPr>
              <a:t>)</a:t>
            </a:r>
            <a:endParaRPr lang="en-US" dirty="0">
              <a:solidFill>
                <a:srgbClr val="000000"/>
              </a:solidFill>
              <a:latin typeface="Helvetica"/>
              <a:cs typeface="Helvetica"/>
            </a:endParaRPr>
          </a:p>
        </p:txBody>
      </p:sp>
    </p:spTree>
    <p:extLst>
      <p:ext uri="{BB962C8B-B14F-4D97-AF65-F5344CB8AC3E}">
        <p14:creationId xmlns:p14="http://schemas.microsoft.com/office/powerpoint/2010/main" val="77686050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0016"/>
          </a:xfrm>
        </p:spPr>
        <p:txBody>
          <a:bodyPr/>
          <a:lstStyle/>
          <a:p>
            <a:r>
              <a:rPr lang="en-US" dirty="0">
                <a:solidFill>
                  <a:srgbClr val="000000"/>
                </a:solidFill>
                <a:latin typeface="Helvetica"/>
                <a:cs typeface="Helvetica"/>
              </a:rPr>
              <a:t>BFI with 3 Specific Facets</a:t>
            </a:r>
            <a:endParaRPr lang="en-US" dirty="0"/>
          </a:p>
        </p:txBody>
      </p:sp>
      <p:sp>
        <p:nvSpPr>
          <p:cNvPr id="3" name="Content Placeholder 2"/>
          <p:cNvSpPr>
            <a:spLocks noGrp="1"/>
          </p:cNvSpPr>
          <p:nvPr>
            <p:ph idx="1"/>
          </p:nvPr>
        </p:nvSpPr>
        <p:spPr>
          <a:xfrm>
            <a:off x="457200" y="1548955"/>
            <a:ext cx="8229600" cy="4577208"/>
          </a:xfrm>
        </p:spPr>
        <p:txBody>
          <a:bodyPr>
            <a:normAutofit fontScale="77500" lnSpcReduction="20000"/>
          </a:bodyPr>
          <a:lstStyle/>
          <a:p>
            <a:pPr marL="0" indent="0">
              <a:buNone/>
            </a:pPr>
            <a:r>
              <a:rPr lang="en-US" sz="3900" b="1" dirty="0" smtClean="0">
                <a:solidFill>
                  <a:srgbClr val="000000"/>
                </a:solidFill>
                <a:latin typeface="Helvetica"/>
                <a:cs typeface="Helvetica"/>
              </a:rPr>
              <a:t>Agreeableness</a:t>
            </a:r>
            <a:endParaRPr lang="en-US" sz="3900" dirty="0">
              <a:solidFill>
                <a:srgbClr val="000000"/>
              </a:solidFill>
              <a:latin typeface="Helvetica"/>
              <a:cs typeface="Helvetica"/>
            </a:endParaRPr>
          </a:p>
          <a:p>
            <a:r>
              <a:rPr lang="en-US" sz="3400" i="1" dirty="0">
                <a:solidFill>
                  <a:srgbClr val="000000"/>
                </a:solidFill>
                <a:latin typeface="Helvetica"/>
                <a:cs typeface="Helvetica"/>
              </a:rPr>
              <a:t>Compassion</a:t>
            </a:r>
            <a:r>
              <a:rPr lang="en-US" sz="3400" dirty="0">
                <a:solidFill>
                  <a:srgbClr val="000000"/>
                </a:solidFill>
                <a:latin typeface="Helvetica"/>
                <a:cs typeface="Helvetica"/>
              </a:rPr>
              <a:t> (Considerate and kind to everyone)</a:t>
            </a:r>
          </a:p>
          <a:p>
            <a:r>
              <a:rPr lang="en-US" sz="3400" dirty="0">
                <a:solidFill>
                  <a:srgbClr val="000000"/>
                </a:solidFill>
                <a:latin typeface="Helvetica"/>
                <a:cs typeface="Helvetica"/>
              </a:rPr>
              <a:t>Politeness (Is </a:t>
            </a:r>
            <a:r>
              <a:rPr lang="en-US" sz="3400" i="1" dirty="0">
                <a:solidFill>
                  <a:srgbClr val="000000"/>
                </a:solidFill>
                <a:latin typeface="Helvetica"/>
                <a:cs typeface="Helvetica"/>
              </a:rPr>
              <a:t>respectful</a:t>
            </a:r>
            <a:r>
              <a:rPr lang="en-US" sz="3400" dirty="0">
                <a:solidFill>
                  <a:srgbClr val="000000"/>
                </a:solidFill>
                <a:latin typeface="Helvetica"/>
                <a:cs typeface="Helvetica"/>
              </a:rPr>
              <a:t>; treats others with respect) </a:t>
            </a:r>
          </a:p>
          <a:p>
            <a:r>
              <a:rPr lang="en-US" sz="3400" dirty="0">
                <a:solidFill>
                  <a:srgbClr val="000000"/>
                </a:solidFill>
                <a:latin typeface="Helvetica"/>
                <a:cs typeface="Helvetica"/>
              </a:rPr>
              <a:t>Trust (Assumes the best about people</a:t>
            </a:r>
            <a:r>
              <a:rPr lang="en-US" sz="3400" dirty="0" smtClean="0">
                <a:solidFill>
                  <a:srgbClr val="000000"/>
                </a:solidFill>
                <a:latin typeface="Helvetica"/>
                <a:cs typeface="Helvetica"/>
              </a:rPr>
              <a:t>)</a:t>
            </a:r>
            <a:endParaRPr lang="en-US" dirty="0">
              <a:solidFill>
                <a:srgbClr val="000000"/>
              </a:solidFill>
              <a:latin typeface="Helvetica"/>
              <a:cs typeface="Helvetica"/>
            </a:endParaRPr>
          </a:p>
          <a:p>
            <a:pPr marL="0" indent="0">
              <a:buNone/>
            </a:pPr>
            <a:endParaRPr lang="en-US" sz="3900" b="1" dirty="0" smtClean="0">
              <a:solidFill>
                <a:srgbClr val="000000"/>
              </a:solidFill>
              <a:latin typeface="Helvetica"/>
              <a:cs typeface="Helvetica"/>
            </a:endParaRPr>
          </a:p>
          <a:p>
            <a:pPr marL="0" indent="0">
              <a:buNone/>
            </a:pPr>
            <a:r>
              <a:rPr lang="en-US" sz="3900" b="1" dirty="0" smtClean="0">
                <a:solidFill>
                  <a:srgbClr val="000000"/>
                </a:solidFill>
                <a:latin typeface="Helvetica"/>
                <a:cs typeface="Helvetica"/>
              </a:rPr>
              <a:t>Extraversion</a:t>
            </a:r>
            <a:endParaRPr lang="en-US" sz="3900" dirty="0">
              <a:solidFill>
                <a:srgbClr val="000000"/>
              </a:solidFill>
              <a:latin typeface="Helvetica"/>
              <a:cs typeface="Helvetica"/>
            </a:endParaRPr>
          </a:p>
          <a:p>
            <a:r>
              <a:rPr lang="en-US" sz="3400" i="1" dirty="0" smtClean="0">
                <a:solidFill>
                  <a:srgbClr val="000000"/>
                </a:solidFill>
                <a:latin typeface="Helvetica"/>
                <a:cs typeface="Helvetica"/>
              </a:rPr>
              <a:t>Sociability</a:t>
            </a:r>
            <a:r>
              <a:rPr lang="en-US" sz="3400" dirty="0" smtClean="0">
                <a:solidFill>
                  <a:srgbClr val="000000"/>
                </a:solidFill>
                <a:latin typeface="Helvetica"/>
                <a:cs typeface="Helvetica"/>
              </a:rPr>
              <a:t> </a:t>
            </a:r>
            <a:r>
              <a:rPr lang="en-US" sz="3400" dirty="0">
                <a:solidFill>
                  <a:srgbClr val="000000"/>
                </a:solidFill>
                <a:latin typeface="Helvetica"/>
                <a:cs typeface="Helvetica"/>
              </a:rPr>
              <a:t>(Is outgoing, comfortable around people)</a:t>
            </a:r>
          </a:p>
          <a:p>
            <a:r>
              <a:rPr lang="en-US" sz="3400" dirty="0">
                <a:solidFill>
                  <a:srgbClr val="000000"/>
                </a:solidFill>
                <a:latin typeface="Helvetica"/>
                <a:cs typeface="Helvetica"/>
              </a:rPr>
              <a:t>Assertiveness (Takes on leadership roles)</a:t>
            </a:r>
          </a:p>
          <a:p>
            <a:r>
              <a:rPr lang="en-US" sz="3400" i="1" dirty="0">
                <a:solidFill>
                  <a:srgbClr val="000000"/>
                </a:solidFill>
                <a:latin typeface="Helvetica"/>
                <a:cs typeface="Helvetica"/>
              </a:rPr>
              <a:t>Activity/Engagement </a:t>
            </a:r>
            <a:r>
              <a:rPr lang="en-US" sz="3400" dirty="0">
                <a:solidFill>
                  <a:srgbClr val="000000"/>
                </a:solidFill>
                <a:latin typeface="Helvetica"/>
                <a:cs typeface="Helvetica"/>
              </a:rPr>
              <a:t>(Is full of energy, </a:t>
            </a:r>
            <a:r>
              <a:rPr lang="en-US" sz="3400" dirty="0" smtClean="0">
                <a:solidFill>
                  <a:srgbClr val="000000"/>
                </a:solidFill>
                <a:latin typeface="Helvetica"/>
                <a:cs typeface="Helvetica"/>
              </a:rPr>
              <a:t>enthusiasm)</a:t>
            </a:r>
            <a:endParaRPr lang="en-US" sz="3400" dirty="0">
              <a:solidFill>
                <a:srgbClr val="000000"/>
              </a:solidFill>
              <a:latin typeface="Helvetica"/>
              <a:cs typeface="Helvetica"/>
            </a:endParaRPr>
          </a:p>
        </p:txBody>
      </p:sp>
    </p:spTree>
    <p:extLst>
      <p:ext uri="{BB962C8B-B14F-4D97-AF65-F5344CB8AC3E}">
        <p14:creationId xmlns:p14="http://schemas.microsoft.com/office/powerpoint/2010/main" val="272564274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Helvetica"/>
                <a:cs typeface="Helvetica"/>
              </a:rPr>
              <a:t>BFI with 3 Specific Facets</a:t>
            </a:r>
            <a:endParaRPr lang="en-US" dirty="0"/>
          </a:p>
        </p:txBody>
      </p:sp>
      <p:sp>
        <p:nvSpPr>
          <p:cNvPr id="3" name="Content Placeholder 2"/>
          <p:cNvSpPr>
            <a:spLocks noGrp="1"/>
          </p:cNvSpPr>
          <p:nvPr>
            <p:ph idx="1"/>
          </p:nvPr>
        </p:nvSpPr>
        <p:spPr>
          <a:xfrm>
            <a:off x="457199" y="1600200"/>
            <a:ext cx="8417859" cy="4525963"/>
          </a:xfrm>
        </p:spPr>
        <p:txBody>
          <a:bodyPr/>
          <a:lstStyle/>
          <a:p>
            <a:pPr marL="0" indent="0">
              <a:buNone/>
            </a:pPr>
            <a:r>
              <a:rPr lang="en-US" b="1" dirty="0">
                <a:solidFill>
                  <a:srgbClr val="000000"/>
                </a:solidFill>
                <a:latin typeface="Helvetica"/>
                <a:cs typeface="Helvetica"/>
              </a:rPr>
              <a:t>Emotional Stability</a:t>
            </a:r>
            <a:endParaRPr lang="en-US" dirty="0">
              <a:solidFill>
                <a:srgbClr val="000000"/>
              </a:solidFill>
              <a:latin typeface="Helvetica"/>
              <a:cs typeface="Helvetica"/>
            </a:endParaRPr>
          </a:p>
          <a:p>
            <a:r>
              <a:rPr lang="en-US" sz="2600" i="1" dirty="0">
                <a:solidFill>
                  <a:srgbClr val="000000"/>
                </a:solidFill>
                <a:latin typeface="Helvetica"/>
                <a:cs typeface="Helvetica"/>
              </a:rPr>
              <a:t>Self-confidence </a:t>
            </a:r>
            <a:r>
              <a:rPr lang="en-US" sz="2600" dirty="0">
                <a:solidFill>
                  <a:srgbClr val="000000"/>
                </a:solidFill>
                <a:latin typeface="Helvetica"/>
                <a:cs typeface="Helvetica"/>
              </a:rPr>
              <a:t>(Feels secure, comfortable with self)</a:t>
            </a:r>
          </a:p>
          <a:p>
            <a:r>
              <a:rPr lang="en-US" sz="2600" dirty="0">
                <a:solidFill>
                  <a:srgbClr val="000000"/>
                </a:solidFill>
                <a:latin typeface="Helvetica"/>
                <a:cs typeface="Helvetica"/>
              </a:rPr>
              <a:t>Stress Resilience </a:t>
            </a:r>
            <a:r>
              <a:rPr lang="en-US" sz="2600" dirty="0" smtClean="0">
                <a:solidFill>
                  <a:srgbClr val="000000"/>
                </a:solidFill>
                <a:latin typeface="Helvetica"/>
                <a:cs typeface="Helvetica"/>
              </a:rPr>
              <a:t>(</a:t>
            </a:r>
            <a:r>
              <a:rPr lang="en-US" sz="2600" i="1" dirty="0" smtClean="0">
                <a:solidFill>
                  <a:srgbClr val="000000"/>
                </a:solidFill>
                <a:latin typeface="Helvetica"/>
                <a:cs typeface="Helvetica"/>
              </a:rPr>
              <a:t>Calm</a:t>
            </a:r>
            <a:r>
              <a:rPr lang="en-US" sz="2600" dirty="0" smtClean="0">
                <a:solidFill>
                  <a:srgbClr val="000000"/>
                </a:solidFill>
                <a:latin typeface="Helvetica"/>
                <a:cs typeface="Helvetica"/>
              </a:rPr>
              <a:t>/relaxed</a:t>
            </a:r>
            <a:r>
              <a:rPr lang="en-US" sz="2600" dirty="0">
                <a:solidFill>
                  <a:srgbClr val="000000"/>
                </a:solidFill>
                <a:latin typeface="Helvetica"/>
                <a:cs typeface="Helvetica"/>
              </a:rPr>
              <a:t>, handles stress well)</a:t>
            </a:r>
          </a:p>
          <a:p>
            <a:r>
              <a:rPr lang="en-US" sz="2600" dirty="0">
                <a:solidFill>
                  <a:srgbClr val="000000"/>
                </a:solidFill>
                <a:latin typeface="Helvetica"/>
                <a:cs typeface="Helvetica"/>
              </a:rPr>
              <a:t>Emotion Regulation (Keeps </a:t>
            </a:r>
            <a:r>
              <a:rPr lang="en-US" sz="2600" dirty="0" smtClean="0">
                <a:solidFill>
                  <a:srgbClr val="000000"/>
                </a:solidFill>
                <a:latin typeface="Helvetica"/>
                <a:cs typeface="Helvetica"/>
              </a:rPr>
              <a:t>temper/frustration/anger </a:t>
            </a:r>
            <a:r>
              <a:rPr lang="en-US" sz="2600" dirty="0">
                <a:solidFill>
                  <a:srgbClr val="000000"/>
                </a:solidFill>
                <a:latin typeface="Helvetica"/>
                <a:cs typeface="Helvetica"/>
              </a:rPr>
              <a:t>under control)</a:t>
            </a:r>
          </a:p>
          <a:p>
            <a:endParaRPr lang="en-US" dirty="0"/>
          </a:p>
        </p:txBody>
      </p:sp>
    </p:spTree>
    <p:extLst>
      <p:ext uri="{BB962C8B-B14F-4D97-AF65-F5344CB8AC3E}">
        <p14:creationId xmlns:p14="http://schemas.microsoft.com/office/powerpoint/2010/main" val="187102854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pPr marL="0" indent="0">
              <a:buNone/>
            </a:pPr>
            <a:r>
              <a:rPr lang="en-US" dirty="0" smtClean="0"/>
              <a:t>		</a:t>
            </a:r>
            <a:r>
              <a:rPr lang="en-US" sz="6000" dirty="0" smtClean="0"/>
              <a:t>Thank you</a:t>
            </a:r>
            <a:endParaRPr lang="en-US" sz="6000" dirty="0" smtClean="0"/>
          </a:p>
        </p:txBody>
      </p:sp>
    </p:spTree>
    <p:extLst>
      <p:ext uri="{BB962C8B-B14F-4D97-AF65-F5344CB8AC3E}">
        <p14:creationId xmlns:p14="http://schemas.microsoft.com/office/powerpoint/2010/main" val="13102183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latin typeface="Helvetica"/>
                <a:cs typeface="Helvetica"/>
              </a:rPr>
              <a:t>If you are still curious </a:t>
            </a:r>
            <a:r>
              <a:rPr lang="en-US" dirty="0" smtClean="0">
                <a:solidFill>
                  <a:srgbClr val="000000"/>
                </a:solidFill>
                <a:latin typeface="Helvetica"/>
                <a:cs typeface="Helvetica"/>
              </a:rPr>
              <a:t>…</a:t>
            </a:r>
            <a:endParaRPr lang="en-US" dirty="0">
              <a:solidFill>
                <a:srgbClr val="000000"/>
              </a:solidFill>
              <a:latin typeface="Helvetica"/>
              <a:cs typeface="Helvetica"/>
            </a:endParaRPr>
          </a:p>
        </p:txBody>
      </p:sp>
      <p:sp>
        <p:nvSpPr>
          <p:cNvPr id="3" name="Content Placeholder 2"/>
          <p:cNvSpPr>
            <a:spLocks noGrp="1"/>
          </p:cNvSpPr>
          <p:nvPr>
            <p:ph idx="1"/>
          </p:nvPr>
        </p:nvSpPr>
        <p:spPr>
          <a:xfrm>
            <a:off x="238134" y="1600200"/>
            <a:ext cx="8229600" cy="4525963"/>
          </a:xfrm>
        </p:spPr>
        <p:txBody>
          <a:bodyPr/>
          <a:lstStyle/>
          <a:p>
            <a:r>
              <a:rPr lang="en-US" dirty="0" smtClean="0">
                <a:solidFill>
                  <a:srgbClr val="000000"/>
                </a:solidFill>
                <a:latin typeface="Helvetica"/>
                <a:cs typeface="Helvetica"/>
              </a:rPr>
              <a:t>(and truly high in Openness) </a:t>
            </a:r>
          </a:p>
          <a:p>
            <a:r>
              <a:rPr lang="en-US" dirty="0" smtClean="0">
                <a:solidFill>
                  <a:srgbClr val="000000"/>
                </a:solidFill>
                <a:latin typeface="Helvetica"/>
                <a:cs typeface="Helvetica"/>
              </a:rPr>
              <a:t>You can find more info in</a:t>
            </a:r>
          </a:p>
          <a:p>
            <a:r>
              <a:rPr lang="en-US" dirty="0" smtClean="0">
                <a:solidFill>
                  <a:srgbClr val="000000"/>
                </a:solidFill>
                <a:latin typeface="Helvetica"/>
                <a:cs typeface="Helvetica"/>
              </a:rPr>
              <a:t>the 3</a:t>
            </a:r>
            <a:r>
              <a:rPr lang="en-US" baseline="30000" dirty="0" smtClean="0">
                <a:solidFill>
                  <a:srgbClr val="000000"/>
                </a:solidFill>
                <a:latin typeface="Helvetica"/>
                <a:cs typeface="Helvetica"/>
              </a:rPr>
              <a:t>rd</a:t>
            </a:r>
            <a:r>
              <a:rPr lang="en-US" dirty="0">
                <a:solidFill>
                  <a:srgbClr val="000000"/>
                </a:solidFill>
                <a:latin typeface="Helvetica"/>
                <a:cs typeface="Helvetica"/>
              </a:rPr>
              <a:t> </a:t>
            </a:r>
            <a:r>
              <a:rPr lang="en-US" dirty="0" smtClean="0">
                <a:solidFill>
                  <a:srgbClr val="000000"/>
                </a:solidFill>
                <a:latin typeface="Helvetica"/>
                <a:cs typeface="Helvetica"/>
              </a:rPr>
              <a:t>Edition of the</a:t>
            </a:r>
          </a:p>
          <a:p>
            <a:r>
              <a:rPr lang="en-US" b="1" dirty="0" smtClean="0">
                <a:solidFill>
                  <a:srgbClr val="000000"/>
                </a:solidFill>
                <a:latin typeface="Helvetica"/>
                <a:cs typeface="Helvetica"/>
              </a:rPr>
              <a:t>Handbook of Personality</a:t>
            </a:r>
          </a:p>
          <a:p>
            <a:pPr marL="0" indent="0">
              <a:buNone/>
            </a:pPr>
            <a:endParaRPr lang="en-US" b="1" dirty="0" smtClean="0"/>
          </a:p>
          <a:p>
            <a:endParaRPr lang="en-US" dirty="0" smtClean="0"/>
          </a:p>
        </p:txBody>
      </p:sp>
      <p:graphicFrame>
        <p:nvGraphicFramePr>
          <p:cNvPr id="4" name="Object 4"/>
          <p:cNvGraphicFramePr>
            <a:graphicFrameLocks noChangeAspect="1"/>
          </p:cNvGraphicFramePr>
          <p:nvPr>
            <p:extLst>
              <p:ext uri="{D42A27DB-BD31-4B8C-83A1-F6EECF244321}">
                <p14:modId xmlns:p14="http://schemas.microsoft.com/office/powerpoint/2010/main" val="152917462"/>
              </p:ext>
            </p:extLst>
          </p:nvPr>
        </p:nvGraphicFramePr>
        <p:xfrm>
          <a:off x="5834237" y="2570186"/>
          <a:ext cx="2881313" cy="4064000"/>
        </p:xfrm>
        <a:graphic>
          <a:graphicData uri="http://schemas.openxmlformats.org/presentationml/2006/ole">
            <mc:AlternateContent xmlns:mc="http://schemas.openxmlformats.org/markup-compatibility/2006">
              <mc:Choice xmlns:v="urn:schemas-microsoft-com:vml" Requires="v">
                <p:oleObj spid="_x0000_s22604" name="Acrobat Document" r:id="rId3" imgW="4940300" imgH="6921500" progId="AcroExch.Document.7">
                  <p:embed/>
                </p:oleObj>
              </mc:Choice>
              <mc:Fallback>
                <p:oleObj name="Acrobat Document" r:id="rId3" imgW="4940300" imgH="69215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4237" y="2570186"/>
                        <a:ext cx="28813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64142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29" y="188832"/>
            <a:ext cx="9749023" cy="1143000"/>
          </a:xfrm>
        </p:spPr>
        <p:txBody>
          <a:bodyPr>
            <a:normAutofit fontScale="90000"/>
          </a:bodyPr>
          <a:lstStyle/>
          <a:p>
            <a:r>
              <a:rPr lang="en-US" dirty="0" smtClean="0">
                <a:solidFill>
                  <a:srgbClr val="000000"/>
                </a:solidFill>
                <a:latin typeface="Helvetica"/>
                <a:cs typeface="Helvetica"/>
              </a:rPr>
              <a:t>Some Specific Skills to Learn </a:t>
            </a:r>
            <a:br>
              <a:rPr lang="en-US" dirty="0" smtClean="0">
                <a:solidFill>
                  <a:srgbClr val="000000"/>
                </a:solidFill>
                <a:latin typeface="Helvetica"/>
                <a:cs typeface="Helvetica"/>
              </a:rPr>
            </a:br>
            <a:r>
              <a:rPr lang="en-US" dirty="0" smtClean="0">
                <a:solidFill>
                  <a:srgbClr val="000000"/>
                </a:solidFill>
                <a:latin typeface="Helvetica"/>
                <a:cs typeface="Helvetica"/>
              </a:rPr>
              <a:t>(8</a:t>
            </a:r>
            <a:r>
              <a:rPr lang="en-US" baseline="30000" dirty="0" smtClean="0">
                <a:solidFill>
                  <a:srgbClr val="000000"/>
                </a:solidFill>
                <a:latin typeface="Helvetica"/>
                <a:cs typeface="Helvetica"/>
              </a:rPr>
              <a:t>th</a:t>
            </a:r>
            <a:r>
              <a:rPr lang="en-US" dirty="0" smtClean="0">
                <a:solidFill>
                  <a:srgbClr val="000000"/>
                </a:solidFill>
                <a:latin typeface="Helvetica"/>
                <a:cs typeface="Helvetica"/>
              </a:rPr>
              <a:t> Grade)</a:t>
            </a:r>
            <a:endParaRPr lang="en-US" dirty="0">
              <a:solidFill>
                <a:srgbClr val="000000"/>
              </a:solidFill>
              <a:latin typeface="Helvetica"/>
              <a:cs typeface="Helvetica"/>
            </a:endParaRPr>
          </a:p>
        </p:txBody>
      </p:sp>
      <p:sp>
        <p:nvSpPr>
          <p:cNvPr id="3" name="Content Placeholder 2"/>
          <p:cNvSpPr>
            <a:spLocks noGrp="1"/>
          </p:cNvSpPr>
          <p:nvPr>
            <p:ph idx="1"/>
          </p:nvPr>
        </p:nvSpPr>
        <p:spPr>
          <a:xfrm>
            <a:off x="154475" y="1654550"/>
            <a:ext cx="9113962" cy="3933450"/>
          </a:xfrm>
        </p:spPr>
        <p:txBody>
          <a:bodyPr>
            <a:normAutofit/>
          </a:bodyPr>
          <a:lstStyle/>
          <a:p>
            <a:pPr marL="514350" indent="-514350">
              <a:buFont typeface="+mj-lt"/>
              <a:buAutoNum type="arabicPeriod"/>
            </a:pPr>
            <a:r>
              <a:rPr lang="en-US" dirty="0">
                <a:solidFill>
                  <a:srgbClr val="000000"/>
                </a:solidFill>
                <a:latin typeface="Helvetica"/>
                <a:cs typeface="Helvetica"/>
              </a:rPr>
              <a:t>Help direct the discussion but don’t derail it (</a:t>
            </a:r>
            <a:r>
              <a:rPr lang="en-US" dirty="0">
                <a:solidFill>
                  <a:srgbClr val="0000FF"/>
                </a:solidFill>
                <a:latin typeface="Helvetica"/>
                <a:cs typeface="Helvetica"/>
              </a:rPr>
              <a:t>Make notes </a:t>
            </a:r>
            <a:r>
              <a:rPr lang="en-US" dirty="0">
                <a:solidFill>
                  <a:srgbClr val="000000"/>
                </a:solidFill>
                <a:latin typeface="Helvetica"/>
                <a:cs typeface="Helvetica"/>
              </a:rPr>
              <a:t>about </a:t>
            </a:r>
            <a:r>
              <a:rPr lang="en-US" dirty="0" smtClean="0">
                <a:solidFill>
                  <a:srgbClr val="000000"/>
                </a:solidFill>
                <a:latin typeface="Helvetica"/>
                <a:cs typeface="Helvetica"/>
              </a:rPr>
              <a:t>issues </a:t>
            </a:r>
            <a:r>
              <a:rPr lang="en-US" dirty="0">
                <a:solidFill>
                  <a:srgbClr val="000000"/>
                </a:solidFill>
                <a:latin typeface="Helvetica"/>
                <a:cs typeface="Helvetica"/>
              </a:rPr>
              <a:t>you’d </a:t>
            </a:r>
            <a:r>
              <a:rPr lang="en-US" dirty="0">
                <a:solidFill>
                  <a:srgbClr val="0000FF"/>
                </a:solidFill>
                <a:latin typeface="Helvetica"/>
                <a:cs typeface="Helvetica"/>
              </a:rPr>
              <a:t>like to come back to later</a:t>
            </a:r>
            <a:r>
              <a:rPr lang="en-US" dirty="0">
                <a:solidFill>
                  <a:srgbClr val="000000"/>
                </a:solidFill>
                <a:latin typeface="Helvetica"/>
                <a:cs typeface="Helvetica"/>
              </a:rPr>
              <a:t>)</a:t>
            </a:r>
          </a:p>
          <a:p>
            <a:pPr marL="514350" indent="-514350">
              <a:buFont typeface="+mj-lt"/>
              <a:buAutoNum type="arabicPeriod"/>
            </a:pPr>
            <a:r>
              <a:rPr lang="en-US" dirty="0" smtClean="0">
                <a:solidFill>
                  <a:srgbClr val="008000"/>
                </a:solidFill>
                <a:latin typeface="Helvetica"/>
                <a:cs typeface="Helvetica"/>
              </a:rPr>
              <a:t>Respond</a:t>
            </a:r>
            <a:r>
              <a:rPr lang="en-US" dirty="0" smtClean="0">
                <a:solidFill>
                  <a:srgbClr val="000000"/>
                </a:solidFill>
                <a:latin typeface="Helvetica"/>
                <a:cs typeface="Helvetica"/>
              </a:rPr>
              <a:t> </a:t>
            </a:r>
            <a:r>
              <a:rPr lang="en-US" dirty="0">
                <a:solidFill>
                  <a:srgbClr val="000000"/>
                </a:solidFill>
                <a:latin typeface="Helvetica"/>
                <a:cs typeface="Helvetica"/>
              </a:rPr>
              <a:t>to </a:t>
            </a:r>
            <a:r>
              <a:rPr lang="en-US" dirty="0">
                <a:solidFill>
                  <a:srgbClr val="008000"/>
                </a:solidFill>
                <a:latin typeface="Helvetica"/>
                <a:cs typeface="Helvetica"/>
              </a:rPr>
              <a:t>each other </a:t>
            </a:r>
            <a:r>
              <a:rPr lang="en-US" dirty="0" smtClean="0">
                <a:solidFill>
                  <a:srgbClr val="000000"/>
                </a:solidFill>
                <a:latin typeface="Helvetica"/>
                <a:cs typeface="Helvetica"/>
              </a:rPr>
              <a:t>(</a:t>
            </a:r>
            <a:r>
              <a:rPr lang="en-US" dirty="0">
                <a:solidFill>
                  <a:srgbClr val="000000"/>
                </a:solidFill>
                <a:latin typeface="Helvetica"/>
                <a:cs typeface="Helvetica"/>
              </a:rPr>
              <a:t>Not just the </a:t>
            </a:r>
            <a:r>
              <a:rPr lang="en-US" dirty="0" smtClean="0">
                <a:solidFill>
                  <a:srgbClr val="000000"/>
                </a:solidFill>
                <a:latin typeface="Helvetica"/>
                <a:cs typeface="Helvetica"/>
              </a:rPr>
              <a:t>teacher)</a:t>
            </a:r>
          </a:p>
          <a:p>
            <a:pPr marL="514350" indent="-514350">
              <a:buFont typeface="+mj-lt"/>
              <a:buAutoNum type="arabicPeriod"/>
            </a:pPr>
            <a:r>
              <a:rPr lang="en-US" dirty="0">
                <a:solidFill>
                  <a:srgbClr val="000000"/>
                </a:solidFill>
                <a:latin typeface="Helvetica"/>
                <a:cs typeface="Helvetica"/>
              </a:rPr>
              <a:t>Stay </a:t>
            </a:r>
            <a:r>
              <a:rPr lang="en-US" dirty="0">
                <a:solidFill>
                  <a:srgbClr val="FF0000"/>
                </a:solidFill>
                <a:latin typeface="Helvetica"/>
                <a:cs typeface="Helvetica"/>
              </a:rPr>
              <a:t>curious and open to new ways of thinking </a:t>
            </a:r>
            <a:r>
              <a:rPr lang="en-US" dirty="0">
                <a:solidFill>
                  <a:srgbClr val="000000"/>
                </a:solidFill>
                <a:latin typeface="Helvetica"/>
                <a:cs typeface="Helvetica"/>
              </a:rPr>
              <a:t>(You don’t have to know “the </a:t>
            </a:r>
            <a:r>
              <a:rPr lang="en-US" dirty="0">
                <a:solidFill>
                  <a:srgbClr val="FF0000"/>
                </a:solidFill>
                <a:latin typeface="Helvetica"/>
                <a:cs typeface="Helvetica"/>
              </a:rPr>
              <a:t>right answer</a:t>
            </a:r>
            <a:r>
              <a:rPr lang="en-US" dirty="0">
                <a:solidFill>
                  <a:srgbClr val="000000"/>
                </a:solidFill>
                <a:latin typeface="Helvetica"/>
                <a:cs typeface="Helvetica"/>
              </a:rPr>
              <a:t>,” and </a:t>
            </a:r>
            <a:r>
              <a:rPr lang="en-US" i="1" dirty="0">
                <a:solidFill>
                  <a:srgbClr val="000000"/>
                </a:solidFill>
                <a:latin typeface="Helvetica"/>
                <a:cs typeface="Helvetica"/>
              </a:rPr>
              <a:t>there may not even be one</a:t>
            </a:r>
            <a:r>
              <a:rPr lang="en-US" dirty="0">
                <a:solidFill>
                  <a:srgbClr val="000000"/>
                </a:solidFill>
                <a:latin typeface="Helvetica"/>
                <a:cs typeface="Helvetica"/>
              </a:rPr>
              <a:t>.)</a:t>
            </a:r>
          </a:p>
          <a:p>
            <a:pPr marL="0" indent="0">
              <a:buNone/>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256777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2"/>
          <p:cNvSpPr>
            <a:spLocks noGrp="1" noChangeArrowheads="1"/>
          </p:cNvSpPr>
          <p:nvPr>
            <p:ph type="title"/>
          </p:nvPr>
        </p:nvSpPr>
        <p:spPr/>
        <p:txBody>
          <a:bodyPr>
            <a:normAutofit fontScale="90000"/>
          </a:bodyPr>
          <a:lstStyle/>
          <a:p>
            <a:pPr eaLnBrk="1" hangingPunct="1">
              <a:defRPr/>
            </a:pPr>
            <a:r>
              <a:rPr lang="en-US" sz="4000" dirty="0" smtClean="0">
                <a:solidFill>
                  <a:srgbClr val="000000"/>
                </a:solidFill>
              </a:rPr>
              <a:t>Antecedent traits at 21 predicting </a:t>
            </a:r>
            <a:br>
              <a:rPr lang="en-US" sz="4000" dirty="0" smtClean="0">
                <a:solidFill>
                  <a:srgbClr val="000000"/>
                </a:solidFill>
              </a:rPr>
            </a:br>
            <a:r>
              <a:rPr lang="en-US" sz="4000" dirty="0" smtClean="0">
                <a:solidFill>
                  <a:srgbClr val="000000"/>
                </a:solidFill>
              </a:rPr>
              <a:t>peak work outcomes at 52: Betas</a:t>
            </a:r>
          </a:p>
        </p:txBody>
      </p:sp>
      <p:sp>
        <p:nvSpPr>
          <p:cNvPr id="713731" name="Rectangle 3"/>
          <p:cNvSpPr>
            <a:spLocks noGrp="1" noChangeArrowheads="1"/>
          </p:cNvSpPr>
          <p:nvPr>
            <p:ph type="body" idx="1"/>
          </p:nvPr>
        </p:nvSpPr>
        <p:spPr>
          <a:xfrm>
            <a:off x="457200" y="2133600"/>
            <a:ext cx="8497887" cy="4467015"/>
          </a:xfrm>
        </p:spPr>
        <p:txBody>
          <a:bodyPr/>
          <a:lstStyle/>
          <a:p>
            <a:pPr eaLnBrk="1" hangingPunct="1">
              <a:lnSpc>
                <a:spcPct val="80000"/>
              </a:lnSpc>
              <a:buFont typeface="Wingdings" charset="0"/>
              <a:buNone/>
              <a:defRPr/>
            </a:pPr>
            <a:r>
              <a:rPr lang="en-US" sz="2000" b="1" i="1" dirty="0" smtClean="0">
                <a:solidFill>
                  <a:schemeClr val="tx1"/>
                </a:solidFill>
              </a:rPr>
              <a:t>Women </a:t>
            </a:r>
            <a:r>
              <a:rPr lang="en-US" sz="2000" b="1" i="1" dirty="0" smtClean="0">
                <a:solidFill>
                  <a:schemeClr val="tx1"/>
                </a:solidFill>
              </a:rPr>
              <a:t>at age </a:t>
            </a:r>
            <a:r>
              <a:rPr lang="en-US" sz="2000" b="1" i="1" dirty="0" smtClean="0">
                <a:solidFill>
                  <a:schemeClr val="tx1"/>
                </a:solidFill>
              </a:rPr>
              <a:t>52</a:t>
            </a:r>
            <a:r>
              <a:rPr lang="en-US" sz="2000" i="1" dirty="0" smtClean="0">
                <a:solidFill>
                  <a:schemeClr val="tx1"/>
                </a:solidFill>
              </a:rPr>
              <a:t>	 </a:t>
            </a:r>
            <a:r>
              <a:rPr lang="en-US" sz="2000" i="1" dirty="0" smtClean="0">
                <a:solidFill>
                  <a:schemeClr val="tx1"/>
                </a:solidFill>
              </a:rPr>
              <a:t>		</a:t>
            </a:r>
            <a:r>
              <a:rPr lang="en-US" sz="2000" b="1" i="1" dirty="0" smtClean="0">
                <a:solidFill>
                  <a:schemeClr val="tx1"/>
                </a:solidFill>
              </a:rPr>
              <a:t>Open</a:t>
            </a:r>
            <a:r>
              <a:rPr lang="en-US" sz="2000" b="1" i="1" dirty="0" smtClean="0">
                <a:solidFill>
                  <a:schemeClr val="tx1"/>
                </a:solidFill>
              </a:rPr>
              <a:t>-</a:t>
            </a:r>
            <a:r>
              <a:rPr lang="en-US" sz="2000" i="1" dirty="0" smtClean="0">
                <a:solidFill>
                  <a:schemeClr val="tx1"/>
                </a:solidFill>
              </a:rPr>
              <a:t>   	</a:t>
            </a:r>
            <a:r>
              <a:rPr lang="en-US" sz="2000" i="1" dirty="0" smtClean="0">
                <a:solidFill>
                  <a:schemeClr val="tx1"/>
                </a:solidFill>
              </a:rPr>
              <a:t>	</a:t>
            </a:r>
            <a:r>
              <a:rPr lang="en-US" sz="2000" b="1" i="1" dirty="0" smtClean="0">
                <a:solidFill>
                  <a:schemeClr val="tx1"/>
                </a:solidFill>
              </a:rPr>
              <a:t>Extra</a:t>
            </a:r>
            <a:r>
              <a:rPr lang="en-US" sz="2000" b="1" i="1" dirty="0" smtClean="0">
                <a:solidFill>
                  <a:schemeClr val="tx1"/>
                </a:solidFill>
              </a:rPr>
              <a:t>-	        </a:t>
            </a:r>
            <a:r>
              <a:rPr lang="en-US" sz="2000" b="1" i="1" dirty="0" err="1" smtClean="0">
                <a:solidFill>
                  <a:schemeClr val="tx1"/>
                </a:solidFill>
              </a:rPr>
              <a:t>Conscien</a:t>
            </a:r>
            <a:r>
              <a:rPr lang="en-US" sz="2000" b="1" i="1" dirty="0" smtClean="0">
                <a:solidFill>
                  <a:schemeClr val="tx1"/>
                </a:solidFill>
              </a:rPr>
              <a:t>-</a:t>
            </a:r>
          </a:p>
          <a:p>
            <a:pPr eaLnBrk="1" hangingPunct="1">
              <a:lnSpc>
                <a:spcPct val="80000"/>
              </a:lnSpc>
              <a:buFont typeface="Wingdings" charset="0"/>
              <a:buNone/>
              <a:defRPr/>
            </a:pPr>
            <a:r>
              <a:rPr lang="en-US" sz="2000" b="1" i="1" dirty="0" smtClean="0">
                <a:solidFill>
                  <a:schemeClr val="tx1"/>
                </a:solidFill>
              </a:rPr>
              <a:t>				 </a:t>
            </a:r>
            <a:r>
              <a:rPr lang="en-US" sz="2000" b="1" i="1" dirty="0" smtClean="0">
                <a:solidFill>
                  <a:schemeClr val="tx1"/>
                </a:solidFill>
              </a:rPr>
              <a:t>			 	ness</a:t>
            </a:r>
            <a:r>
              <a:rPr lang="en-US" sz="2000" b="1" i="1" dirty="0" smtClean="0">
                <a:solidFill>
                  <a:schemeClr val="tx1"/>
                </a:solidFill>
              </a:rPr>
              <a:t>		version        </a:t>
            </a:r>
            <a:r>
              <a:rPr lang="en-US" sz="2000" b="1" i="1" dirty="0" smtClean="0">
                <a:solidFill>
                  <a:schemeClr val="tx1"/>
                </a:solidFill>
              </a:rPr>
              <a:t>	</a:t>
            </a:r>
            <a:r>
              <a:rPr lang="en-US" sz="2000" b="1" i="1" dirty="0" err="1" smtClean="0">
                <a:solidFill>
                  <a:schemeClr val="tx1"/>
                </a:solidFill>
              </a:rPr>
              <a:t>tiousness</a:t>
            </a:r>
            <a:endParaRPr lang="en-US" sz="2000" b="1" i="1" dirty="0" smtClean="0">
              <a:solidFill>
                <a:schemeClr val="tx1"/>
              </a:solidFill>
            </a:endParaRPr>
          </a:p>
          <a:p>
            <a:pPr eaLnBrk="1" hangingPunct="1">
              <a:lnSpc>
                <a:spcPct val="80000"/>
              </a:lnSpc>
              <a:buFont typeface="Wingdings" charset="0"/>
              <a:buNone/>
              <a:defRPr/>
            </a:pPr>
            <a:r>
              <a:rPr lang="en-US" sz="2000" dirty="0" smtClean="0">
                <a:solidFill>
                  <a:schemeClr val="tx1"/>
                </a:solidFill>
              </a:rPr>
              <a:t>Job types (selection)</a:t>
            </a:r>
          </a:p>
          <a:p>
            <a:pPr eaLnBrk="1" hangingPunct="1">
              <a:lnSpc>
                <a:spcPct val="80000"/>
              </a:lnSpc>
              <a:buFont typeface="Wingdings" charset="0"/>
              <a:buNone/>
              <a:defRPr/>
            </a:pPr>
            <a:r>
              <a:rPr lang="en-US" sz="2000" dirty="0" smtClean="0">
                <a:solidFill>
                  <a:schemeClr val="tx1"/>
                </a:solidFill>
              </a:rPr>
              <a:t>	Artistic/investigative	 </a:t>
            </a:r>
            <a:r>
              <a:rPr lang="en-US" sz="2000" dirty="0" smtClean="0">
                <a:solidFill>
                  <a:schemeClr val="tx1"/>
                </a:solidFill>
              </a:rPr>
              <a:t>	</a:t>
            </a:r>
            <a:r>
              <a:rPr lang="en-US" sz="2000" b="1" dirty="0" smtClean="0">
                <a:solidFill>
                  <a:schemeClr val="tx1"/>
                </a:solidFill>
              </a:rPr>
              <a:t>.</a:t>
            </a:r>
            <a:r>
              <a:rPr lang="en-US" sz="2000" b="1" dirty="0" smtClean="0">
                <a:solidFill>
                  <a:schemeClr val="tx1"/>
                </a:solidFill>
              </a:rPr>
              <a:t>38**		</a:t>
            </a:r>
            <a:r>
              <a:rPr lang="en-US" sz="2000" dirty="0" smtClean="0">
                <a:solidFill>
                  <a:schemeClr val="tx1"/>
                </a:solidFill>
              </a:rPr>
              <a:t>-.01		 </a:t>
            </a:r>
            <a:r>
              <a:rPr lang="en-US" sz="2000" dirty="0" smtClean="0">
                <a:solidFill>
                  <a:schemeClr val="tx1"/>
                </a:solidFill>
              </a:rPr>
              <a:t>	.</a:t>
            </a:r>
            <a:r>
              <a:rPr lang="en-US" sz="2000" dirty="0" smtClean="0">
                <a:solidFill>
                  <a:schemeClr val="tx1"/>
                </a:solidFill>
              </a:rPr>
              <a:t>08</a:t>
            </a:r>
          </a:p>
          <a:p>
            <a:pPr eaLnBrk="1" hangingPunct="1">
              <a:lnSpc>
                <a:spcPct val="80000"/>
              </a:lnSpc>
              <a:buFont typeface="Wingdings" charset="0"/>
              <a:buNone/>
              <a:defRPr/>
            </a:pPr>
            <a:r>
              <a:rPr lang="en-US" sz="2000" dirty="0" smtClean="0">
                <a:solidFill>
                  <a:schemeClr val="tx1"/>
                </a:solidFill>
              </a:rPr>
              <a:t>	Enterprising/social	</a:t>
            </a:r>
            <a:r>
              <a:rPr lang="en-US" sz="2000" dirty="0" smtClean="0">
                <a:solidFill>
                  <a:schemeClr val="tx1"/>
                </a:solidFill>
              </a:rPr>
              <a:t>		-</a:t>
            </a:r>
            <a:r>
              <a:rPr lang="en-US" sz="2000" dirty="0" smtClean="0">
                <a:solidFill>
                  <a:schemeClr val="tx1"/>
                </a:solidFill>
              </a:rPr>
              <a:t>.10		 </a:t>
            </a:r>
            <a:r>
              <a:rPr lang="en-US" sz="2000" dirty="0" smtClean="0">
                <a:solidFill>
                  <a:schemeClr val="tx1"/>
                </a:solidFill>
              </a:rPr>
              <a:t>	</a:t>
            </a:r>
            <a:r>
              <a:rPr lang="en-US" sz="2000" b="1" dirty="0" smtClean="0">
                <a:solidFill>
                  <a:schemeClr val="tx1"/>
                </a:solidFill>
              </a:rPr>
              <a:t>.</a:t>
            </a:r>
            <a:r>
              <a:rPr lang="en-US" sz="2000" b="1" dirty="0" smtClean="0">
                <a:solidFill>
                  <a:schemeClr val="tx1"/>
                </a:solidFill>
              </a:rPr>
              <a:t>28*</a:t>
            </a:r>
            <a:r>
              <a:rPr lang="en-US" sz="2000" dirty="0" smtClean="0">
                <a:solidFill>
                  <a:schemeClr val="tx1"/>
                </a:solidFill>
              </a:rPr>
              <a:t>		 </a:t>
            </a:r>
            <a:r>
              <a:rPr lang="en-US" sz="2000" dirty="0" smtClean="0">
                <a:solidFill>
                  <a:schemeClr val="tx1"/>
                </a:solidFill>
              </a:rPr>
              <a:t>	.</a:t>
            </a:r>
            <a:r>
              <a:rPr lang="en-US" sz="2000" dirty="0" smtClean="0">
                <a:solidFill>
                  <a:schemeClr val="tx1"/>
                </a:solidFill>
              </a:rPr>
              <a:t>01</a:t>
            </a:r>
          </a:p>
          <a:p>
            <a:pPr eaLnBrk="1" hangingPunct="1">
              <a:lnSpc>
                <a:spcPct val="80000"/>
              </a:lnSpc>
              <a:buFont typeface="Wingdings" charset="0"/>
              <a:buNone/>
              <a:defRPr/>
            </a:pPr>
            <a:endParaRPr lang="en-US" sz="2000" dirty="0" smtClean="0">
              <a:solidFill>
                <a:schemeClr val="tx1"/>
              </a:solidFill>
            </a:endParaRPr>
          </a:p>
          <a:p>
            <a:pPr eaLnBrk="1" hangingPunct="1">
              <a:lnSpc>
                <a:spcPct val="80000"/>
              </a:lnSpc>
              <a:buFont typeface="Wingdings" charset="0"/>
              <a:buNone/>
              <a:defRPr/>
            </a:pPr>
            <a:r>
              <a:rPr lang="en-US" sz="2000" dirty="0" smtClean="0">
                <a:solidFill>
                  <a:schemeClr val="tx1"/>
                </a:solidFill>
              </a:rPr>
              <a:t>Work achievement (P x E fit)</a:t>
            </a:r>
          </a:p>
          <a:p>
            <a:pPr eaLnBrk="1" hangingPunct="1">
              <a:lnSpc>
                <a:spcPct val="80000"/>
              </a:lnSpc>
              <a:buFont typeface="Wingdings" charset="0"/>
              <a:buNone/>
              <a:defRPr/>
            </a:pPr>
            <a:r>
              <a:rPr lang="en-US" sz="2000" dirty="0" smtClean="0">
                <a:solidFill>
                  <a:schemeClr val="tx1"/>
                </a:solidFill>
              </a:rPr>
              <a:t>	</a:t>
            </a:r>
            <a:r>
              <a:rPr lang="en-US" sz="2000" dirty="0" smtClean="0">
                <a:solidFill>
                  <a:schemeClr val="tx1"/>
                </a:solidFill>
              </a:rPr>
              <a:t>Occupational </a:t>
            </a:r>
            <a:r>
              <a:rPr lang="en-US" sz="2000" dirty="0" smtClean="0">
                <a:solidFill>
                  <a:schemeClr val="tx1"/>
                </a:solidFill>
              </a:rPr>
              <a:t>creativity	</a:t>
            </a:r>
            <a:r>
              <a:rPr lang="en-US" sz="2000" b="1" dirty="0" smtClean="0">
                <a:solidFill>
                  <a:schemeClr val="tx1"/>
                </a:solidFill>
              </a:rPr>
              <a:t> </a:t>
            </a:r>
            <a:r>
              <a:rPr lang="en-US" sz="2000" b="1" dirty="0" smtClean="0">
                <a:solidFill>
                  <a:schemeClr val="tx1"/>
                </a:solidFill>
              </a:rPr>
              <a:t>	.</a:t>
            </a:r>
            <a:r>
              <a:rPr lang="en-US" sz="2000" b="1" dirty="0" smtClean="0">
                <a:solidFill>
                  <a:schemeClr val="tx1"/>
                </a:solidFill>
              </a:rPr>
              <a:t>49**</a:t>
            </a:r>
            <a:r>
              <a:rPr lang="en-US" sz="2000" dirty="0" smtClean="0">
                <a:solidFill>
                  <a:schemeClr val="tx1"/>
                </a:solidFill>
              </a:rPr>
              <a:t>		 .25*</a:t>
            </a:r>
            <a:r>
              <a:rPr lang="en-US" sz="2000" b="1" dirty="0" smtClean="0">
                <a:solidFill>
                  <a:schemeClr val="tx1"/>
                </a:solidFill>
              </a:rPr>
              <a:t>	</a:t>
            </a:r>
            <a:r>
              <a:rPr lang="en-US" sz="2000" dirty="0" smtClean="0">
                <a:solidFill>
                  <a:schemeClr val="tx1"/>
                </a:solidFill>
              </a:rPr>
              <a:t>	 .04</a:t>
            </a:r>
          </a:p>
          <a:p>
            <a:pPr eaLnBrk="1" hangingPunct="1">
              <a:lnSpc>
                <a:spcPct val="80000"/>
              </a:lnSpc>
              <a:buFont typeface="Wingdings" charset="0"/>
              <a:buNone/>
              <a:defRPr/>
            </a:pPr>
            <a:r>
              <a:rPr lang="en-US" sz="2000" dirty="0" smtClean="0">
                <a:solidFill>
                  <a:schemeClr val="tx1"/>
                </a:solidFill>
              </a:rPr>
              <a:t>	High status job	</a:t>
            </a:r>
            <a:r>
              <a:rPr lang="en-US" sz="2000" b="1" dirty="0" smtClean="0">
                <a:solidFill>
                  <a:schemeClr val="tx1"/>
                </a:solidFill>
              </a:rPr>
              <a:t> </a:t>
            </a:r>
            <a:r>
              <a:rPr lang="en-US" sz="2000" b="1" dirty="0" smtClean="0">
                <a:solidFill>
                  <a:schemeClr val="tx1"/>
                </a:solidFill>
              </a:rPr>
              <a:t>		</a:t>
            </a:r>
            <a:r>
              <a:rPr lang="en-US" sz="2000" dirty="0" smtClean="0">
                <a:solidFill>
                  <a:schemeClr val="tx1"/>
                </a:solidFill>
              </a:rPr>
              <a:t>.</a:t>
            </a:r>
            <a:r>
              <a:rPr lang="en-US" sz="2000" dirty="0" smtClean="0">
                <a:solidFill>
                  <a:schemeClr val="tx1"/>
                </a:solidFill>
              </a:rPr>
              <a:t>34**		 </a:t>
            </a:r>
            <a:r>
              <a:rPr lang="en-US" sz="2000" b="1" dirty="0" smtClean="0">
                <a:solidFill>
                  <a:schemeClr val="tx1"/>
                </a:solidFill>
              </a:rPr>
              <a:t>.40**		</a:t>
            </a:r>
            <a:r>
              <a:rPr lang="en-US" sz="2000" dirty="0" smtClean="0">
                <a:solidFill>
                  <a:schemeClr val="tx1"/>
                </a:solidFill>
              </a:rPr>
              <a:t> .06</a:t>
            </a:r>
          </a:p>
          <a:p>
            <a:pPr eaLnBrk="1" hangingPunct="1">
              <a:lnSpc>
                <a:spcPct val="80000"/>
              </a:lnSpc>
              <a:buFont typeface="Wingdings" charset="0"/>
              <a:buNone/>
              <a:defRPr/>
            </a:pPr>
            <a:endParaRPr lang="en-US" sz="2000" dirty="0" smtClean="0">
              <a:solidFill>
                <a:schemeClr val="tx1"/>
              </a:solidFill>
            </a:endParaRPr>
          </a:p>
          <a:p>
            <a:pPr eaLnBrk="1" hangingPunct="1">
              <a:lnSpc>
                <a:spcPct val="80000"/>
              </a:lnSpc>
              <a:buFont typeface="Wingdings" charset="0"/>
              <a:buNone/>
              <a:defRPr/>
            </a:pPr>
            <a:r>
              <a:rPr lang="en-US" sz="2000" dirty="0" smtClean="0">
                <a:solidFill>
                  <a:schemeClr val="tx1"/>
                </a:solidFill>
              </a:rPr>
              <a:t>Work </a:t>
            </a:r>
            <a:r>
              <a:rPr lang="en-US" sz="2000" dirty="0" smtClean="0">
                <a:solidFill>
                  <a:schemeClr val="tx1"/>
                </a:solidFill>
              </a:rPr>
              <a:t>satisfaction			</a:t>
            </a:r>
            <a:r>
              <a:rPr lang="en-US" sz="2000" dirty="0" smtClean="0">
                <a:solidFill>
                  <a:schemeClr val="tx1"/>
                </a:solidFill>
              </a:rPr>
              <a:t>	-.01		 </a:t>
            </a:r>
            <a:r>
              <a:rPr lang="en-US" sz="2000" dirty="0" smtClean="0">
                <a:solidFill>
                  <a:schemeClr val="tx1"/>
                </a:solidFill>
              </a:rPr>
              <a:t>	</a:t>
            </a:r>
            <a:r>
              <a:rPr lang="en-US" sz="2000" b="1" dirty="0" smtClean="0">
                <a:solidFill>
                  <a:schemeClr val="tx1"/>
                </a:solidFill>
              </a:rPr>
              <a:t>.</a:t>
            </a:r>
            <a:r>
              <a:rPr lang="en-US" sz="2000" b="1" dirty="0" smtClean="0">
                <a:solidFill>
                  <a:schemeClr val="tx1"/>
                </a:solidFill>
              </a:rPr>
              <a:t>34**</a:t>
            </a:r>
            <a:r>
              <a:rPr lang="en-US" sz="2000" dirty="0" smtClean="0">
                <a:solidFill>
                  <a:schemeClr val="tx1"/>
                </a:solidFill>
              </a:rPr>
              <a:t>		-.08</a:t>
            </a:r>
          </a:p>
          <a:p>
            <a:pPr eaLnBrk="1" hangingPunct="1">
              <a:lnSpc>
                <a:spcPct val="80000"/>
              </a:lnSpc>
              <a:buFont typeface="Wingdings" charset="0"/>
              <a:buNone/>
              <a:defRPr/>
            </a:pPr>
            <a:r>
              <a:rPr lang="en-US" sz="2000" dirty="0" smtClean="0">
                <a:solidFill>
                  <a:schemeClr val="tx1"/>
                </a:solidFill>
              </a:rPr>
              <a:t>     (appraisal/construal)</a:t>
            </a:r>
          </a:p>
          <a:p>
            <a:pPr eaLnBrk="1" hangingPunct="1">
              <a:lnSpc>
                <a:spcPct val="80000"/>
              </a:lnSpc>
              <a:buFont typeface="Wingdings" charset="0"/>
              <a:buNone/>
              <a:defRPr/>
            </a:pPr>
            <a:r>
              <a:rPr lang="en-US" sz="2000" b="1" dirty="0" smtClean="0">
                <a:solidFill>
                  <a:schemeClr val="tx1"/>
                </a:solidFill>
              </a:rPr>
              <a:t>				</a:t>
            </a:r>
            <a:r>
              <a:rPr lang="en-US" sz="2000" b="1" dirty="0" smtClean="0">
                <a:solidFill>
                  <a:schemeClr val="tx1"/>
                </a:solidFill>
              </a:rPr>
              <a:t>					</a:t>
            </a:r>
            <a:r>
              <a:rPr lang="en-US" sz="1800" b="1" dirty="0" smtClean="0">
                <a:solidFill>
                  <a:schemeClr val="tx1"/>
                </a:solidFill>
              </a:rPr>
              <a:t>Source</a:t>
            </a:r>
            <a:r>
              <a:rPr lang="en-US" sz="1800" b="1" dirty="0" smtClean="0">
                <a:solidFill>
                  <a:schemeClr val="tx1"/>
                </a:solidFill>
              </a:rPr>
              <a:t>: George, </a:t>
            </a:r>
            <a:r>
              <a:rPr lang="en-US" sz="1800" b="1" dirty="0" err="1" smtClean="0">
                <a:solidFill>
                  <a:schemeClr val="tx1"/>
                </a:solidFill>
              </a:rPr>
              <a:t>Helson</a:t>
            </a:r>
            <a:r>
              <a:rPr lang="en-US" sz="1800" b="1" dirty="0" smtClean="0">
                <a:solidFill>
                  <a:schemeClr val="tx1"/>
                </a:solidFill>
              </a:rPr>
              <a:t>, &amp; John (2011)</a:t>
            </a:r>
          </a:p>
        </p:txBody>
      </p:sp>
    </p:spTree>
    <p:extLst>
      <p:ext uri="{BB962C8B-B14F-4D97-AF65-F5344CB8AC3E}">
        <p14:creationId xmlns:p14="http://schemas.microsoft.com/office/powerpoint/2010/main" val="11704134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00"/>
                </a:solidFill>
                <a:latin typeface="Helvetica"/>
                <a:cs typeface="Helvetica"/>
              </a:rPr>
              <a:t>End of Version 4 of Talk</a:t>
            </a:r>
            <a:endParaRPr lang="en-US" b="1" dirty="0">
              <a:solidFill>
                <a:srgbClr val="000000"/>
              </a:solidFill>
              <a:latin typeface="Helvetica"/>
              <a:cs typeface="Helvetica"/>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29689423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0559" y="476054"/>
            <a:ext cx="8313397" cy="646331"/>
          </a:xfrm>
          <a:prstGeom prst="rect">
            <a:avLst/>
          </a:prstGeom>
          <a:noFill/>
        </p:spPr>
        <p:txBody>
          <a:bodyPr wrap="square" rtlCol="0">
            <a:spAutoFit/>
          </a:bodyPr>
          <a:lstStyle/>
          <a:p>
            <a:endParaRPr lang="en-US" dirty="0"/>
          </a:p>
          <a:p>
            <a:endParaRPr lang="en-US" dirty="0"/>
          </a:p>
        </p:txBody>
      </p:sp>
      <p:sp>
        <p:nvSpPr>
          <p:cNvPr id="9" name="Title 8"/>
          <p:cNvSpPr>
            <a:spLocks noGrp="1"/>
          </p:cNvSpPr>
          <p:nvPr>
            <p:ph type="title"/>
          </p:nvPr>
        </p:nvSpPr>
        <p:spPr/>
        <p:txBody>
          <a:bodyPr/>
          <a:lstStyle/>
          <a:p>
            <a:endParaRPr lang="en-US"/>
          </a:p>
        </p:txBody>
      </p:sp>
    </p:spTree>
    <p:extLst>
      <p:ext uri="{BB962C8B-B14F-4D97-AF65-F5344CB8AC3E}">
        <p14:creationId xmlns:p14="http://schemas.microsoft.com/office/powerpoint/2010/main" val="36155473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latin typeface="Helvetica"/>
                <a:cs typeface="Helvetica"/>
              </a:rPr>
              <a:t>Correlations with School Performance at 12: </a:t>
            </a:r>
            <a:r>
              <a:rPr lang="en-US" b="1" dirty="0" smtClean="0">
                <a:solidFill>
                  <a:srgbClr val="000000"/>
                </a:solidFill>
                <a:latin typeface="Helvetica"/>
                <a:cs typeface="Helvetica"/>
              </a:rPr>
              <a:t>C</a:t>
            </a:r>
            <a:r>
              <a:rPr lang="en-US" dirty="0" smtClean="0">
                <a:solidFill>
                  <a:srgbClr val="000000"/>
                </a:solidFill>
                <a:latin typeface="Helvetica"/>
                <a:cs typeface="Helvetica"/>
              </a:rPr>
              <a:t> and </a:t>
            </a:r>
            <a:r>
              <a:rPr lang="en-US" b="1" dirty="0" smtClean="0">
                <a:solidFill>
                  <a:srgbClr val="000000"/>
                </a:solidFill>
                <a:latin typeface="Helvetica"/>
                <a:cs typeface="Helvetica"/>
              </a:rPr>
              <a:t>O</a:t>
            </a:r>
          </a:p>
        </p:txBody>
      </p:sp>
      <p:pic>
        <p:nvPicPr>
          <p:cNvPr id="483331" name="Picture 3"/>
          <p:cNvPicPr>
            <a:picLocks noGrp="1" noChangeAspect="1" noChangeArrowheads="1"/>
          </p:cNvPicPr>
          <p:nvPr>
            <p:ph idx="1"/>
          </p:nvPr>
        </p:nvPicPr>
        <p:blipFill>
          <a:blip r:embed="rId2"/>
          <a:srcRect/>
          <a:stretch>
            <a:fillRect/>
          </a:stretch>
        </p:blipFill>
        <p:spPr>
          <a:xfrm>
            <a:off x="457200" y="2209800"/>
            <a:ext cx="8497888" cy="2665413"/>
          </a:xfrm>
        </p:spPr>
      </p:pic>
      <p:sp>
        <p:nvSpPr>
          <p:cNvPr id="2" name="TextBox 1"/>
          <p:cNvSpPr txBox="1"/>
          <p:nvPr/>
        </p:nvSpPr>
        <p:spPr>
          <a:xfrm>
            <a:off x="609600" y="5105400"/>
            <a:ext cx="8229600" cy="64611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t>John, </a:t>
            </a:r>
            <a:r>
              <a:rPr lang="en-US" b="1" dirty="0" err="1"/>
              <a:t>Caspi</a:t>
            </a:r>
            <a:r>
              <a:rPr lang="en-US" b="1" dirty="0"/>
              <a:t>, Robins, et al. (1994). The Little Five. </a:t>
            </a:r>
            <a:r>
              <a:rPr lang="en-US" b="1" i="1" dirty="0"/>
              <a:t>Child Development</a:t>
            </a:r>
            <a:r>
              <a:rPr lang="en-US" b="1" dirty="0"/>
              <a:t>. Data are for 450 12-year old boys from the Pittsburgh Youth Study.</a:t>
            </a:r>
          </a:p>
        </p:txBody>
      </p:sp>
    </p:spTree>
    <p:extLst>
      <p:ext uri="{BB962C8B-B14F-4D97-AF65-F5344CB8AC3E}">
        <p14:creationId xmlns:p14="http://schemas.microsoft.com/office/powerpoint/2010/main" val="414043761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01" y="579973"/>
            <a:ext cx="4403515" cy="1890838"/>
            <a:chOff x="-17164" y="5076177"/>
            <a:chExt cx="7423223" cy="1960695"/>
          </a:xfrm>
        </p:grpSpPr>
        <p:sp>
          <p:nvSpPr>
            <p:cNvPr id="8" name="TextBox 7"/>
            <p:cNvSpPr txBox="1"/>
            <p:nvPr/>
          </p:nvSpPr>
          <p:spPr>
            <a:xfrm>
              <a:off x="978017" y="5110498"/>
              <a:ext cx="3898459" cy="1926374"/>
            </a:xfrm>
            <a:prstGeom prst="rect">
              <a:avLst/>
            </a:prstGeom>
            <a:noFill/>
          </p:spPr>
          <p:txBody>
            <a:bodyPr wrap="none" rtlCol="0">
              <a:spAutoFit/>
            </a:bodyPr>
            <a:lstStyle/>
            <a:p>
              <a:r>
                <a:rPr lang="en-US" sz="4800" b="1" dirty="0" err="1" smtClean="0">
                  <a:latin typeface="Helvetica"/>
                  <a:cs typeface="Helvetica"/>
                </a:rPr>
                <a:t>Conscien</a:t>
              </a:r>
              <a:r>
                <a:rPr lang="en-US" sz="4800" b="1" dirty="0" smtClean="0">
                  <a:latin typeface="Helvetica"/>
                  <a:cs typeface="Helvetica"/>
                </a:rPr>
                <a:t>-</a:t>
              </a:r>
            </a:p>
            <a:p>
              <a:r>
                <a:rPr lang="en-US" sz="4800" b="1" dirty="0" err="1" smtClean="0">
                  <a:latin typeface="Helvetica"/>
                  <a:cs typeface="Helvetica"/>
                </a:rPr>
                <a:t>tiousness</a:t>
              </a:r>
              <a:endParaRPr lang="en-US" sz="4800" b="1" dirty="0">
                <a:latin typeface="Helvetica"/>
                <a:cs typeface="Helvetica"/>
              </a:endParaRPr>
            </a:p>
          </p:txBody>
        </p:sp>
        <p:sp>
          <p:nvSpPr>
            <p:cNvPr id="9" name="Oval 8"/>
            <p:cNvSpPr/>
            <p:nvPr/>
          </p:nvSpPr>
          <p:spPr>
            <a:xfrm>
              <a:off x="-17164" y="5076177"/>
              <a:ext cx="7423223" cy="1960695"/>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79948" y="4646993"/>
            <a:ext cx="4222288" cy="998849"/>
            <a:chOff x="1424593" y="5110499"/>
            <a:chExt cx="4222288" cy="998849"/>
          </a:xfrm>
        </p:grpSpPr>
        <p:sp>
          <p:nvSpPr>
            <p:cNvPr id="11" name="TextBox 10"/>
            <p:cNvSpPr txBox="1"/>
            <p:nvPr/>
          </p:nvSpPr>
          <p:spPr>
            <a:xfrm>
              <a:off x="2029701" y="5110500"/>
              <a:ext cx="3160841" cy="830997"/>
            </a:xfrm>
            <a:prstGeom prst="rect">
              <a:avLst/>
            </a:prstGeom>
            <a:noFill/>
          </p:spPr>
          <p:txBody>
            <a:bodyPr wrap="none" rtlCol="0">
              <a:spAutoFit/>
            </a:bodyPr>
            <a:lstStyle/>
            <a:p>
              <a:r>
                <a:rPr lang="en-US" sz="4800" b="1" dirty="0" smtClean="0">
                  <a:latin typeface="Helvetica"/>
                  <a:cs typeface="Helvetica"/>
                </a:rPr>
                <a:t>Openness</a:t>
              </a:r>
              <a:endParaRPr lang="en-US" sz="4800" b="1" dirty="0">
                <a:latin typeface="Helvetica"/>
                <a:cs typeface="Helvetica"/>
              </a:endParaRPr>
            </a:p>
          </p:txBody>
        </p:sp>
        <p:sp>
          <p:nvSpPr>
            <p:cNvPr id="12" name="Oval 11"/>
            <p:cNvSpPr/>
            <p:nvPr/>
          </p:nvSpPr>
          <p:spPr>
            <a:xfrm>
              <a:off x="1424593" y="5110499"/>
              <a:ext cx="4222288" cy="998849"/>
            </a:xfrm>
            <a:prstGeom prst="ellipse">
              <a:avLst/>
            </a:prstGeom>
            <a:noFill/>
            <a:ln w="539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4395278" y="2059331"/>
            <a:ext cx="1268767" cy="1081148"/>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213733" y="2691018"/>
            <a:ext cx="2110695" cy="1647078"/>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400" dirty="0" smtClean="0">
                <a:solidFill>
                  <a:srgbClr val="000000"/>
                </a:solidFill>
                <a:latin typeface="Helvetica"/>
                <a:cs typeface="Helvetica"/>
              </a:rPr>
              <a:t>Good Grades</a:t>
            </a:r>
            <a:endParaRPr lang="en-US" sz="4400" dirty="0">
              <a:solidFill>
                <a:srgbClr val="000000"/>
              </a:solidFill>
              <a:latin typeface="Helvetica"/>
              <a:cs typeface="Helvetica"/>
            </a:endParaRPr>
          </a:p>
        </p:txBody>
      </p:sp>
      <p:cxnSp>
        <p:nvCxnSpPr>
          <p:cNvPr id="17" name="Straight Connector 16"/>
          <p:cNvCxnSpPr/>
          <p:nvPr/>
        </p:nvCxnSpPr>
        <p:spPr>
          <a:xfrm flipV="1">
            <a:off x="4441169" y="3743693"/>
            <a:ext cx="1325859" cy="951124"/>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013877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12901" y="579973"/>
            <a:ext cx="4403515" cy="1890838"/>
            <a:chOff x="-17164" y="5076177"/>
            <a:chExt cx="7423223" cy="1960695"/>
          </a:xfrm>
        </p:grpSpPr>
        <p:sp>
          <p:nvSpPr>
            <p:cNvPr id="8" name="TextBox 7"/>
            <p:cNvSpPr txBox="1"/>
            <p:nvPr/>
          </p:nvSpPr>
          <p:spPr>
            <a:xfrm>
              <a:off x="978017" y="5110498"/>
              <a:ext cx="3898459" cy="1926374"/>
            </a:xfrm>
            <a:prstGeom prst="rect">
              <a:avLst/>
            </a:prstGeom>
            <a:noFill/>
          </p:spPr>
          <p:txBody>
            <a:bodyPr wrap="none" rtlCol="0">
              <a:spAutoFit/>
            </a:bodyPr>
            <a:lstStyle/>
            <a:p>
              <a:r>
                <a:rPr lang="en-US" sz="4800" b="1" dirty="0" err="1" smtClean="0">
                  <a:latin typeface="Helvetica"/>
                  <a:cs typeface="Helvetica"/>
                </a:rPr>
                <a:t>Conscien</a:t>
              </a:r>
              <a:r>
                <a:rPr lang="en-US" sz="4800" b="1" dirty="0" smtClean="0">
                  <a:latin typeface="Helvetica"/>
                  <a:cs typeface="Helvetica"/>
                </a:rPr>
                <a:t>-</a:t>
              </a:r>
            </a:p>
            <a:p>
              <a:r>
                <a:rPr lang="en-US" sz="4800" b="1" dirty="0" err="1" smtClean="0">
                  <a:latin typeface="Helvetica"/>
                  <a:cs typeface="Helvetica"/>
                </a:rPr>
                <a:t>tiousness</a:t>
              </a:r>
              <a:endParaRPr lang="en-US" sz="4800" b="1" dirty="0">
                <a:latin typeface="Helvetica"/>
                <a:cs typeface="Helvetica"/>
              </a:endParaRPr>
            </a:p>
          </p:txBody>
        </p:sp>
        <p:sp>
          <p:nvSpPr>
            <p:cNvPr id="9" name="Oval 8"/>
            <p:cNvSpPr/>
            <p:nvPr/>
          </p:nvSpPr>
          <p:spPr>
            <a:xfrm>
              <a:off x="-17164" y="5076177"/>
              <a:ext cx="7423223" cy="1960695"/>
            </a:xfrm>
            <a:prstGeom prst="ellipse">
              <a:avLst/>
            </a:prstGeom>
            <a:noFill/>
            <a:ln w="53975">
              <a:solidFill>
                <a:srgbClr val="3366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08311" y="4646993"/>
            <a:ext cx="5458717" cy="998849"/>
            <a:chOff x="1424592" y="5110499"/>
            <a:chExt cx="5458717" cy="998849"/>
          </a:xfrm>
        </p:grpSpPr>
        <p:sp>
          <p:nvSpPr>
            <p:cNvPr id="11" name="TextBox 10"/>
            <p:cNvSpPr txBox="1"/>
            <p:nvPr/>
          </p:nvSpPr>
          <p:spPr>
            <a:xfrm>
              <a:off x="2029701" y="5110500"/>
              <a:ext cx="4564170" cy="830997"/>
            </a:xfrm>
            <a:prstGeom prst="rect">
              <a:avLst/>
            </a:prstGeom>
            <a:noFill/>
          </p:spPr>
          <p:txBody>
            <a:bodyPr wrap="none" rtlCol="0">
              <a:spAutoFit/>
            </a:bodyPr>
            <a:lstStyle/>
            <a:p>
              <a:r>
                <a:rPr lang="en-US" sz="4800" b="1" dirty="0" smtClean="0">
                  <a:latin typeface="Helvetica"/>
                  <a:cs typeface="Helvetica"/>
                </a:rPr>
                <a:t>Agreeableness</a:t>
              </a:r>
              <a:endParaRPr lang="en-US" sz="4800" b="1" dirty="0">
                <a:latin typeface="Helvetica"/>
                <a:cs typeface="Helvetica"/>
              </a:endParaRPr>
            </a:p>
          </p:txBody>
        </p:sp>
        <p:sp>
          <p:nvSpPr>
            <p:cNvPr id="12" name="Oval 11"/>
            <p:cNvSpPr/>
            <p:nvPr/>
          </p:nvSpPr>
          <p:spPr>
            <a:xfrm>
              <a:off x="1424592" y="5110499"/>
              <a:ext cx="5458717" cy="998849"/>
            </a:xfrm>
            <a:prstGeom prst="ellipse">
              <a:avLst/>
            </a:prstGeom>
            <a:noFill/>
            <a:ln w="53975">
              <a:solidFill>
                <a:srgbClr val="0D9A6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3" name="Straight Connector 12"/>
          <p:cNvCxnSpPr/>
          <p:nvPr/>
        </p:nvCxnSpPr>
        <p:spPr>
          <a:xfrm>
            <a:off x="4395278" y="2059331"/>
            <a:ext cx="1268767" cy="1081148"/>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5921502" y="2691018"/>
            <a:ext cx="3037988" cy="1647078"/>
          </a:xfrm>
          <a:prstGeom prst="rect">
            <a:avLst/>
          </a:prstGeom>
          <a:noFill/>
          <a:ln w="44450">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pPr algn="ctr"/>
            <a:r>
              <a:rPr lang="en-US" sz="4000" dirty="0" smtClean="0">
                <a:solidFill>
                  <a:srgbClr val="000000"/>
                </a:solidFill>
                <a:latin typeface="Helvetica"/>
                <a:cs typeface="Helvetica"/>
              </a:rPr>
              <a:t>Low</a:t>
            </a:r>
          </a:p>
          <a:p>
            <a:pPr algn="ctr"/>
            <a:r>
              <a:rPr lang="en-US" sz="4000" dirty="0" smtClean="0">
                <a:solidFill>
                  <a:srgbClr val="000000"/>
                </a:solidFill>
                <a:latin typeface="Helvetica"/>
                <a:cs typeface="Helvetica"/>
              </a:rPr>
              <a:t>Delinquency</a:t>
            </a:r>
            <a:endParaRPr lang="en-US" sz="4000" dirty="0">
              <a:solidFill>
                <a:srgbClr val="000000"/>
              </a:solidFill>
              <a:latin typeface="Helvetica"/>
              <a:cs typeface="Helvetica"/>
            </a:endParaRPr>
          </a:p>
        </p:txBody>
      </p:sp>
      <p:cxnSp>
        <p:nvCxnSpPr>
          <p:cNvPr id="17" name="Straight Connector 16"/>
          <p:cNvCxnSpPr/>
          <p:nvPr/>
        </p:nvCxnSpPr>
        <p:spPr>
          <a:xfrm flipV="1">
            <a:off x="4441169" y="3657888"/>
            <a:ext cx="1325859" cy="951124"/>
          </a:xfrm>
          <a:prstGeom prst="line">
            <a:avLst/>
          </a:prstGeom>
          <a:ln w="130175">
            <a:solidFill>
              <a:schemeClr val="tx1"/>
            </a:solidFill>
            <a:tailEnd type="triangle" w="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906926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Grp="1" noChangeArrowheads="1"/>
          </p:cNvSpPr>
          <p:nvPr>
            <p:ph type="title"/>
          </p:nvPr>
        </p:nvSpPr>
        <p:spPr/>
        <p:txBody>
          <a:bodyPr>
            <a:noAutofit/>
          </a:bodyPr>
          <a:lstStyle/>
          <a:p>
            <a:pPr eaLnBrk="1" hangingPunct="1">
              <a:defRPr/>
            </a:pPr>
            <a:r>
              <a:rPr lang="en-US" sz="4000" dirty="0" smtClean="0">
                <a:solidFill>
                  <a:srgbClr val="000000"/>
                </a:solidFill>
                <a:latin typeface="Helvetica"/>
                <a:cs typeface="Helvetica"/>
              </a:rPr>
              <a:t>The blue Big Five: Paradigm shift in publications only since 1995</a:t>
            </a:r>
          </a:p>
        </p:txBody>
      </p:sp>
      <p:sp>
        <p:nvSpPr>
          <p:cNvPr id="472067" name="Rectangle 3"/>
          <p:cNvSpPr>
            <a:spLocks noGrp="1" noChangeArrowheads="1"/>
          </p:cNvSpPr>
          <p:nvPr>
            <p:ph type="body" idx="1"/>
          </p:nvPr>
        </p:nvSpPr>
        <p:spPr/>
        <p:txBody>
          <a:bodyPr/>
          <a:lstStyle/>
          <a:p>
            <a:pPr eaLnBrk="1" hangingPunct="1">
              <a:buFont typeface="Wingdings" charset="0"/>
              <a:buNone/>
              <a:defRPr/>
            </a:pPr>
            <a:r>
              <a:rPr lang="en-US" dirty="0">
                <a:latin typeface="Tahoma" charset="0"/>
                <a:ea typeface="ＭＳ Ｐゴシック" charset="0"/>
                <a:cs typeface="Arial" charset="0"/>
              </a:rPr>
              <a:t/>
            </a:r>
            <a:br>
              <a:rPr lang="en-US" dirty="0">
                <a:latin typeface="Tahoma" charset="0"/>
                <a:ea typeface="ＭＳ Ｐゴシック" charset="0"/>
                <a:cs typeface="Arial" charset="0"/>
              </a:rPr>
            </a:br>
            <a:endParaRPr lang="en-US" dirty="0">
              <a:latin typeface="Tahoma" charset="0"/>
              <a:ea typeface="ＭＳ Ｐゴシック" charset="0"/>
              <a:cs typeface="Arial" charset="0"/>
            </a:endParaRPr>
          </a:p>
        </p:txBody>
      </p:sp>
      <p:sp>
        <p:nvSpPr>
          <p:cNvPr id="47206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spAutoFit/>
          </a:bodyPr>
          <a:lstStyle/>
          <a:p>
            <a:pPr eaLnBrk="1" hangingPunct="1">
              <a:defRPr/>
            </a:pPr>
            <a:endParaRPr lang="en-US">
              <a:cs typeface="+mn-cs"/>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209800"/>
            <a:ext cx="68580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03189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graph that shows individual trajectories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4095004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graph that shows individual trajectories</a:t>
            </a:r>
            <a:endParaRPr lang="en-US" dirty="0"/>
          </a:p>
        </p:txBody>
      </p:sp>
      <p:sp>
        <p:nvSpPr>
          <p:cNvPr id="3" name="Content Placeholder 2"/>
          <p:cNvSpPr>
            <a:spLocks noGrp="1"/>
          </p:cNvSpPr>
          <p:nvPr>
            <p:ph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2409500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rgbClr val="000000"/>
                </a:solidFill>
                <a:latin typeface="Helvetica"/>
                <a:cs typeface="Helvetica"/>
              </a:rPr>
              <a:t>What</a:t>
            </a:r>
            <a:r>
              <a:rPr lang="en-US" dirty="0" smtClean="0">
                <a:solidFill>
                  <a:srgbClr val="000000"/>
                </a:solidFill>
                <a:latin typeface="Helvetica"/>
                <a:cs typeface="Helvetica"/>
              </a:rPr>
              <a:t> should we measure?</a:t>
            </a:r>
            <a:endParaRPr lang="en-US" dirty="0">
              <a:solidFill>
                <a:srgbClr val="000000"/>
              </a:solidFill>
              <a:latin typeface="Helvetica"/>
              <a:cs typeface="Helvetica"/>
            </a:endParaRPr>
          </a:p>
        </p:txBody>
      </p:sp>
      <p:sp>
        <p:nvSpPr>
          <p:cNvPr id="3" name="Content Placeholder 2"/>
          <p:cNvSpPr>
            <a:spLocks noGrp="1"/>
          </p:cNvSpPr>
          <p:nvPr>
            <p:ph idx="1"/>
          </p:nvPr>
        </p:nvSpPr>
        <p:spPr/>
        <p:txBody>
          <a:bodyPr/>
          <a:lstStyle/>
          <a:p>
            <a:pPr>
              <a:defRPr/>
            </a:pPr>
            <a:r>
              <a:rPr lang="en-US" dirty="0" smtClean="0">
                <a:solidFill>
                  <a:srgbClr val="000000"/>
                </a:solidFill>
                <a:latin typeface="Helvetica"/>
                <a:cs typeface="Helvetica"/>
              </a:rPr>
              <a:t>Start with very </a:t>
            </a:r>
            <a:r>
              <a:rPr lang="en-US" b="1" dirty="0" smtClean="0">
                <a:solidFill>
                  <a:srgbClr val="000000"/>
                </a:solidFill>
                <a:latin typeface="Helvetica"/>
                <a:cs typeface="Helvetica"/>
              </a:rPr>
              <a:t>specific</a:t>
            </a:r>
            <a:r>
              <a:rPr lang="en-US" dirty="0" smtClean="0">
                <a:solidFill>
                  <a:srgbClr val="000000"/>
                </a:solidFill>
                <a:latin typeface="Helvetica"/>
                <a:cs typeface="Helvetica"/>
              </a:rPr>
              <a:t> skills?</a:t>
            </a:r>
          </a:p>
          <a:p>
            <a:pPr lvl="1">
              <a:defRPr/>
            </a:pPr>
            <a:r>
              <a:rPr lang="en-US" dirty="0" smtClean="0">
                <a:solidFill>
                  <a:srgbClr val="000000"/>
                </a:solidFill>
                <a:latin typeface="Helvetica"/>
                <a:cs typeface="Helvetica"/>
              </a:rPr>
              <a:t>Unlimited numbers</a:t>
            </a:r>
          </a:p>
          <a:p>
            <a:pPr lvl="1">
              <a:defRPr/>
            </a:pPr>
            <a:r>
              <a:rPr lang="en-US" dirty="0" smtClean="0">
                <a:solidFill>
                  <a:srgbClr val="000000"/>
                </a:solidFill>
                <a:latin typeface="Helvetica"/>
                <a:cs typeface="Helvetica"/>
              </a:rPr>
              <a:t>Complex</a:t>
            </a:r>
          </a:p>
          <a:p>
            <a:pPr lvl="1">
              <a:defRPr/>
            </a:pPr>
            <a:r>
              <a:rPr lang="en-US" dirty="0" smtClean="0">
                <a:solidFill>
                  <a:srgbClr val="000000"/>
                </a:solidFill>
                <a:latin typeface="Helvetica"/>
                <a:cs typeface="Helvetica"/>
              </a:rPr>
              <a:t>Highly contextualized</a:t>
            </a:r>
          </a:p>
          <a:p>
            <a:pPr lvl="1">
              <a:defRPr/>
            </a:pPr>
            <a:r>
              <a:rPr lang="en-US" dirty="0" smtClean="0">
                <a:solidFill>
                  <a:srgbClr val="000000"/>
                </a:solidFill>
                <a:latin typeface="Helvetica"/>
                <a:cs typeface="Helvetica"/>
              </a:rPr>
              <a:t>Often age specific</a:t>
            </a:r>
          </a:p>
        </p:txBody>
      </p:sp>
    </p:spTree>
    <p:extLst>
      <p:ext uri="{BB962C8B-B14F-4D97-AF65-F5344CB8AC3E}">
        <p14:creationId xmlns:p14="http://schemas.microsoft.com/office/powerpoint/2010/main" val="206805926"/>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29" y="188832"/>
            <a:ext cx="9749023" cy="1143000"/>
          </a:xfrm>
        </p:spPr>
        <p:txBody>
          <a:bodyPr>
            <a:normAutofit fontScale="90000"/>
          </a:bodyPr>
          <a:lstStyle/>
          <a:p>
            <a:r>
              <a:rPr lang="en-US" dirty="0" smtClean="0">
                <a:solidFill>
                  <a:srgbClr val="000000"/>
                </a:solidFill>
                <a:latin typeface="Helvetica"/>
                <a:cs typeface="Helvetica"/>
              </a:rPr>
              <a:t>Some Specific Skills to Learn </a:t>
            </a:r>
            <a:br>
              <a:rPr lang="en-US" dirty="0" smtClean="0">
                <a:solidFill>
                  <a:srgbClr val="000000"/>
                </a:solidFill>
                <a:latin typeface="Helvetica"/>
                <a:cs typeface="Helvetica"/>
              </a:rPr>
            </a:br>
            <a:r>
              <a:rPr lang="en-US" dirty="0" smtClean="0">
                <a:solidFill>
                  <a:srgbClr val="000000"/>
                </a:solidFill>
                <a:latin typeface="Helvetica"/>
                <a:cs typeface="Helvetica"/>
              </a:rPr>
              <a:t>(8</a:t>
            </a:r>
            <a:r>
              <a:rPr lang="en-US" baseline="30000" dirty="0" smtClean="0">
                <a:solidFill>
                  <a:srgbClr val="000000"/>
                </a:solidFill>
                <a:latin typeface="Helvetica"/>
                <a:cs typeface="Helvetica"/>
              </a:rPr>
              <a:t>th</a:t>
            </a:r>
            <a:r>
              <a:rPr lang="en-US" dirty="0" smtClean="0">
                <a:solidFill>
                  <a:srgbClr val="000000"/>
                </a:solidFill>
                <a:latin typeface="Helvetica"/>
                <a:cs typeface="Helvetica"/>
              </a:rPr>
              <a:t> Grade)</a:t>
            </a:r>
            <a:endParaRPr lang="en-US" dirty="0">
              <a:solidFill>
                <a:srgbClr val="000000"/>
              </a:solidFill>
              <a:latin typeface="Helvetica"/>
              <a:cs typeface="Helvetica"/>
            </a:endParaRPr>
          </a:p>
        </p:txBody>
      </p:sp>
      <p:sp>
        <p:nvSpPr>
          <p:cNvPr id="3" name="Content Placeholder 2"/>
          <p:cNvSpPr>
            <a:spLocks noGrp="1"/>
          </p:cNvSpPr>
          <p:nvPr>
            <p:ph idx="1"/>
          </p:nvPr>
        </p:nvSpPr>
        <p:spPr>
          <a:xfrm>
            <a:off x="154475" y="1355726"/>
            <a:ext cx="9113962" cy="5628836"/>
          </a:xfrm>
        </p:spPr>
        <p:txBody>
          <a:bodyPr>
            <a:normAutofit/>
          </a:bodyPr>
          <a:lstStyle/>
          <a:p>
            <a:pPr marL="514350" indent="-514350">
              <a:buFont typeface="+mj-lt"/>
              <a:buAutoNum type="arabicPeriod"/>
            </a:pPr>
            <a:r>
              <a:rPr lang="en-US" dirty="0">
                <a:solidFill>
                  <a:srgbClr val="000000"/>
                </a:solidFill>
                <a:latin typeface="Helvetica"/>
                <a:cs typeface="Helvetica"/>
              </a:rPr>
              <a:t>Help direct the discussion but don’t derail it (Make notes about ideas you’d like to come back to later)</a:t>
            </a:r>
          </a:p>
          <a:p>
            <a:pPr marL="514350" indent="-514350">
              <a:buFont typeface="+mj-lt"/>
              <a:buAutoNum type="arabicPeriod"/>
            </a:pPr>
            <a:r>
              <a:rPr lang="en-US" dirty="0" smtClean="0">
                <a:solidFill>
                  <a:srgbClr val="000000"/>
                </a:solidFill>
                <a:latin typeface="Helvetica"/>
                <a:cs typeface="Helvetica"/>
              </a:rPr>
              <a:t>Respond </a:t>
            </a:r>
            <a:r>
              <a:rPr lang="en-US" dirty="0">
                <a:solidFill>
                  <a:srgbClr val="000000"/>
                </a:solidFill>
                <a:latin typeface="Helvetica"/>
                <a:cs typeface="Helvetica"/>
              </a:rPr>
              <a:t>to each other </a:t>
            </a:r>
            <a:r>
              <a:rPr lang="en-US" dirty="0" smtClean="0">
                <a:solidFill>
                  <a:srgbClr val="000000"/>
                </a:solidFill>
                <a:latin typeface="Helvetica"/>
                <a:cs typeface="Helvetica"/>
              </a:rPr>
              <a:t>(</a:t>
            </a:r>
            <a:r>
              <a:rPr lang="en-US" dirty="0">
                <a:solidFill>
                  <a:srgbClr val="000000"/>
                </a:solidFill>
                <a:latin typeface="Helvetica"/>
                <a:cs typeface="Helvetica"/>
              </a:rPr>
              <a:t>Not just the </a:t>
            </a:r>
            <a:r>
              <a:rPr lang="en-US" dirty="0" smtClean="0">
                <a:solidFill>
                  <a:srgbClr val="000000"/>
                </a:solidFill>
                <a:latin typeface="Helvetica"/>
                <a:cs typeface="Helvetica"/>
              </a:rPr>
              <a:t>teacher)</a:t>
            </a:r>
          </a:p>
          <a:p>
            <a:pPr marL="514350" indent="-514350">
              <a:buFont typeface="+mj-lt"/>
              <a:buAutoNum type="arabicPeriod"/>
            </a:pPr>
            <a:r>
              <a:rPr lang="en-US" dirty="0">
                <a:solidFill>
                  <a:srgbClr val="000000"/>
                </a:solidFill>
                <a:latin typeface="Helvetica"/>
                <a:cs typeface="Helvetica"/>
              </a:rPr>
              <a:t>Stay curious and open to new ways of thinking (You don’t have to know “the right answer,” and </a:t>
            </a:r>
            <a:r>
              <a:rPr lang="en-US" i="1" dirty="0">
                <a:solidFill>
                  <a:srgbClr val="000000"/>
                </a:solidFill>
                <a:latin typeface="Helvetica"/>
                <a:cs typeface="Helvetica"/>
              </a:rPr>
              <a:t>there may not even be one</a:t>
            </a:r>
            <a:r>
              <a:rPr lang="en-US" dirty="0">
                <a:solidFill>
                  <a:srgbClr val="000000"/>
                </a:solidFill>
                <a:latin typeface="Helvetica"/>
                <a:cs typeface="Helvetica"/>
              </a:rPr>
              <a:t>.</a:t>
            </a:r>
            <a:r>
              <a:rPr lang="en-US" dirty="0" smtClean="0">
                <a:solidFill>
                  <a:srgbClr val="000000"/>
                </a:solidFill>
                <a:latin typeface="Helvetica"/>
                <a:cs typeface="Helvetica"/>
              </a:rPr>
              <a:t>)</a:t>
            </a:r>
            <a:endParaRPr lang="en-US" dirty="0"/>
          </a:p>
        </p:txBody>
      </p:sp>
    </p:spTree>
    <p:extLst>
      <p:ext uri="{BB962C8B-B14F-4D97-AF65-F5344CB8AC3E}">
        <p14:creationId xmlns:p14="http://schemas.microsoft.com/office/powerpoint/2010/main" val="2288179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Grp="1" noChangeArrowheads="1"/>
          </p:cNvSpPr>
          <p:nvPr>
            <p:ph type="title"/>
          </p:nvPr>
        </p:nvSpPr>
        <p:spPr/>
        <p:txBody>
          <a:bodyPr>
            <a:normAutofit fontScale="90000"/>
          </a:bodyPr>
          <a:lstStyle/>
          <a:p>
            <a:pPr eaLnBrk="1" hangingPunct="1">
              <a:defRPr/>
            </a:pPr>
            <a:r>
              <a:rPr lang="en-US" dirty="0" smtClean="0">
                <a:solidFill>
                  <a:srgbClr val="000000"/>
                </a:solidFill>
              </a:rPr>
              <a:t>Socio-cultural factors and timing of work involvement</a:t>
            </a:r>
          </a:p>
        </p:txBody>
      </p:sp>
      <p:sp>
        <p:nvSpPr>
          <p:cNvPr id="716803" name="Rectangle 3"/>
          <p:cNvSpPr>
            <a:spLocks noGrp="1" noChangeArrowheads="1"/>
          </p:cNvSpPr>
          <p:nvPr>
            <p:ph type="body" idx="1"/>
          </p:nvPr>
        </p:nvSpPr>
        <p:spPr/>
        <p:txBody>
          <a:bodyPr/>
          <a:lstStyle/>
          <a:p>
            <a:pPr eaLnBrk="1" hangingPunct="1">
              <a:lnSpc>
                <a:spcPct val="80000"/>
              </a:lnSpc>
              <a:buFont typeface="Wingdings" charset="0"/>
              <a:buNone/>
              <a:defRPr/>
            </a:pPr>
            <a:r>
              <a:rPr lang="en-US" sz="2000" b="1" i="1" dirty="0">
                <a:solidFill>
                  <a:srgbClr val="000000"/>
                </a:solidFill>
                <a:latin typeface="Tahoma" charset="0"/>
                <a:ea typeface="ＭＳ Ｐゴシック" charset="0"/>
                <a:cs typeface="Arial" charset="0"/>
              </a:rPr>
              <a:t>Work and social	</a:t>
            </a:r>
            <a:r>
              <a:rPr lang="en-US" sz="2000" b="1" i="1" dirty="0" smtClean="0">
                <a:solidFill>
                  <a:srgbClr val="000000"/>
                </a:solidFill>
                <a:latin typeface="Tahoma" charset="0"/>
                <a:ea typeface="ＭＳ Ｐゴシック" charset="0"/>
                <a:cs typeface="Arial" charset="0"/>
              </a:rPr>
              <a:t>		Open</a:t>
            </a:r>
            <a:r>
              <a:rPr lang="en-US" sz="2000" b="1" i="1" dirty="0">
                <a:solidFill>
                  <a:srgbClr val="000000"/>
                </a:solidFill>
                <a:latin typeface="Tahoma" charset="0"/>
                <a:ea typeface="ＭＳ Ｐゴシック" charset="0"/>
                <a:cs typeface="Arial" charset="0"/>
              </a:rPr>
              <a:t>-   	Extra-	        </a:t>
            </a:r>
            <a:r>
              <a:rPr lang="en-US" sz="2000" b="1" i="1" dirty="0" err="1">
                <a:solidFill>
                  <a:srgbClr val="000000"/>
                </a:solidFill>
                <a:latin typeface="Tahoma" charset="0"/>
                <a:ea typeface="ＭＳ Ｐゴシック" charset="0"/>
                <a:cs typeface="Arial" charset="0"/>
              </a:rPr>
              <a:t>Conscien</a:t>
            </a:r>
            <a:r>
              <a:rPr lang="en-US" sz="2000" b="1" i="1" dirty="0">
                <a:solidFill>
                  <a:srgbClr val="000000"/>
                </a:solidFill>
                <a:latin typeface="Tahoma" charset="0"/>
                <a:ea typeface="ＭＳ Ｐゴシック" charset="0"/>
                <a:cs typeface="Arial" charset="0"/>
              </a:rPr>
              <a:t>-</a:t>
            </a:r>
          </a:p>
          <a:p>
            <a:pPr eaLnBrk="1" hangingPunct="1">
              <a:lnSpc>
                <a:spcPct val="80000"/>
              </a:lnSpc>
              <a:buFont typeface="Wingdings" charset="0"/>
              <a:buNone/>
              <a:defRPr/>
            </a:pPr>
            <a:r>
              <a:rPr lang="en-US" sz="2000" b="1" i="1" dirty="0">
                <a:solidFill>
                  <a:srgbClr val="000000"/>
                </a:solidFill>
                <a:latin typeface="Tahoma" charset="0"/>
                <a:ea typeface="ＭＳ Ｐゴシック" charset="0"/>
                <a:cs typeface="Arial" charset="0"/>
              </a:rPr>
              <a:t>	role measures	  </a:t>
            </a:r>
            <a:r>
              <a:rPr lang="en-US" sz="2000" b="1" i="1" dirty="0" smtClean="0">
                <a:solidFill>
                  <a:srgbClr val="000000"/>
                </a:solidFill>
                <a:latin typeface="Tahoma" charset="0"/>
                <a:ea typeface="ＭＳ Ｐゴシック" charset="0"/>
                <a:cs typeface="Arial" charset="0"/>
              </a:rPr>
              <a:t>		ness</a:t>
            </a:r>
            <a:r>
              <a:rPr lang="en-US" sz="2000" b="1" i="1" dirty="0">
                <a:solidFill>
                  <a:srgbClr val="000000"/>
                </a:solidFill>
                <a:latin typeface="Tahoma" charset="0"/>
                <a:ea typeface="ＭＳ Ｐゴシック" charset="0"/>
                <a:cs typeface="Arial" charset="0"/>
              </a:rPr>
              <a:t>		version        </a:t>
            </a:r>
            <a:r>
              <a:rPr lang="en-US" sz="2000" b="1" i="1" dirty="0" err="1">
                <a:solidFill>
                  <a:srgbClr val="000000"/>
                </a:solidFill>
                <a:latin typeface="Tahoma" charset="0"/>
                <a:ea typeface="ＭＳ Ｐゴシック" charset="0"/>
                <a:cs typeface="Arial" charset="0"/>
              </a:rPr>
              <a:t>tiousness</a:t>
            </a:r>
            <a:endParaRPr lang="en-US" sz="2000" b="1" i="1" dirty="0">
              <a:solidFill>
                <a:srgbClr val="000000"/>
              </a:solidFill>
              <a:latin typeface="Tahoma" charset="0"/>
              <a:ea typeface="ＭＳ Ｐゴシック" charset="0"/>
              <a:cs typeface="Arial" charset="0"/>
            </a:endParaRPr>
          </a:p>
          <a:p>
            <a:pPr eaLnBrk="1" hangingPunct="1">
              <a:lnSpc>
                <a:spcPct val="80000"/>
              </a:lnSpc>
              <a:buFont typeface="Wingdings" charset="0"/>
              <a:buNone/>
              <a:defRPr/>
            </a:pPr>
            <a:endParaRPr lang="en-US" sz="2000" b="1" dirty="0">
              <a:solidFill>
                <a:srgbClr val="000000"/>
              </a:solidFill>
              <a:latin typeface="Tahoma" charset="0"/>
              <a:ea typeface="ＭＳ Ｐゴシック" charset="0"/>
              <a:cs typeface="Arial" charset="0"/>
            </a:endParaRP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Work participation	</a:t>
            </a:r>
            <a:r>
              <a:rPr lang="en-US" sz="2000" dirty="0" smtClean="0">
                <a:solidFill>
                  <a:srgbClr val="000000"/>
                </a:solidFill>
                <a:latin typeface="Tahoma" charset="0"/>
                <a:ea typeface="ＭＳ Ｐゴシック" charset="0"/>
                <a:cs typeface="Arial" charset="0"/>
              </a:rPr>
              <a:t>		-</a:t>
            </a:r>
            <a:r>
              <a:rPr lang="en-US" sz="2000" dirty="0">
                <a:solidFill>
                  <a:srgbClr val="000000"/>
                </a:solidFill>
                <a:latin typeface="Tahoma" charset="0"/>
                <a:ea typeface="ＭＳ Ｐゴシック" charset="0"/>
                <a:cs typeface="Arial" charset="0"/>
              </a:rPr>
              <a:t>.04</a:t>
            </a:r>
            <a:r>
              <a:rPr lang="en-US" sz="2000" b="1" dirty="0">
                <a:solidFill>
                  <a:srgbClr val="000000"/>
                </a:solidFill>
                <a:latin typeface="Tahoma" charset="0"/>
                <a:ea typeface="ＭＳ Ｐゴシック" charset="0"/>
                <a:cs typeface="Arial" charset="0"/>
              </a:rPr>
              <a:t>			</a:t>
            </a:r>
            <a:r>
              <a:rPr lang="en-US" sz="2000" dirty="0" smtClean="0">
                <a:solidFill>
                  <a:srgbClr val="000000"/>
                </a:solidFill>
                <a:latin typeface="Tahoma" charset="0"/>
                <a:ea typeface="ＭＳ Ｐゴシック" charset="0"/>
                <a:cs typeface="Arial" charset="0"/>
              </a:rPr>
              <a:t>-</a:t>
            </a:r>
            <a:r>
              <a:rPr lang="en-US" sz="2000" dirty="0">
                <a:solidFill>
                  <a:srgbClr val="000000"/>
                </a:solidFill>
                <a:latin typeface="Tahoma" charset="0"/>
                <a:ea typeface="ＭＳ Ｐゴシック" charset="0"/>
                <a:cs typeface="Arial" charset="0"/>
              </a:rPr>
              <a:t>.09		 	</a:t>
            </a:r>
            <a:r>
              <a:rPr lang="en-US" sz="2000" dirty="0" smtClean="0">
                <a:solidFill>
                  <a:srgbClr val="000000"/>
                </a:solidFill>
                <a:latin typeface="Tahoma" charset="0"/>
                <a:ea typeface="ＭＳ Ｐゴシック" charset="0"/>
                <a:cs typeface="Arial" charset="0"/>
              </a:rPr>
              <a:t>	 .</a:t>
            </a:r>
            <a:r>
              <a:rPr lang="en-US" sz="2000" dirty="0">
                <a:solidFill>
                  <a:srgbClr val="000000"/>
                </a:solidFill>
                <a:latin typeface="Tahoma" charset="0"/>
                <a:ea typeface="ＭＳ Ｐゴシック" charset="0"/>
                <a:cs typeface="Arial" charset="0"/>
              </a:rPr>
              <a:t>12</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	(ages 21-27) 	</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Work satisfaction (27)	 </a:t>
            </a:r>
            <a:r>
              <a:rPr lang="en-US" sz="2000" dirty="0" smtClean="0">
                <a:solidFill>
                  <a:srgbClr val="000000"/>
                </a:solidFill>
                <a:latin typeface="Tahoma" charset="0"/>
                <a:ea typeface="ＭＳ Ｐゴシック" charset="0"/>
                <a:cs typeface="Arial" charset="0"/>
              </a:rPr>
              <a:t>	 .</a:t>
            </a:r>
            <a:r>
              <a:rPr lang="en-US" sz="2000" dirty="0">
                <a:solidFill>
                  <a:srgbClr val="000000"/>
                </a:solidFill>
                <a:latin typeface="Tahoma" charset="0"/>
                <a:ea typeface="ＭＳ Ｐゴシック" charset="0"/>
                <a:cs typeface="Arial" charset="0"/>
              </a:rPr>
              <a:t>01</a:t>
            </a:r>
            <a:r>
              <a:rPr lang="en-US" sz="2000" b="1" dirty="0">
                <a:solidFill>
                  <a:srgbClr val="000000"/>
                </a:solidFill>
                <a:latin typeface="Tahoma" charset="0"/>
                <a:ea typeface="ＭＳ Ｐゴシック" charset="0"/>
                <a:cs typeface="Arial" charset="0"/>
              </a:rPr>
              <a:t>		 	</a:t>
            </a:r>
            <a:r>
              <a:rPr lang="en-US" sz="2000" b="1" dirty="0" smtClean="0">
                <a:solidFill>
                  <a:srgbClr val="000000"/>
                </a:solidFill>
                <a:latin typeface="Tahoma" charset="0"/>
                <a:ea typeface="ＭＳ Ｐゴシック" charset="0"/>
                <a:cs typeface="Arial" charset="0"/>
              </a:rPr>
              <a:t> </a:t>
            </a:r>
            <a:r>
              <a:rPr lang="en-US" sz="2000" dirty="0" smtClean="0">
                <a:solidFill>
                  <a:srgbClr val="000000"/>
                </a:solidFill>
                <a:latin typeface="Tahoma" charset="0"/>
                <a:ea typeface="ＭＳ Ｐゴシック" charset="0"/>
                <a:cs typeface="Arial" charset="0"/>
              </a:rPr>
              <a:t>.02				 .08</a:t>
            </a:r>
            <a:endParaRPr lang="en-US" sz="2000" dirty="0">
              <a:solidFill>
                <a:srgbClr val="000000"/>
              </a:solidFill>
              <a:latin typeface="Tahoma" charset="0"/>
              <a:ea typeface="ＭＳ Ｐゴシック" charset="0"/>
              <a:cs typeface="Arial" charset="0"/>
            </a:endParaRP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Early career begun</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  and maintained to 43	 </a:t>
            </a:r>
            <a:r>
              <a:rPr lang="en-US" sz="2000" dirty="0" smtClean="0">
                <a:solidFill>
                  <a:srgbClr val="000000"/>
                </a:solidFill>
                <a:latin typeface="Tahoma" charset="0"/>
                <a:ea typeface="ＭＳ Ｐゴシック" charset="0"/>
                <a:cs typeface="Arial" charset="0"/>
              </a:rPr>
              <a:t>	</a:t>
            </a:r>
            <a:r>
              <a:rPr lang="en-US" sz="2000" b="1" dirty="0" smtClean="0">
                <a:solidFill>
                  <a:srgbClr val="000000"/>
                </a:solidFill>
                <a:latin typeface="Tahoma" charset="0"/>
                <a:ea typeface="ＭＳ Ｐゴシック" charset="0"/>
                <a:cs typeface="Arial" charset="0"/>
              </a:rPr>
              <a:t>.</a:t>
            </a:r>
            <a:r>
              <a:rPr lang="en-US" sz="2000" b="1" dirty="0">
                <a:solidFill>
                  <a:srgbClr val="000000"/>
                </a:solidFill>
                <a:latin typeface="Tahoma" charset="0"/>
                <a:ea typeface="ＭＳ Ｐゴシック" charset="0"/>
                <a:cs typeface="Arial" charset="0"/>
              </a:rPr>
              <a:t>35**</a:t>
            </a:r>
            <a:r>
              <a:rPr lang="en-US" sz="2000" dirty="0">
                <a:solidFill>
                  <a:srgbClr val="000000"/>
                </a:solidFill>
                <a:latin typeface="Tahoma" charset="0"/>
                <a:ea typeface="ＭＳ Ｐゴシック" charset="0"/>
                <a:cs typeface="Arial" charset="0"/>
              </a:rPr>
              <a:t>	</a:t>
            </a:r>
            <a:r>
              <a:rPr lang="en-US" sz="2000" dirty="0" smtClean="0">
                <a:solidFill>
                  <a:srgbClr val="000000"/>
                </a:solidFill>
                <a:latin typeface="Tahoma" charset="0"/>
                <a:ea typeface="ＭＳ Ｐゴシック" charset="0"/>
                <a:cs typeface="Arial" charset="0"/>
              </a:rPr>
              <a:t>	</a:t>
            </a:r>
            <a:r>
              <a:rPr lang="en-US" sz="2000" b="1" dirty="0" smtClean="0">
                <a:solidFill>
                  <a:srgbClr val="000000"/>
                </a:solidFill>
                <a:latin typeface="Tahoma" charset="0"/>
                <a:ea typeface="ＭＳ Ｐゴシック" charset="0"/>
                <a:cs typeface="Arial" charset="0"/>
              </a:rPr>
              <a:t>.</a:t>
            </a:r>
            <a:r>
              <a:rPr lang="en-US" sz="2000" b="1" dirty="0">
                <a:solidFill>
                  <a:srgbClr val="000000"/>
                </a:solidFill>
                <a:latin typeface="Tahoma" charset="0"/>
                <a:ea typeface="ＭＳ Ｐゴシック" charset="0"/>
                <a:cs typeface="Arial" charset="0"/>
              </a:rPr>
              <a:t>32**</a:t>
            </a:r>
            <a:r>
              <a:rPr lang="en-US" sz="2000" dirty="0">
                <a:solidFill>
                  <a:srgbClr val="000000"/>
                </a:solidFill>
                <a:latin typeface="Tahoma" charset="0"/>
                <a:ea typeface="ＭＳ Ｐゴシック" charset="0"/>
                <a:cs typeface="Arial" charset="0"/>
              </a:rPr>
              <a:t>		 </a:t>
            </a:r>
            <a:r>
              <a:rPr lang="en-US" sz="2000" dirty="0" smtClean="0">
                <a:solidFill>
                  <a:srgbClr val="000000"/>
                </a:solidFill>
                <a:latin typeface="Tahoma" charset="0"/>
                <a:ea typeface="ＭＳ Ｐゴシック" charset="0"/>
                <a:cs typeface="Arial" charset="0"/>
              </a:rPr>
              <a:t>	 .</a:t>
            </a:r>
            <a:r>
              <a:rPr lang="en-US" sz="2000" dirty="0">
                <a:solidFill>
                  <a:srgbClr val="000000"/>
                </a:solidFill>
                <a:latin typeface="Tahoma" charset="0"/>
                <a:ea typeface="ＭＳ Ｐゴシック" charset="0"/>
                <a:cs typeface="Arial" charset="0"/>
              </a:rPr>
              <a:t>07</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Work identity late 50s	 </a:t>
            </a:r>
            <a:r>
              <a:rPr lang="en-US" sz="2000" dirty="0" smtClean="0">
                <a:solidFill>
                  <a:srgbClr val="000000"/>
                </a:solidFill>
                <a:latin typeface="Tahoma" charset="0"/>
                <a:ea typeface="ＭＳ Ｐゴシック" charset="0"/>
                <a:cs typeface="Arial" charset="0"/>
              </a:rPr>
              <a:t>	.</a:t>
            </a:r>
            <a:r>
              <a:rPr lang="en-US" sz="2000" dirty="0">
                <a:solidFill>
                  <a:srgbClr val="000000"/>
                </a:solidFill>
                <a:latin typeface="Tahoma" charset="0"/>
                <a:ea typeface="ＭＳ Ｐゴシック" charset="0"/>
                <a:cs typeface="Arial" charset="0"/>
              </a:rPr>
              <a:t>12		 	</a:t>
            </a:r>
            <a:r>
              <a:rPr lang="en-US" sz="2000" b="1" dirty="0" smtClean="0">
                <a:solidFill>
                  <a:srgbClr val="000000"/>
                </a:solidFill>
                <a:latin typeface="Tahoma" charset="0"/>
                <a:ea typeface="ＭＳ Ｐゴシック" charset="0"/>
                <a:cs typeface="Arial" charset="0"/>
              </a:rPr>
              <a:t>.</a:t>
            </a:r>
            <a:r>
              <a:rPr lang="en-US" sz="2000" b="1" dirty="0">
                <a:solidFill>
                  <a:srgbClr val="000000"/>
                </a:solidFill>
                <a:latin typeface="Tahoma" charset="0"/>
                <a:ea typeface="ＭＳ Ｐゴシック" charset="0"/>
                <a:cs typeface="Arial" charset="0"/>
              </a:rPr>
              <a:t>29</a:t>
            </a:r>
            <a:r>
              <a:rPr lang="en-US" sz="2000" b="1" dirty="0" smtClean="0">
                <a:solidFill>
                  <a:srgbClr val="000000"/>
                </a:solidFill>
                <a:latin typeface="Tahoma" charset="0"/>
                <a:ea typeface="ＭＳ Ｐゴシック" charset="0"/>
                <a:cs typeface="Arial" charset="0"/>
              </a:rPr>
              <a:t>*</a:t>
            </a:r>
            <a:r>
              <a:rPr lang="en-US" sz="2000" dirty="0" smtClean="0">
                <a:solidFill>
                  <a:srgbClr val="000000"/>
                </a:solidFill>
                <a:latin typeface="Tahoma" charset="0"/>
                <a:ea typeface="ＭＳ Ｐゴシック" charset="0"/>
                <a:cs typeface="Arial" charset="0"/>
              </a:rPr>
              <a:t>		</a:t>
            </a:r>
            <a:r>
              <a:rPr lang="en-US" sz="2000" dirty="0" smtClean="0">
                <a:latin typeface="Tahoma" charset="0"/>
                <a:ea typeface="ＭＳ Ｐゴシック" charset="0"/>
                <a:cs typeface="Arial" charset="0"/>
              </a:rPr>
              <a:t>	 </a:t>
            </a:r>
            <a:r>
              <a:rPr lang="en-US" sz="2000" b="1" dirty="0" smtClean="0">
                <a:solidFill>
                  <a:srgbClr val="FF0000"/>
                </a:solidFill>
                <a:latin typeface="Tahoma" charset="0"/>
                <a:ea typeface="ＭＳ Ｐゴシック" charset="0"/>
                <a:cs typeface="Arial" charset="0"/>
              </a:rPr>
              <a:t>.</a:t>
            </a:r>
            <a:r>
              <a:rPr lang="en-US" sz="2000" b="1" dirty="0">
                <a:solidFill>
                  <a:srgbClr val="FF0000"/>
                </a:solidFill>
                <a:latin typeface="Tahoma" charset="0"/>
                <a:ea typeface="ＭＳ Ｐゴシック" charset="0"/>
                <a:cs typeface="Arial" charset="0"/>
              </a:rPr>
              <a:t>35**</a:t>
            </a:r>
          </a:p>
          <a:p>
            <a:pPr eaLnBrk="1" hangingPunct="1">
              <a:lnSpc>
                <a:spcPct val="80000"/>
              </a:lnSpc>
              <a:buFont typeface="Wingdings" charset="0"/>
              <a:buNone/>
              <a:defRPr/>
            </a:pPr>
            <a:endParaRPr lang="en-US" sz="2000" dirty="0">
              <a:latin typeface="Tahoma" charset="0"/>
              <a:ea typeface="ＭＳ Ｐゴシック" charset="0"/>
              <a:cs typeface="Arial" charset="0"/>
            </a:endParaRP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Socio-cultural factors</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	Traditional </a:t>
            </a:r>
            <a:r>
              <a:rPr lang="en-US" sz="2000" dirty="0" smtClean="0">
                <a:solidFill>
                  <a:srgbClr val="000000"/>
                </a:solidFill>
                <a:latin typeface="Tahoma" charset="0"/>
                <a:ea typeface="ＭＳ Ｐゴシック" charset="0"/>
                <a:cs typeface="Arial" charset="0"/>
              </a:rPr>
              <a:t>role			-</a:t>
            </a:r>
            <a:r>
              <a:rPr lang="en-US" sz="2000" b="1" dirty="0">
                <a:solidFill>
                  <a:srgbClr val="000000"/>
                </a:solidFill>
                <a:latin typeface="Tahoma" charset="0"/>
                <a:ea typeface="ＭＳ Ｐゴシック" charset="0"/>
                <a:cs typeface="Arial" charset="0"/>
              </a:rPr>
              <a:t>.29**</a:t>
            </a:r>
            <a:r>
              <a:rPr lang="en-US" sz="2000" dirty="0">
                <a:solidFill>
                  <a:srgbClr val="000000"/>
                </a:solidFill>
                <a:latin typeface="Tahoma" charset="0"/>
                <a:ea typeface="ＭＳ Ｐゴシック" charset="0"/>
                <a:cs typeface="Arial" charset="0"/>
              </a:rPr>
              <a:t>		-.12</a:t>
            </a:r>
            <a:r>
              <a:rPr lang="en-US" sz="2000" b="1" dirty="0">
                <a:solidFill>
                  <a:srgbClr val="000000"/>
                </a:solidFill>
                <a:latin typeface="Tahoma" charset="0"/>
                <a:ea typeface="ＭＳ Ｐゴシック" charset="0"/>
                <a:cs typeface="Arial" charset="0"/>
              </a:rPr>
              <a:t>	</a:t>
            </a:r>
            <a:r>
              <a:rPr lang="en-US" sz="2000" dirty="0">
                <a:solidFill>
                  <a:srgbClr val="000000"/>
                </a:solidFill>
                <a:latin typeface="Tahoma" charset="0"/>
                <a:ea typeface="ＭＳ Ｐゴシック" charset="0"/>
                <a:cs typeface="Arial" charset="0"/>
              </a:rPr>
              <a:t>	 </a:t>
            </a:r>
            <a:r>
              <a:rPr lang="en-US" sz="2000" dirty="0" smtClean="0">
                <a:solidFill>
                  <a:srgbClr val="000000"/>
                </a:solidFill>
                <a:latin typeface="Tahoma" charset="0"/>
                <a:ea typeface="ＭＳ Ｐゴシック" charset="0"/>
                <a:cs typeface="Arial" charset="0"/>
              </a:rPr>
              <a:t>		 </a:t>
            </a:r>
            <a:r>
              <a:rPr lang="en-US" sz="2000" b="1" dirty="0" smtClean="0">
                <a:solidFill>
                  <a:srgbClr val="000000"/>
                </a:solidFill>
                <a:latin typeface="Tahoma" charset="0"/>
                <a:ea typeface="ＭＳ Ｐゴシック" charset="0"/>
                <a:cs typeface="Arial" charset="0"/>
              </a:rPr>
              <a:t>.</a:t>
            </a:r>
            <a:r>
              <a:rPr lang="en-US" sz="2000" b="1" dirty="0">
                <a:solidFill>
                  <a:srgbClr val="000000"/>
                </a:solidFill>
                <a:latin typeface="Tahoma" charset="0"/>
                <a:ea typeface="ＭＳ Ｐゴシック" charset="0"/>
                <a:cs typeface="Arial" charset="0"/>
              </a:rPr>
              <a:t>23*</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	Early divorce		</a:t>
            </a:r>
            <a:r>
              <a:rPr lang="en-US" sz="2000" dirty="0" smtClean="0">
                <a:solidFill>
                  <a:srgbClr val="000000"/>
                </a:solidFill>
                <a:latin typeface="Tahoma" charset="0"/>
                <a:ea typeface="ＭＳ Ｐゴシック" charset="0"/>
                <a:cs typeface="Arial" charset="0"/>
              </a:rPr>
              <a:t>		</a:t>
            </a:r>
            <a:r>
              <a:rPr lang="en-US" sz="2000" b="1" dirty="0" smtClean="0">
                <a:solidFill>
                  <a:srgbClr val="000000"/>
                </a:solidFill>
                <a:latin typeface="Tahoma" charset="0"/>
                <a:ea typeface="ＭＳ Ｐゴシック" charset="0"/>
                <a:cs typeface="Arial" charset="0"/>
              </a:rPr>
              <a:t>-</a:t>
            </a:r>
            <a:r>
              <a:rPr lang="en-US" sz="2000" dirty="0">
                <a:solidFill>
                  <a:srgbClr val="000000"/>
                </a:solidFill>
                <a:latin typeface="Tahoma" charset="0"/>
                <a:ea typeface="ＭＳ Ｐゴシック" charset="0"/>
                <a:cs typeface="Arial" charset="0"/>
              </a:rPr>
              <a:t>.06		 .17</a:t>
            </a:r>
            <a:r>
              <a:rPr lang="en-US" sz="2000" b="1" dirty="0">
                <a:solidFill>
                  <a:srgbClr val="000000"/>
                </a:solidFill>
                <a:latin typeface="Tahoma" charset="0"/>
                <a:ea typeface="ＭＳ Ｐゴシック" charset="0"/>
                <a:cs typeface="Arial" charset="0"/>
              </a:rPr>
              <a:t>		</a:t>
            </a:r>
            <a:r>
              <a:rPr lang="en-US" sz="2000" b="1" dirty="0" smtClean="0">
                <a:solidFill>
                  <a:srgbClr val="000000"/>
                </a:solidFill>
                <a:latin typeface="Tahoma" charset="0"/>
                <a:ea typeface="ＭＳ Ｐゴシック" charset="0"/>
                <a:cs typeface="Arial" charset="0"/>
              </a:rPr>
              <a:t>		-</a:t>
            </a:r>
            <a:r>
              <a:rPr lang="en-US" sz="2000" b="1" dirty="0">
                <a:solidFill>
                  <a:srgbClr val="000000"/>
                </a:solidFill>
                <a:latin typeface="Tahoma" charset="0"/>
                <a:ea typeface="ＭＳ Ｐゴシック" charset="0"/>
                <a:cs typeface="Arial" charset="0"/>
              </a:rPr>
              <a:t>.25*</a:t>
            </a:r>
          </a:p>
          <a:p>
            <a:pPr eaLnBrk="1" hangingPunct="1">
              <a:lnSpc>
                <a:spcPct val="80000"/>
              </a:lnSpc>
              <a:buFont typeface="Wingdings" charset="0"/>
              <a:buNone/>
              <a:defRPr/>
            </a:pPr>
            <a:r>
              <a:rPr lang="en-US" sz="2000" dirty="0">
                <a:solidFill>
                  <a:srgbClr val="000000"/>
                </a:solidFill>
                <a:latin typeface="Tahoma" charset="0"/>
                <a:ea typeface="ＭＳ Ｐゴシック" charset="0"/>
                <a:cs typeface="Arial" charset="0"/>
              </a:rPr>
              <a:t>	Women</a:t>
            </a:r>
            <a:r>
              <a:rPr lang="ja-JP" altLang="en-US" sz="2000" dirty="0">
                <a:solidFill>
                  <a:srgbClr val="000000"/>
                </a:solidFill>
                <a:latin typeface="Arial" charset="0"/>
                <a:ea typeface="ＭＳ Ｐゴシック" charset="0"/>
                <a:cs typeface="Arial" charset="0"/>
              </a:rPr>
              <a:t>’</a:t>
            </a:r>
            <a:r>
              <a:rPr lang="en-US" altLang="ja-JP" sz="2000" dirty="0">
                <a:solidFill>
                  <a:srgbClr val="000000"/>
                </a:solidFill>
                <a:latin typeface="Tahoma" charset="0"/>
                <a:ea typeface="ＭＳ Ｐゴシック" charset="0"/>
                <a:cs typeface="Arial" charset="0"/>
              </a:rPr>
              <a:t>s movement	</a:t>
            </a:r>
            <a:r>
              <a:rPr lang="en-US" altLang="ja-JP" sz="2000" dirty="0" smtClean="0">
                <a:solidFill>
                  <a:srgbClr val="000000"/>
                </a:solidFill>
                <a:latin typeface="Tahoma" charset="0"/>
                <a:ea typeface="ＭＳ Ｐゴシック" charset="0"/>
                <a:cs typeface="Arial" charset="0"/>
              </a:rPr>
              <a:t>	</a:t>
            </a:r>
            <a:r>
              <a:rPr lang="en-US" altLang="ja-JP" sz="2000" b="1" dirty="0" smtClean="0">
                <a:solidFill>
                  <a:srgbClr val="000000"/>
                </a:solidFill>
                <a:latin typeface="Tahoma" charset="0"/>
                <a:ea typeface="ＭＳ Ｐゴシック" charset="0"/>
                <a:cs typeface="Arial" charset="0"/>
              </a:rPr>
              <a:t> </a:t>
            </a:r>
            <a:r>
              <a:rPr lang="en-US" altLang="ja-JP" sz="2000" dirty="0">
                <a:solidFill>
                  <a:srgbClr val="000000"/>
                </a:solidFill>
                <a:latin typeface="Tahoma" charset="0"/>
                <a:ea typeface="ＭＳ Ｐゴシック" charset="0"/>
                <a:cs typeface="Arial" charset="0"/>
              </a:rPr>
              <a:t>.</a:t>
            </a:r>
            <a:r>
              <a:rPr lang="en-US" altLang="ja-JP" sz="2000" dirty="0" smtClean="0">
                <a:solidFill>
                  <a:srgbClr val="000000"/>
                </a:solidFill>
                <a:latin typeface="Tahoma" charset="0"/>
                <a:ea typeface="ＭＳ Ｐゴシック" charset="0"/>
                <a:cs typeface="Arial" charset="0"/>
              </a:rPr>
              <a:t>19	</a:t>
            </a:r>
            <a:r>
              <a:rPr lang="en-US" altLang="ja-JP" sz="2000" dirty="0">
                <a:solidFill>
                  <a:srgbClr val="000000"/>
                </a:solidFill>
                <a:latin typeface="Tahoma" charset="0"/>
                <a:ea typeface="ＭＳ Ｐゴシック" charset="0"/>
                <a:cs typeface="Arial" charset="0"/>
              </a:rPr>
              <a:t>		 </a:t>
            </a:r>
            <a:r>
              <a:rPr lang="en-US" altLang="ja-JP" sz="2000" b="1" dirty="0">
                <a:solidFill>
                  <a:srgbClr val="000000"/>
                </a:solidFill>
                <a:latin typeface="Tahoma" charset="0"/>
                <a:ea typeface="ＭＳ Ｐゴシック" charset="0"/>
                <a:cs typeface="Arial" charset="0"/>
              </a:rPr>
              <a:t>.34*</a:t>
            </a:r>
            <a:r>
              <a:rPr lang="en-US" altLang="ja-JP" sz="2000" b="1" dirty="0" smtClean="0">
                <a:solidFill>
                  <a:srgbClr val="000000"/>
                </a:solidFill>
                <a:latin typeface="Tahoma" charset="0"/>
                <a:ea typeface="ＭＳ Ｐゴシック" charset="0"/>
                <a:cs typeface="Arial" charset="0"/>
              </a:rPr>
              <a:t>*	</a:t>
            </a:r>
            <a:r>
              <a:rPr lang="en-US" altLang="ja-JP" sz="2000" b="1" dirty="0">
                <a:solidFill>
                  <a:srgbClr val="000000"/>
                </a:solidFill>
                <a:latin typeface="Tahoma" charset="0"/>
                <a:ea typeface="ＭＳ Ｐゴシック" charset="0"/>
                <a:cs typeface="Arial" charset="0"/>
              </a:rPr>
              <a:t>		</a:t>
            </a:r>
            <a:r>
              <a:rPr lang="en-US" altLang="ja-JP" sz="2000" dirty="0">
                <a:solidFill>
                  <a:srgbClr val="000000"/>
                </a:solidFill>
                <a:latin typeface="Tahoma" charset="0"/>
                <a:ea typeface="ＭＳ Ｐゴシック" charset="0"/>
                <a:cs typeface="Arial" charset="0"/>
              </a:rPr>
              <a:t> </a:t>
            </a:r>
            <a:r>
              <a:rPr lang="en-US" altLang="ja-JP" sz="2000" dirty="0" smtClean="0">
                <a:solidFill>
                  <a:srgbClr val="000000"/>
                </a:solidFill>
                <a:latin typeface="Tahoma" charset="0"/>
                <a:ea typeface="ＭＳ Ｐゴシック" charset="0"/>
                <a:cs typeface="Arial" charset="0"/>
              </a:rPr>
              <a:t> .</a:t>
            </a:r>
            <a:r>
              <a:rPr lang="en-US" altLang="ja-JP" sz="2000" dirty="0">
                <a:solidFill>
                  <a:srgbClr val="000000"/>
                </a:solidFill>
                <a:latin typeface="Tahoma" charset="0"/>
                <a:ea typeface="ＭＳ Ｐゴシック" charset="0"/>
                <a:cs typeface="Arial" charset="0"/>
              </a:rPr>
              <a:t>05</a:t>
            </a:r>
          </a:p>
          <a:p>
            <a:pPr eaLnBrk="1" hangingPunct="1">
              <a:lnSpc>
                <a:spcPct val="80000"/>
              </a:lnSpc>
              <a:buFont typeface="Wingdings" charset="0"/>
              <a:buNone/>
              <a:defRPr/>
            </a:pPr>
            <a:endParaRPr lang="en-US" sz="2000" b="1" dirty="0">
              <a:latin typeface="Tahoma" charset="0"/>
              <a:ea typeface="ＭＳ Ｐゴシック" charset="0"/>
              <a:cs typeface="Arial" charset="0"/>
            </a:endParaRPr>
          </a:p>
        </p:txBody>
      </p:sp>
    </p:spTree>
    <p:extLst>
      <p:ext uri="{BB962C8B-B14F-4D97-AF65-F5344CB8AC3E}">
        <p14:creationId xmlns:p14="http://schemas.microsoft.com/office/powerpoint/2010/main" val="133254204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Helvetica"/>
                <a:cs typeface="Helvetica"/>
              </a:rPr>
              <a:t>Big Five: Broad domains of social-emotional differences</a:t>
            </a:r>
            <a:endParaRPr lang="en-US" dirty="0">
              <a:solidFill>
                <a:srgbClr val="000000"/>
              </a:solidFill>
              <a:latin typeface="Helvetica"/>
              <a:cs typeface="Helvetica"/>
            </a:endParaRPr>
          </a:p>
        </p:txBody>
      </p:sp>
      <p:sp>
        <p:nvSpPr>
          <p:cNvPr id="3" name="Content Placeholder 2"/>
          <p:cNvSpPr>
            <a:spLocks noGrp="1"/>
          </p:cNvSpPr>
          <p:nvPr>
            <p:ph idx="1"/>
          </p:nvPr>
        </p:nvSpPr>
        <p:spPr/>
        <p:txBody>
          <a:bodyPr>
            <a:normAutofit fontScale="92500" lnSpcReduction="10000"/>
          </a:bodyPr>
          <a:lstStyle/>
          <a:p>
            <a:pPr>
              <a:defRPr/>
            </a:pPr>
            <a:r>
              <a:rPr lang="en-US" dirty="0" smtClean="0">
                <a:solidFill>
                  <a:srgbClr val="000000"/>
                </a:solidFill>
                <a:latin typeface="Helvetica"/>
                <a:cs typeface="Helvetica"/>
              </a:rPr>
              <a:t>Some brief (rushed) background!!</a:t>
            </a:r>
          </a:p>
          <a:p>
            <a:pPr>
              <a:defRPr/>
            </a:pPr>
            <a:r>
              <a:rPr lang="en-US" dirty="0" smtClean="0">
                <a:solidFill>
                  <a:srgbClr val="000000"/>
                </a:solidFill>
                <a:latin typeface="Helvetica"/>
                <a:cs typeface="Helvetica"/>
              </a:rPr>
              <a:t>Let’s start with Openness, which you will find easy to recognize</a:t>
            </a:r>
          </a:p>
          <a:p>
            <a:pPr>
              <a:defRPr/>
            </a:pPr>
            <a:r>
              <a:rPr lang="en-US" dirty="0">
                <a:solidFill>
                  <a:srgbClr val="000000"/>
                </a:solidFill>
                <a:latin typeface="Helvetica"/>
                <a:cs typeface="Helvetica"/>
              </a:rPr>
              <a:t>B</a:t>
            </a:r>
            <a:r>
              <a:rPr lang="en-US" dirty="0" smtClean="0">
                <a:solidFill>
                  <a:srgbClr val="000000"/>
                </a:solidFill>
                <a:latin typeface="Helvetica"/>
                <a:cs typeface="Helvetica"/>
              </a:rPr>
              <a:t>ecause you HERE, at this time, far away from home, in part because you are high in O</a:t>
            </a:r>
          </a:p>
          <a:p>
            <a:pPr>
              <a:defRPr/>
            </a:pPr>
            <a:r>
              <a:rPr lang="en-US" dirty="0" smtClean="0">
                <a:solidFill>
                  <a:srgbClr val="000000"/>
                </a:solidFill>
                <a:latin typeface="Helvetica"/>
                <a:cs typeface="Helvetica"/>
              </a:rPr>
              <a:t>E.g., you like to experience other cultures, try foods that are new to you, you are interested in ideas, willing to try out new or different ideas that you might not agree with or that challenge your own views</a:t>
            </a:r>
            <a:endParaRPr lang="en-US" dirty="0">
              <a:solidFill>
                <a:srgbClr val="000000"/>
              </a:solidFill>
              <a:latin typeface="Helvetica"/>
              <a:cs typeface="Helvetica"/>
            </a:endParaRPr>
          </a:p>
        </p:txBody>
      </p:sp>
    </p:spTree>
    <p:extLst>
      <p:ext uri="{BB962C8B-B14F-4D97-AF65-F5344CB8AC3E}">
        <p14:creationId xmlns:p14="http://schemas.microsoft.com/office/powerpoint/2010/main" val="122937774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Validation”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Generalizability (convergence) across different data sources, such as</a:t>
            </a:r>
          </a:p>
          <a:p>
            <a:pPr lvl="1"/>
            <a:r>
              <a:rPr lang="en-US" dirty="0" smtClean="0"/>
              <a:t>Teacher, Parent, and Self-report</a:t>
            </a:r>
          </a:p>
          <a:p>
            <a:r>
              <a:rPr lang="en-US" dirty="0" smtClean="0"/>
              <a:t>Hypothesis tests: Does the measure predict expected behavior in specific settings?</a:t>
            </a:r>
          </a:p>
          <a:p>
            <a:pPr lvl="1"/>
            <a:r>
              <a:rPr lang="en-US" dirty="0" smtClean="0"/>
              <a:t>C </a:t>
            </a:r>
            <a:r>
              <a:rPr lang="en-US" dirty="0" smtClean="0">
                <a:sym typeface="Wingdings"/>
              </a:rPr>
              <a:t> </a:t>
            </a:r>
            <a:r>
              <a:rPr lang="en-US" dirty="0">
                <a:sym typeface="Wingdings"/>
              </a:rPr>
              <a:t>A</a:t>
            </a:r>
            <a:r>
              <a:rPr lang="en-US" dirty="0" smtClean="0">
                <a:sym typeface="Wingdings"/>
              </a:rPr>
              <a:t>rrival time in minutes</a:t>
            </a:r>
          </a:p>
          <a:p>
            <a:pPr lvl="1"/>
            <a:r>
              <a:rPr lang="en-US" dirty="0"/>
              <a:t>C </a:t>
            </a:r>
            <a:r>
              <a:rPr lang="en-US" dirty="0">
                <a:sym typeface="Wingdings"/>
              </a:rPr>
              <a:t> T</a:t>
            </a:r>
            <a:r>
              <a:rPr lang="en-US" dirty="0" smtClean="0">
                <a:sym typeface="Wingdings"/>
              </a:rPr>
              <a:t>ime spent working on task </a:t>
            </a:r>
          </a:p>
          <a:p>
            <a:pPr lvl="1"/>
            <a:r>
              <a:rPr lang="en-US" dirty="0"/>
              <a:t>C </a:t>
            </a:r>
            <a:r>
              <a:rPr lang="en-US" dirty="0">
                <a:sym typeface="Wingdings"/>
              </a:rPr>
              <a:t> A</a:t>
            </a:r>
            <a:r>
              <a:rPr lang="en-US" dirty="0" smtClean="0">
                <a:sym typeface="Wingdings"/>
              </a:rPr>
              <a:t>ssessments completed in longitudinal study (ouch!)</a:t>
            </a:r>
          </a:p>
          <a:p>
            <a:r>
              <a:rPr lang="en-US" dirty="0" smtClean="0">
                <a:sym typeface="Wingdings"/>
              </a:rPr>
              <a:t>Discriminant validity—previous examples </a:t>
            </a:r>
          </a:p>
          <a:p>
            <a:pPr lvl="1"/>
            <a:r>
              <a:rPr lang="en-US" dirty="0" smtClean="0">
                <a:sym typeface="Wingdings"/>
              </a:rPr>
              <a:t>C and O  Good grades </a:t>
            </a:r>
          </a:p>
          <a:p>
            <a:pPr lvl="1"/>
            <a:r>
              <a:rPr lang="en-US" dirty="0" smtClean="0">
                <a:sym typeface="Wingdings"/>
              </a:rPr>
              <a:t>C and A  Better conduct</a:t>
            </a:r>
            <a:endParaRPr lang="en-US" dirty="0"/>
          </a:p>
        </p:txBody>
      </p:sp>
    </p:spTree>
    <p:extLst>
      <p:ext uri="{BB962C8B-B14F-4D97-AF65-F5344CB8AC3E}">
        <p14:creationId xmlns:p14="http://schemas.microsoft.com/office/powerpoint/2010/main" val="5070692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7" name="Shape 137"/>
          <p:cNvSpPr txBox="1"/>
          <p:nvPr/>
        </p:nvSpPr>
        <p:spPr>
          <a:xfrm>
            <a:off x="4283850" y="1944775"/>
            <a:ext cx="576300" cy="749099"/>
          </a:xfrm>
          <a:prstGeom prst="rect">
            <a:avLst/>
          </a:prstGeom>
          <a:noFill/>
        </p:spPr>
        <p:txBody>
          <a:bodyPr lIns="91425" tIns="91425" rIns="91425" bIns="91425" anchor="t" anchorCtr="0">
            <a:noAutofit/>
          </a:bodyPr>
          <a:lstStyle/>
          <a:p>
            <a:pPr lvl="0" rtl="0">
              <a:buNone/>
            </a:pPr>
            <a:r>
              <a:rPr lang="en-US" sz="4800" b="1" dirty="0">
                <a:solidFill>
                  <a:srgbClr val="FF0000"/>
                </a:solidFill>
                <a:latin typeface="Courier New"/>
                <a:ea typeface="Courier New"/>
                <a:cs typeface="Courier New"/>
                <a:sym typeface="Courier New"/>
              </a:rPr>
              <a:t>E</a:t>
            </a:r>
            <a:endParaRPr lang="en" sz="4800" b="1" dirty="0">
              <a:solidFill>
                <a:srgbClr val="FF0000"/>
              </a:solidFill>
              <a:latin typeface="Courier New"/>
              <a:ea typeface="Courier New"/>
              <a:cs typeface="Courier New"/>
              <a:sym typeface="Courier New"/>
            </a:endParaRPr>
          </a:p>
        </p:txBody>
      </p:sp>
      <p:sp>
        <p:nvSpPr>
          <p:cNvPr id="138" name="Shape 138"/>
          <p:cNvSpPr txBox="1"/>
          <p:nvPr/>
        </p:nvSpPr>
        <p:spPr>
          <a:xfrm>
            <a:off x="5436450"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C</a:t>
            </a:r>
            <a:endParaRPr lang="en" sz="4800" b="1" dirty="0">
              <a:latin typeface="Courier New"/>
              <a:ea typeface="Courier New"/>
              <a:cs typeface="Courier New"/>
              <a:sym typeface="Courier New"/>
            </a:endParaRPr>
          </a:p>
        </p:txBody>
      </p:sp>
      <p:sp>
        <p:nvSpPr>
          <p:cNvPr id="139" name="Shape 139"/>
          <p:cNvSpPr txBox="1"/>
          <p:nvPr/>
        </p:nvSpPr>
        <p:spPr>
          <a:xfrm>
            <a:off x="3712375"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O</a:t>
            </a:r>
            <a:endParaRPr lang="en" sz="4800" b="1" dirty="0">
              <a:latin typeface="Courier New"/>
              <a:ea typeface="Courier New"/>
              <a:cs typeface="Courier New"/>
              <a:sym typeface="Courier New"/>
            </a:endParaRPr>
          </a:p>
        </p:txBody>
      </p:sp>
      <p:sp>
        <p:nvSpPr>
          <p:cNvPr id="140" name="Shape 140"/>
          <p:cNvSpPr txBox="1"/>
          <p:nvPr/>
        </p:nvSpPr>
        <p:spPr>
          <a:xfrm>
            <a:off x="4881750"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S</a:t>
            </a:r>
            <a:endParaRPr lang="en" sz="4800" b="1" dirty="0">
              <a:latin typeface="Courier New"/>
              <a:ea typeface="Courier New"/>
              <a:cs typeface="Courier New"/>
              <a:sym typeface="Courier New"/>
            </a:endParaRPr>
          </a:p>
        </p:txBody>
      </p:sp>
      <p:sp>
        <p:nvSpPr>
          <p:cNvPr id="141" name="Shape 141"/>
          <p:cNvSpPr txBox="1"/>
          <p:nvPr/>
        </p:nvSpPr>
        <p:spPr>
          <a:xfrm>
            <a:off x="3131249" y="2866775"/>
            <a:ext cx="947691" cy="749099"/>
          </a:xfrm>
          <a:prstGeom prst="rect">
            <a:avLst/>
          </a:prstGeom>
          <a:noFill/>
        </p:spPr>
        <p:txBody>
          <a:bodyPr lIns="91425" tIns="91425" rIns="91425" bIns="91425" anchor="t" anchorCtr="0">
            <a:noAutofit/>
          </a:bodyPr>
          <a:lstStyle/>
          <a:p>
            <a:pPr lvl="0" rtl="0">
              <a:buNone/>
            </a:pPr>
            <a:r>
              <a:rPr lang="en" sz="4800" b="1" dirty="0" smtClean="0">
                <a:latin typeface="Courier New"/>
                <a:ea typeface="Courier New"/>
                <a:cs typeface="Courier New"/>
                <a:sym typeface="Courier New"/>
              </a:rPr>
              <a:t>B</a:t>
            </a:r>
            <a:endParaRPr lang="en" sz="4800" b="1" dirty="0">
              <a:latin typeface="Courier New"/>
              <a:ea typeface="Courier New"/>
              <a:cs typeface="Courier New"/>
              <a:sym typeface="Courier New"/>
            </a:endParaRPr>
          </a:p>
        </p:txBody>
      </p:sp>
      <p:cxnSp>
        <p:nvCxnSpPr>
          <p:cNvPr id="150" name="Shape 150"/>
          <p:cNvCxnSpPr/>
          <p:nvPr/>
        </p:nvCxnSpPr>
        <p:spPr>
          <a:xfrm flipV="1">
            <a:off x="3510687" y="2508200"/>
            <a:ext cx="777988" cy="596945"/>
          </a:xfrm>
          <a:prstGeom prst="straightConnector1">
            <a:avLst/>
          </a:prstGeom>
          <a:noFill/>
          <a:ln w="19050" cap="flat">
            <a:solidFill>
              <a:schemeClr val="dk2"/>
            </a:solidFill>
            <a:prstDash val="solid"/>
            <a:round/>
            <a:headEnd type="none" w="lg" len="lg"/>
            <a:tailEnd type="triangle" w="lg" len="lg"/>
          </a:ln>
        </p:spPr>
      </p:cxnSp>
      <p:cxnSp>
        <p:nvCxnSpPr>
          <p:cNvPr id="152" name="Shape 152"/>
          <p:cNvCxnSpPr/>
          <p:nvPr/>
        </p:nvCxnSpPr>
        <p:spPr>
          <a:xfrm flipH="1" flipV="1">
            <a:off x="4802550" y="2580976"/>
            <a:ext cx="655500" cy="524169"/>
          </a:xfrm>
          <a:prstGeom prst="straightConnector1">
            <a:avLst/>
          </a:prstGeom>
          <a:noFill/>
          <a:ln w="19050" cap="flat">
            <a:solidFill>
              <a:schemeClr val="dk2"/>
            </a:solidFill>
            <a:prstDash val="solid"/>
            <a:round/>
            <a:headEnd type="none" w="lg" len="lg"/>
            <a:tailEnd type="triangle" w="lg" len="lg"/>
          </a:ln>
        </p:spPr>
      </p:cxnSp>
      <p:cxnSp>
        <p:nvCxnSpPr>
          <p:cNvPr id="153" name="Shape 153"/>
          <p:cNvCxnSpPr/>
          <p:nvPr/>
        </p:nvCxnSpPr>
        <p:spPr>
          <a:xfrm flipV="1">
            <a:off x="4078941" y="2690924"/>
            <a:ext cx="431283" cy="1537429"/>
          </a:xfrm>
          <a:prstGeom prst="straightConnector1">
            <a:avLst/>
          </a:prstGeom>
          <a:noFill/>
          <a:ln w="19050" cap="flat">
            <a:solidFill>
              <a:schemeClr val="dk2"/>
            </a:solidFill>
            <a:prstDash val="solid"/>
            <a:round/>
            <a:headEnd type="none" w="lg" len="lg"/>
            <a:tailEnd type="triangle" w="lg" len="lg"/>
          </a:ln>
        </p:spPr>
      </p:cxnSp>
      <p:cxnSp>
        <p:nvCxnSpPr>
          <p:cNvPr id="154" name="Shape 154"/>
          <p:cNvCxnSpPr/>
          <p:nvPr/>
        </p:nvCxnSpPr>
        <p:spPr>
          <a:xfrm flipH="1" flipV="1">
            <a:off x="4692026" y="2706195"/>
            <a:ext cx="432798" cy="1522158"/>
          </a:xfrm>
          <a:prstGeom prst="straightConnector1">
            <a:avLst/>
          </a:prstGeom>
          <a:noFill/>
          <a:ln w="19050" cap="flat">
            <a:solidFill>
              <a:schemeClr val="dk2"/>
            </a:solidFill>
            <a:prstDash val="solid"/>
            <a:round/>
            <a:headEnd type="none" w="lg" len="lg"/>
            <a:tailEnd type="triangle" w="lg" len="lg"/>
          </a:ln>
        </p:spPr>
      </p:cxnSp>
      <p:sp>
        <p:nvSpPr>
          <p:cNvPr id="159" name="Shape 159"/>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US" sz="3600" dirty="0" smtClean="0">
                <a:solidFill>
                  <a:srgbClr val="000000"/>
                </a:solidFill>
                <a:latin typeface="Helvetica"/>
                <a:cs typeface="Helvetica"/>
              </a:rPr>
              <a:t>Multiple Perspectives on the Person: 360 Degree Assessment</a:t>
            </a:r>
            <a:endParaRPr lang="en" sz="3600" dirty="0">
              <a:solidFill>
                <a:srgbClr val="000000"/>
              </a:solidFill>
              <a:latin typeface="Helvetica"/>
              <a:cs typeface="Helvetica"/>
            </a:endParaRPr>
          </a:p>
        </p:txBody>
      </p:sp>
    </p:spTree>
    <p:extLst>
      <p:ext uri="{BB962C8B-B14F-4D97-AF65-F5344CB8AC3E}">
        <p14:creationId xmlns:p14="http://schemas.microsoft.com/office/powerpoint/2010/main" val="297938847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cxnSp>
        <p:nvCxnSpPr>
          <p:cNvPr id="135" name="Shape 135"/>
          <p:cNvCxnSpPr/>
          <p:nvPr/>
        </p:nvCxnSpPr>
        <p:spPr>
          <a:xfrm rot="10800000" flipH="1">
            <a:off x="4132575" y="3515475"/>
            <a:ext cx="1089000" cy="609899"/>
          </a:xfrm>
          <a:prstGeom prst="straightConnector1">
            <a:avLst/>
          </a:prstGeom>
          <a:noFill/>
          <a:ln w="19050" cap="flat">
            <a:solidFill>
              <a:srgbClr val="666666"/>
            </a:solidFill>
            <a:prstDash val="solid"/>
            <a:round/>
            <a:headEnd type="triangle" w="lg" len="lg"/>
            <a:tailEnd type="none" w="lg" len="lg"/>
          </a:ln>
        </p:spPr>
      </p:cxnSp>
      <p:cxnSp>
        <p:nvCxnSpPr>
          <p:cNvPr id="136" name="Shape 136"/>
          <p:cNvCxnSpPr/>
          <p:nvPr/>
        </p:nvCxnSpPr>
        <p:spPr>
          <a:xfrm flipH="1">
            <a:off x="3678724" y="3232100"/>
            <a:ext cx="1673700" cy="5700"/>
          </a:xfrm>
          <a:prstGeom prst="straightConnector1">
            <a:avLst/>
          </a:prstGeom>
          <a:noFill/>
          <a:ln w="19050" cap="flat">
            <a:solidFill>
              <a:schemeClr val="dk2"/>
            </a:solidFill>
            <a:prstDash val="solid"/>
            <a:round/>
            <a:headEnd type="none" w="lg" len="lg"/>
            <a:tailEnd type="triangle" w="lg" len="lg"/>
          </a:ln>
        </p:spPr>
      </p:cxnSp>
      <p:sp>
        <p:nvSpPr>
          <p:cNvPr id="137" name="Shape 137"/>
          <p:cNvSpPr txBox="1"/>
          <p:nvPr/>
        </p:nvSpPr>
        <p:spPr>
          <a:xfrm>
            <a:off x="4283850" y="1944775"/>
            <a:ext cx="576300" cy="749099"/>
          </a:xfrm>
          <a:prstGeom prst="rect">
            <a:avLst/>
          </a:prstGeom>
          <a:noFill/>
        </p:spPr>
        <p:txBody>
          <a:bodyPr lIns="91425" tIns="91425" rIns="91425" bIns="91425" anchor="t" anchorCtr="0">
            <a:noAutofit/>
          </a:bodyPr>
          <a:lstStyle/>
          <a:p>
            <a:pPr lvl="0" rtl="0">
              <a:buNone/>
            </a:pPr>
            <a:r>
              <a:rPr lang="en-US" sz="4800" b="1" dirty="0">
                <a:solidFill>
                  <a:srgbClr val="FF0000"/>
                </a:solidFill>
                <a:latin typeface="Courier New"/>
                <a:ea typeface="Courier New"/>
                <a:cs typeface="Courier New"/>
                <a:sym typeface="Courier New"/>
              </a:rPr>
              <a:t>K</a:t>
            </a:r>
            <a:endParaRPr lang="en" sz="4800" b="1" dirty="0">
              <a:solidFill>
                <a:srgbClr val="FF0000"/>
              </a:solidFill>
              <a:latin typeface="Courier New"/>
              <a:ea typeface="Courier New"/>
              <a:cs typeface="Courier New"/>
              <a:sym typeface="Courier New"/>
            </a:endParaRPr>
          </a:p>
        </p:txBody>
      </p:sp>
      <p:sp>
        <p:nvSpPr>
          <p:cNvPr id="138" name="Shape 138"/>
          <p:cNvSpPr txBox="1"/>
          <p:nvPr/>
        </p:nvSpPr>
        <p:spPr>
          <a:xfrm>
            <a:off x="5436450"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S</a:t>
            </a:r>
            <a:endParaRPr lang="en" sz="4800" b="1" dirty="0">
              <a:latin typeface="Courier New"/>
              <a:ea typeface="Courier New"/>
              <a:cs typeface="Courier New"/>
              <a:sym typeface="Courier New"/>
            </a:endParaRPr>
          </a:p>
        </p:txBody>
      </p:sp>
      <p:sp>
        <p:nvSpPr>
          <p:cNvPr id="139" name="Shape 139"/>
          <p:cNvSpPr txBox="1"/>
          <p:nvPr/>
        </p:nvSpPr>
        <p:spPr>
          <a:xfrm>
            <a:off x="3712375"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P</a:t>
            </a:r>
            <a:endParaRPr lang="en" sz="4800" b="1" dirty="0">
              <a:latin typeface="Courier New"/>
              <a:ea typeface="Courier New"/>
              <a:cs typeface="Courier New"/>
              <a:sym typeface="Courier New"/>
            </a:endParaRPr>
          </a:p>
        </p:txBody>
      </p:sp>
      <p:sp>
        <p:nvSpPr>
          <p:cNvPr id="140" name="Shape 140"/>
          <p:cNvSpPr txBox="1"/>
          <p:nvPr/>
        </p:nvSpPr>
        <p:spPr>
          <a:xfrm>
            <a:off x="4881750"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J</a:t>
            </a:r>
            <a:endParaRPr lang="en" sz="4800" b="1" dirty="0">
              <a:latin typeface="Courier New"/>
              <a:ea typeface="Courier New"/>
              <a:cs typeface="Courier New"/>
              <a:sym typeface="Courier New"/>
            </a:endParaRPr>
          </a:p>
        </p:txBody>
      </p:sp>
      <p:sp>
        <p:nvSpPr>
          <p:cNvPr id="141" name="Shape 141"/>
          <p:cNvSpPr txBox="1"/>
          <p:nvPr/>
        </p:nvSpPr>
        <p:spPr>
          <a:xfrm>
            <a:off x="3131250"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O</a:t>
            </a:r>
            <a:endParaRPr lang="en" sz="4800" b="1" dirty="0">
              <a:latin typeface="Courier New"/>
              <a:ea typeface="Courier New"/>
              <a:cs typeface="Courier New"/>
              <a:sym typeface="Courier New"/>
            </a:endParaRPr>
          </a:p>
        </p:txBody>
      </p:sp>
      <p:cxnSp>
        <p:nvCxnSpPr>
          <p:cNvPr id="142" name="Shape 142"/>
          <p:cNvCxnSpPr/>
          <p:nvPr/>
        </p:nvCxnSpPr>
        <p:spPr>
          <a:xfrm flipH="1">
            <a:off x="3688374" y="2535725"/>
            <a:ext cx="624300" cy="470700"/>
          </a:xfrm>
          <a:prstGeom prst="straightConnector1">
            <a:avLst/>
          </a:prstGeom>
          <a:noFill/>
          <a:ln w="19050" cap="flat">
            <a:solidFill>
              <a:schemeClr val="dk2"/>
            </a:solidFill>
            <a:prstDash val="solid"/>
            <a:round/>
            <a:headEnd type="none" w="lg" len="lg"/>
            <a:tailEnd type="triangle" w="lg" len="lg"/>
          </a:ln>
        </p:spPr>
      </p:cxnSp>
      <p:cxnSp>
        <p:nvCxnSpPr>
          <p:cNvPr id="143" name="Shape 143"/>
          <p:cNvCxnSpPr/>
          <p:nvPr/>
        </p:nvCxnSpPr>
        <p:spPr>
          <a:xfrm flipH="1">
            <a:off x="3919500" y="2802375"/>
            <a:ext cx="533099" cy="1161900"/>
          </a:xfrm>
          <a:prstGeom prst="straightConnector1">
            <a:avLst/>
          </a:prstGeom>
          <a:noFill/>
          <a:ln w="19050" cap="flat">
            <a:solidFill>
              <a:schemeClr val="dk2"/>
            </a:solidFill>
            <a:prstDash val="solid"/>
            <a:round/>
            <a:headEnd type="none" w="lg" len="lg"/>
            <a:tailEnd type="triangle" w="lg" len="lg"/>
          </a:ln>
        </p:spPr>
      </p:cxnSp>
      <p:cxnSp>
        <p:nvCxnSpPr>
          <p:cNvPr id="144" name="Shape 144"/>
          <p:cNvCxnSpPr/>
          <p:nvPr/>
        </p:nvCxnSpPr>
        <p:spPr>
          <a:xfrm>
            <a:off x="4701000" y="2811975"/>
            <a:ext cx="523500" cy="1152299"/>
          </a:xfrm>
          <a:prstGeom prst="straightConnector1">
            <a:avLst/>
          </a:prstGeom>
          <a:noFill/>
          <a:ln w="19050" cap="flat">
            <a:solidFill>
              <a:schemeClr val="dk2"/>
            </a:solidFill>
            <a:prstDash val="solid"/>
            <a:round/>
            <a:headEnd type="none" w="lg" len="lg"/>
            <a:tailEnd type="triangle" w="lg" len="lg"/>
          </a:ln>
        </p:spPr>
      </p:cxnSp>
      <p:cxnSp>
        <p:nvCxnSpPr>
          <p:cNvPr id="145" name="Shape 145"/>
          <p:cNvCxnSpPr/>
          <p:nvPr/>
        </p:nvCxnSpPr>
        <p:spPr>
          <a:xfrm rot="10800000">
            <a:off x="3654812" y="3449550"/>
            <a:ext cx="1248600" cy="643499"/>
          </a:xfrm>
          <a:prstGeom prst="straightConnector1">
            <a:avLst/>
          </a:prstGeom>
          <a:noFill/>
          <a:ln w="19050" cap="flat">
            <a:solidFill>
              <a:schemeClr val="dk2"/>
            </a:solidFill>
            <a:prstDash val="solid"/>
            <a:round/>
            <a:headEnd type="none" w="lg" len="lg"/>
            <a:tailEnd type="triangle" w="lg" len="lg"/>
          </a:ln>
        </p:spPr>
      </p:cxnSp>
      <p:cxnSp>
        <p:nvCxnSpPr>
          <p:cNvPr id="146" name="Shape 146"/>
          <p:cNvCxnSpPr/>
          <p:nvPr/>
        </p:nvCxnSpPr>
        <p:spPr>
          <a:xfrm rot="10800000">
            <a:off x="3443362" y="3502350"/>
            <a:ext cx="345899" cy="537899"/>
          </a:xfrm>
          <a:prstGeom prst="straightConnector1">
            <a:avLst/>
          </a:prstGeom>
          <a:noFill/>
          <a:ln w="19050" cap="flat">
            <a:solidFill>
              <a:schemeClr val="dk2"/>
            </a:solidFill>
            <a:prstDash val="solid"/>
            <a:round/>
            <a:headEnd type="none" w="lg" len="lg"/>
            <a:tailEnd type="triangle" w="lg" len="lg"/>
          </a:ln>
        </p:spPr>
      </p:cxnSp>
      <p:cxnSp>
        <p:nvCxnSpPr>
          <p:cNvPr id="147" name="Shape 147"/>
          <p:cNvCxnSpPr/>
          <p:nvPr/>
        </p:nvCxnSpPr>
        <p:spPr>
          <a:xfrm>
            <a:off x="3481887" y="3550000"/>
            <a:ext cx="374699" cy="562199"/>
          </a:xfrm>
          <a:prstGeom prst="straightConnector1">
            <a:avLst/>
          </a:prstGeom>
          <a:noFill/>
          <a:ln w="19050" cap="flat">
            <a:solidFill>
              <a:schemeClr val="dk2"/>
            </a:solidFill>
            <a:prstDash val="solid"/>
            <a:round/>
            <a:headEnd type="none" w="lg" len="lg"/>
            <a:tailEnd type="triangle" w="lg" len="lg"/>
          </a:ln>
        </p:spPr>
      </p:cxnSp>
      <p:cxnSp>
        <p:nvCxnSpPr>
          <p:cNvPr id="148" name="Shape 148"/>
          <p:cNvCxnSpPr/>
          <p:nvPr/>
        </p:nvCxnSpPr>
        <p:spPr>
          <a:xfrm>
            <a:off x="3772375" y="3505850"/>
            <a:ext cx="1159799" cy="606299"/>
          </a:xfrm>
          <a:prstGeom prst="straightConnector1">
            <a:avLst/>
          </a:prstGeom>
          <a:noFill/>
          <a:ln w="19050" cap="flat">
            <a:solidFill>
              <a:schemeClr val="dk2"/>
            </a:solidFill>
            <a:prstDash val="solid"/>
            <a:round/>
            <a:headEnd type="none" w="lg" len="lg"/>
            <a:tailEnd type="triangle" w="lg" len="lg"/>
          </a:ln>
        </p:spPr>
      </p:cxnSp>
      <p:cxnSp>
        <p:nvCxnSpPr>
          <p:cNvPr id="149" name="Shape 149"/>
          <p:cNvCxnSpPr/>
          <p:nvPr/>
        </p:nvCxnSpPr>
        <p:spPr>
          <a:xfrm rot="10800000" flipH="1">
            <a:off x="3801200" y="3232999"/>
            <a:ext cx="1611300" cy="1500"/>
          </a:xfrm>
          <a:prstGeom prst="straightConnector1">
            <a:avLst/>
          </a:prstGeom>
          <a:noFill/>
          <a:ln w="19050" cap="flat">
            <a:solidFill>
              <a:srgbClr val="666666"/>
            </a:solidFill>
            <a:prstDash val="solid"/>
            <a:round/>
            <a:headEnd type="none" w="lg" len="lg"/>
            <a:tailEnd type="triangle" w="lg" len="lg"/>
          </a:ln>
        </p:spPr>
      </p:cxnSp>
      <p:cxnSp>
        <p:nvCxnSpPr>
          <p:cNvPr id="150" name="Shape 150"/>
          <p:cNvCxnSpPr/>
          <p:nvPr/>
        </p:nvCxnSpPr>
        <p:spPr>
          <a:xfrm rot="10800000" flipH="1">
            <a:off x="3770037" y="2536999"/>
            <a:ext cx="518700" cy="393900"/>
          </a:xfrm>
          <a:prstGeom prst="straightConnector1">
            <a:avLst/>
          </a:prstGeom>
          <a:noFill/>
          <a:ln w="19050" cap="flat">
            <a:solidFill>
              <a:schemeClr val="dk2"/>
            </a:solidFill>
            <a:prstDash val="solid"/>
            <a:round/>
            <a:headEnd type="none" w="lg" len="lg"/>
            <a:tailEnd type="triangle" w="lg" len="lg"/>
          </a:ln>
        </p:spPr>
      </p:cxnSp>
      <p:cxnSp>
        <p:nvCxnSpPr>
          <p:cNvPr id="151" name="Shape 151"/>
          <p:cNvCxnSpPr/>
          <p:nvPr/>
        </p:nvCxnSpPr>
        <p:spPr>
          <a:xfrm>
            <a:off x="4283850" y="4338825"/>
            <a:ext cx="576300" cy="0"/>
          </a:xfrm>
          <a:prstGeom prst="straightConnector1">
            <a:avLst/>
          </a:prstGeom>
          <a:noFill/>
          <a:ln w="19050" cap="flat">
            <a:solidFill>
              <a:schemeClr val="dk2"/>
            </a:solidFill>
            <a:prstDash val="solid"/>
            <a:round/>
            <a:headEnd type="triangle" w="lg" len="lg"/>
            <a:tailEnd type="triangle" w="lg" len="lg"/>
          </a:ln>
        </p:spPr>
      </p:cxnSp>
      <p:cxnSp>
        <p:nvCxnSpPr>
          <p:cNvPr id="152" name="Shape 152"/>
          <p:cNvCxnSpPr/>
          <p:nvPr/>
        </p:nvCxnSpPr>
        <p:spPr>
          <a:xfrm rot="10800000">
            <a:off x="4755124" y="2508200"/>
            <a:ext cx="633900" cy="451499"/>
          </a:xfrm>
          <a:prstGeom prst="straightConnector1">
            <a:avLst/>
          </a:prstGeom>
          <a:noFill/>
          <a:ln w="19050" cap="flat">
            <a:solidFill>
              <a:schemeClr val="dk2"/>
            </a:solidFill>
            <a:prstDash val="solid"/>
            <a:round/>
            <a:headEnd type="none" w="lg" len="lg"/>
            <a:tailEnd type="triangle" w="lg" len="lg"/>
          </a:ln>
        </p:spPr>
      </p:cxnSp>
      <p:cxnSp>
        <p:nvCxnSpPr>
          <p:cNvPr id="153" name="Shape 153"/>
          <p:cNvCxnSpPr/>
          <p:nvPr/>
        </p:nvCxnSpPr>
        <p:spPr>
          <a:xfrm rot="10800000" flipH="1">
            <a:off x="3967525" y="2690924"/>
            <a:ext cx="542699" cy="1160700"/>
          </a:xfrm>
          <a:prstGeom prst="straightConnector1">
            <a:avLst/>
          </a:prstGeom>
          <a:noFill/>
          <a:ln w="19050" cap="flat">
            <a:solidFill>
              <a:schemeClr val="dk2"/>
            </a:solidFill>
            <a:prstDash val="solid"/>
            <a:round/>
            <a:headEnd type="none" w="lg" len="lg"/>
            <a:tailEnd type="triangle" w="lg" len="lg"/>
          </a:ln>
        </p:spPr>
      </p:cxnSp>
      <p:cxnSp>
        <p:nvCxnSpPr>
          <p:cNvPr id="154" name="Shape 154"/>
          <p:cNvCxnSpPr/>
          <p:nvPr/>
        </p:nvCxnSpPr>
        <p:spPr>
          <a:xfrm rot="10800000">
            <a:off x="4643374" y="2690924"/>
            <a:ext cx="525900" cy="1165500"/>
          </a:xfrm>
          <a:prstGeom prst="straightConnector1">
            <a:avLst/>
          </a:prstGeom>
          <a:noFill/>
          <a:ln w="19050" cap="flat">
            <a:solidFill>
              <a:schemeClr val="dk2"/>
            </a:solidFill>
            <a:prstDash val="solid"/>
            <a:round/>
            <a:headEnd type="none" w="lg" len="lg"/>
            <a:tailEnd type="triangle" w="lg" len="lg"/>
          </a:ln>
        </p:spPr>
      </p:cxnSp>
      <p:cxnSp>
        <p:nvCxnSpPr>
          <p:cNvPr id="155" name="Shape 155"/>
          <p:cNvCxnSpPr/>
          <p:nvPr/>
        </p:nvCxnSpPr>
        <p:spPr>
          <a:xfrm>
            <a:off x="4855350" y="2578950"/>
            <a:ext cx="629100" cy="446700"/>
          </a:xfrm>
          <a:prstGeom prst="straightConnector1">
            <a:avLst/>
          </a:prstGeom>
          <a:noFill/>
          <a:ln w="19050" cap="flat">
            <a:solidFill>
              <a:srgbClr val="666666"/>
            </a:solidFill>
            <a:prstDash val="solid"/>
            <a:round/>
            <a:headEnd type="none" w="lg" len="lg"/>
            <a:tailEnd type="triangle" w="lg" len="lg"/>
          </a:ln>
        </p:spPr>
      </p:cxnSp>
      <p:cxnSp>
        <p:nvCxnSpPr>
          <p:cNvPr id="156" name="Shape 156"/>
          <p:cNvCxnSpPr/>
          <p:nvPr/>
        </p:nvCxnSpPr>
        <p:spPr>
          <a:xfrm rot="10800000" flipH="1">
            <a:off x="4243025" y="3430225"/>
            <a:ext cx="1140599" cy="632699"/>
          </a:xfrm>
          <a:prstGeom prst="straightConnector1">
            <a:avLst/>
          </a:prstGeom>
          <a:noFill/>
          <a:ln w="19050" cap="flat">
            <a:solidFill>
              <a:srgbClr val="666666"/>
            </a:solidFill>
            <a:prstDash val="solid"/>
            <a:round/>
            <a:headEnd type="none" w="lg" len="lg"/>
            <a:tailEnd type="triangle" w="lg" len="lg"/>
          </a:ln>
        </p:spPr>
      </p:cxnSp>
      <p:cxnSp>
        <p:nvCxnSpPr>
          <p:cNvPr id="157" name="Shape 157"/>
          <p:cNvCxnSpPr/>
          <p:nvPr/>
        </p:nvCxnSpPr>
        <p:spPr>
          <a:xfrm flipH="1">
            <a:off x="5290087" y="3752825"/>
            <a:ext cx="296400" cy="389400"/>
          </a:xfrm>
          <a:prstGeom prst="straightConnector1">
            <a:avLst/>
          </a:prstGeom>
          <a:noFill/>
          <a:ln w="19050" cap="flat">
            <a:solidFill>
              <a:srgbClr val="666666"/>
            </a:solidFill>
            <a:prstDash val="solid"/>
            <a:round/>
            <a:headEnd type="none" w="lg" len="lg"/>
            <a:tailEnd type="triangle" w="lg" len="lg"/>
          </a:ln>
        </p:spPr>
      </p:cxnSp>
      <p:cxnSp>
        <p:nvCxnSpPr>
          <p:cNvPr id="158" name="Shape 158"/>
          <p:cNvCxnSpPr/>
          <p:nvPr/>
        </p:nvCxnSpPr>
        <p:spPr>
          <a:xfrm rot="10800000" flipH="1">
            <a:off x="5364425" y="3607524"/>
            <a:ext cx="336299" cy="436200"/>
          </a:xfrm>
          <a:prstGeom prst="straightConnector1">
            <a:avLst/>
          </a:prstGeom>
          <a:noFill/>
          <a:ln w="19050" cap="flat">
            <a:solidFill>
              <a:srgbClr val="666666"/>
            </a:solidFill>
            <a:prstDash val="solid"/>
            <a:round/>
            <a:headEnd type="none" w="lg" len="lg"/>
            <a:tailEnd type="triangle" w="lg" len="lg"/>
          </a:ln>
        </p:spPr>
      </p:cxnSp>
      <p:sp>
        <p:nvSpPr>
          <p:cNvPr id="159" name="Shape 159"/>
          <p:cNvSpPr txBox="1">
            <a:spLocks noGrp="1"/>
          </p:cNvSpPr>
          <p:nvPr>
            <p:ph type="title"/>
          </p:nvPr>
        </p:nvSpPr>
        <p:spPr>
          <a:xfrm>
            <a:off x="457200" y="274637"/>
            <a:ext cx="8229600" cy="1443598"/>
          </a:xfrm>
          <a:prstGeom prst="rect">
            <a:avLst/>
          </a:prstGeom>
        </p:spPr>
        <p:txBody>
          <a:bodyPr lIns="91425" tIns="91425" rIns="91425" bIns="91425" anchor="b" anchorCtr="0">
            <a:noAutofit/>
          </a:bodyPr>
          <a:lstStyle/>
          <a:p>
            <a:pPr>
              <a:buNone/>
            </a:pPr>
            <a:r>
              <a:rPr lang="en" dirty="0" smtClean="0">
                <a:solidFill>
                  <a:srgbClr val="FF0000"/>
                </a:solidFill>
              </a:rPr>
              <a:t>Model</a:t>
            </a:r>
            <a:r>
              <a:rPr lang="en-US" dirty="0" err="1" smtClean="0">
                <a:solidFill>
                  <a:srgbClr val="FF0000"/>
                </a:solidFill>
              </a:rPr>
              <a:t>ing</a:t>
            </a:r>
            <a:r>
              <a:rPr lang="en-US" dirty="0" smtClean="0">
                <a:solidFill>
                  <a:srgbClr val="FF0000"/>
                </a:solidFill>
              </a:rPr>
              <a:t> Convergent Validity: Agreement among Data Sources</a:t>
            </a:r>
            <a:endParaRPr lang="en" dirty="0">
              <a:solidFill>
                <a:srgbClr val="FF0000"/>
              </a:solidFill>
            </a:endParaRPr>
          </a:p>
        </p:txBody>
      </p:sp>
      <p:sp>
        <p:nvSpPr>
          <p:cNvPr id="2" name="TextBox 1"/>
          <p:cNvSpPr txBox="1"/>
          <p:nvPr/>
        </p:nvSpPr>
        <p:spPr>
          <a:xfrm>
            <a:off x="911412" y="5767294"/>
            <a:ext cx="6185647" cy="769441"/>
          </a:xfrm>
          <a:prstGeom prst="rect">
            <a:avLst/>
          </a:prstGeom>
          <a:noFill/>
        </p:spPr>
        <p:txBody>
          <a:bodyPr wrap="square" rtlCol="0">
            <a:spAutoFit/>
          </a:bodyPr>
          <a:lstStyle/>
          <a:p>
            <a:r>
              <a:rPr lang="en-US" sz="2200" dirty="0" smtClean="0"/>
              <a:t>John &amp; Robins, 1994; Robins &amp; John, 1997; </a:t>
            </a:r>
          </a:p>
          <a:p>
            <a:r>
              <a:rPr lang="en-US" sz="2200" dirty="0" smtClean="0"/>
              <a:t>Kwan, John, et al., 2004, 2008</a:t>
            </a:r>
            <a:endParaRPr lang="en-US" sz="2200" dirty="0"/>
          </a:p>
        </p:txBody>
      </p:sp>
    </p:spTree>
    <p:extLst>
      <p:ext uri="{BB962C8B-B14F-4D97-AF65-F5344CB8AC3E}">
        <p14:creationId xmlns:p14="http://schemas.microsoft.com/office/powerpoint/2010/main" val="358169426"/>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274637"/>
            <a:ext cx="8229600" cy="1143000"/>
          </a:xfrm>
          <a:prstGeom prst="rect">
            <a:avLst/>
          </a:prstGeom>
        </p:spPr>
        <p:txBody>
          <a:bodyPr lIns="91425" tIns="91425" rIns="91425" bIns="91425" anchor="b" anchorCtr="0">
            <a:noAutofit/>
          </a:bodyPr>
          <a:lstStyle/>
          <a:p>
            <a:pPr>
              <a:buNone/>
            </a:pPr>
            <a:r>
              <a:rPr lang="en-US" dirty="0" smtClean="0"/>
              <a:t>Self-ratings and Ratings of Others</a:t>
            </a:r>
            <a:endParaRPr lang="en" dirty="0"/>
          </a:p>
        </p:txBody>
      </p:sp>
      <p:sp>
        <p:nvSpPr>
          <p:cNvPr id="165" name="Shape 165"/>
          <p:cNvSpPr/>
          <p:nvPr/>
        </p:nvSpPr>
        <p:spPr>
          <a:xfrm>
            <a:off x="4764100" y="2113100"/>
            <a:ext cx="480299" cy="624300"/>
          </a:xfrm>
          <a:prstGeom prst="rightBrace">
            <a:avLst>
              <a:gd name="adj1" fmla="val 8333"/>
              <a:gd name="adj2" fmla="val 50000"/>
            </a:avLst>
          </a:prstGeom>
          <a:noFill/>
          <a:ln w="19050" cap="flat">
            <a:solidFill>
              <a:schemeClr val="dk2"/>
            </a:solidFill>
            <a:prstDash val="solid"/>
            <a:round/>
            <a:headEnd type="none" w="med" len="med"/>
            <a:tailEnd type="none" w="med" len="med"/>
          </a:ln>
        </p:spPr>
        <p:txBody>
          <a:bodyPr lIns="91425" tIns="91425" rIns="91425" bIns="91425" anchor="ctr" anchorCtr="0">
            <a:noAutofit/>
          </a:bodyPr>
          <a:lstStyle/>
          <a:p>
            <a:endParaRPr/>
          </a:p>
        </p:txBody>
      </p:sp>
      <p:cxnSp>
        <p:nvCxnSpPr>
          <p:cNvPr id="166" name="Shape 166"/>
          <p:cNvCxnSpPr/>
          <p:nvPr/>
        </p:nvCxnSpPr>
        <p:spPr>
          <a:xfrm rot="10800000" flipH="1">
            <a:off x="2804650" y="2422999"/>
            <a:ext cx="2103600" cy="4500"/>
          </a:xfrm>
          <a:prstGeom prst="straightConnector1">
            <a:avLst/>
          </a:prstGeom>
          <a:noFill/>
          <a:ln w="38100" cap="flat">
            <a:solidFill>
              <a:srgbClr val="FF0000"/>
            </a:solidFill>
            <a:prstDash val="dot"/>
            <a:round/>
            <a:headEnd type="none" w="lg" len="lg"/>
            <a:tailEnd type="triangle" w="lg" len="lg"/>
          </a:ln>
        </p:spPr>
      </p:cxnSp>
      <p:cxnSp>
        <p:nvCxnSpPr>
          <p:cNvPr id="167" name="Shape 167"/>
          <p:cNvCxnSpPr/>
          <p:nvPr/>
        </p:nvCxnSpPr>
        <p:spPr>
          <a:xfrm rot="10800000" flipH="1">
            <a:off x="2000250" y="3515475"/>
            <a:ext cx="1089000" cy="609899"/>
          </a:xfrm>
          <a:prstGeom prst="straightConnector1">
            <a:avLst/>
          </a:prstGeom>
          <a:noFill/>
          <a:ln w="19050" cap="flat">
            <a:solidFill>
              <a:srgbClr val="666666"/>
            </a:solidFill>
            <a:prstDash val="solid"/>
            <a:round/>
            <a:headEnd type="triangle" w="lg" len="lg"/>
            <a:tailEnd type="none" w="lg" len="lg"/>
          </a:ln>
        </p:spPr>
      </p:cxnSp>
      <p:cxnSp>
        <p:nvCxnSpPr>
          <p:cNvPr id="168" name="Shape 168"/>
          <p:cNvCxnSpPr/>
          <p:nvPr/>
        </p:nvCxnSpPr>
        <p:spPr>
          <a:xfrm flipH="1">
            <a:off x="1546399" y="3232100"/>
            <a:ext cx="1673700" cy="5700"/>
          </a:xfrm>
          <a:prstGeom prst="straightConnector1">
            <a:avLst/>
          </a:prstGeom>
          <a:noFill/>
          <a:ln w="19050" cap="flat">
            <a:solidFill>
              <a:schemeClr val="dk2"/>
            </a:solidFill>
            <a:prstDash val="solid"/>
            <a:round/>
            <a:headEnd type="none" w="lg" len="lg"/>
            <a:tailEnd type="triangle" w="lg" len="lg"/>
          </a:ln>
        </p:spPr>
      </p:cxnSp>
      <p:sp>
        <p:nvSpPr>
          <p:cNvPr id="169" name="Shape 169"/>
          <p:cNvSpPr txBox="1"/>
          <p:nvPr/>
        </p:nvSpPr>
        <p:spPr>
          <a:xfrm>
            <a:off x="2151525" y="1944775"/>
            <a:ext cx="576300" cy="749099"/>
          </a:xfrm>
          <a:prstGeom prst="rect">
            <a:avLst/>
          </a:prstGeom>
          <a:noFill/>
        </p:spPr>
        <p:txBody>
          <a:bodyPr lIns="91425" tIns="91425" rIns="91425" bIns="91425" anchor="t" anchorCtr="0">
            <a:noAutofit/>
          </a:bodyPr>
          <a:lstStyle/>
          <a:p>
            <a:pPr lvl="0" rtl="0">
              <a:buNone/>
            </a:pPr>
            <a:r>
              <a:rPr lang="en-US" sz="4800" b="1" dirty="0">
                <a:solidFill>
                  <a:srgbClr val="FF0000"/>
                </a:solidFill>
                <a:latin typeface="Courier New"/>
                <a:ea typeface="Courier New"/>
                <a:cs typeface="Courier New"/>
                <a:sym typeface="Courier New"/>
              </a:rPr>
              <a:t>K</a:t>
            </a:r>
            <a:endParaRPr lang="en" sz="4800" b="1" dirty="0">
              <a:solidFill>
                <a:srgbClr val="FF0000"/>
              </a:solidFill>
              <a:latin typeface="Courier New"/>
              <a:ea typeface="Courier New"/>
              <a:cs typeface="Courier New"/>
              <a:sym typeface="Courier New"/>
            </a:endParaRPr>
          </a:p>
        </p:txBody>
      </p:sp>
      <p:sp>
        <p:nvSpPr>
          <p:cNvPr id="170" name="Shape 170"/>
          <p:cNvSpPr txBox="1"/>
          <p:nvPr/>
        </p:nvSpPr>
        <p:spPr>
          <a:xfrm>
            <a:off x="3304125"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S</a:t>
            </a:r>
            <a:endParaRPr lang="en" sz="4800" b="1" dirty="0">
              <a:latin typeface="Courier New"/>
              <a:ea typeface="Courier New"/>
              <a:cs typeface="Courier New"/>
              <a:sym typeface="Courier New"/>
            </a:endParaRPr>
          </a:p>
        </p:txBody>
      </p:sp>
      <p:sp>
        <p:nvSpPr>
          <p:cNvPr id="171" name="Shape 171"/>
          <p:cNvSpPr txBox="1"/>
          <p:nvPr/>
        </p:nvSpPr>
        <p:spPr>
          <a:xfrm>
            <a:off x="1580050"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J</a:t>
            </a:r>
            <a:endParaRPr lang="en" sz="4800" b="1" dirty="0">
              <a:latin typeface="Courier New"/>
              <a:ea typeface="Courier New"/>
              <a:cs typeface="Courier New"/>
              <a:sym typeface="Courier New"/>
            </a:endParaRPr>
          </a:p>
        </p:txBody>
      </p:sp>
      <p:sp>
        <p:nvSpPr>
          <p:cNvPr id="172" name="Shape 172"/>
          <p:cNvSpPr txBox="1"/>
          <p:nvPr/>
        </p:nvSpPr>
        <p:spPr>
          <a:xfrm>
            <a:off x="2749425" y="39642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P</a:t>
            </a:r>
            <a:endParaRPr lang="en" sz="4800" b="1" dirty="0">
              <a:latin typeface="Courier New"/>
              <a:ea typeface="Courier New"/>
              <a:cs typeface="Courier New"/>
              <a:sym typeface="Courier New"/>
            </a:endParaRPr>
          </a:p>
        </p:txBody>
      </p:sp>
      <p:sp>
        <p:nvSpPr>
          <p:cNvPr id="173" name="Shape 173"/>
          <p:cNvSpPr txBox="1"/>
          <p:nvPr/>
        </p:nvSpPr>
        <p:spPr>
          <a:xfrm>
            <a:off x="998925" y="2866775"/>
            <a:ext cx="576300" cy="749099"/>
          </a:xfrm>
          <a:prstGeom prst="rect">
            <a:avLst/>
          </a:prstGeom>
          <a:noFill/>
        </p:spPr>
        <p:txBody>
          <a:bodyPr lIns="91425" tIns="91425" rIns="91425" bIns="91425" anchor="t" anchorCtr="0">
            <a:noAutofit/>
          </a:bodyPr>
          <a:lstStyle/>
          <a:p>
            <a:pPr lvl="0" rtl="0">
              <a:buNone/>
            </a:pPr>
            <a:r>
              <a:rPr lang="en-US" sz="4800" b="1" dirty="0">
                <a:latin typeface="Courier New"/>
                <a:ea typeface="Courier New"/>
                <a:cs typeface="Courier New"/>
                <a:sym typeface="Courier New"/>
              </a:rPr>
              <a:t>O</a:t>
            </a:r>
            <a:endParaRPr lang="en" sz="4800" b="1" dirty="0">
              <a:latin typeface="Courier New"/>
              <a:ea typeface="Courier New"/>
              <a:cs typeface="Courier New"/>
              <a:sym typeface="Courier New"/>
            </a:endParaRPr>
          </a:p>
        </p:txBody>
      </p:sp>
      <p:cxnSp>
        <p:nvCxnSpPr>
          <p:cNvPr id="174" name="Shape 174"/>
          <p:cNvCxnSpPr/>
          <p:nvPr/>
        </p:nvCxnSpPr>
        <p:spPr>
          <a:xfrm flipH="1">
            <a:off x="1556049" y="2535725"/>
            <a:ext cx="624300" cy="470700"/>
          </a:xfrm>
          <a:prstGeom prst="straightConnector1">
            <a:avLst/>
          </a:prstGeom>
          <a:noFill/>
          <a:ln w="19050" cap="flat">
            <a:solidFill>
              <a:schemeClr val="dk2"/>
            </a:solidFill>
            <a:prstDash val="solid"/>
            <a:round/>
            <a:headEnd type="none" w="lg" len="lg"/>
            <a:tailEnd type="triangle" w="lg" len="lg"/>
          </a:ln>
        </p:spPr>
      </p:cxnSp>
      <p:cxnSp>
        <p:nvCxnSpPr>
          <p:cNvPr id="175" name="Shape 175"/>
          <p:cNvCxnSpPr/>
          <p:nvPr/>
        </p:nvCxnSpPr>
        <p:spPr>
          <a:xfrm flipH="1">
            <a:off x="1787175" y="2802375"/>
            <a:ext cx="533099" cy="1161900"/>
          </a:xfrm>
          <a:prstGeom prst="straightConnector1">
            <a:avLst/>
          </a:prstGeom>
          <a:noFill/>
          <a:ln w="19050" cap="flat">
            <a:solidFill>
              <a:schemeClr val="dk2"/>
            </a:solidFill>
            <a:prstDash val="solid"/>
            <a:round/>
            <a:headEnd type="none" w="lg" len="lg"/>
            <a:tailEnd type="triangle" w="lg" len="lg"/>
          </a:ln>
        </p:spPr>
      </p:cxnSp>
      <p:cxnSp>
        <p:nvCxnSpPr>
          <p:cNvPr id="176" name="Shape 176"/>
          <p:cNvCxnSpPr/>
          <p:nvPr/>
        </p:nvCxnSpPr>
        <p:spPr>
          <a:xfrm>
            <a:off x="2568675" y="2811975"/>
            <a:ext cx="523500" cy="1152299"/>
          </a:xfrm>
          <a:prstGeom prst="straightConnector1">
            <a:avLst/>
          </a:prstGeom>
          <a:noFill/>
          <a:ln w="19050" cap="flat">
            <a:solidFill>
              <a:schemeClr val="dk2"/>
            </a:solidFill>
            <a:prstDash val="solid"/>
            <a:round/>
            <a:headEnd type="none" w="lg" len="lg"/>
            <a:tailEnd type="triangle" w="lg" len="lg"/>
          </a:ln>
        </p:spPr>
      </p:cxnSp>
      <p:cxnSp>
        <p:nvCxnSpPr>
          <p:cNvPr id="177" name="Shape 177"/>
          <p:cNvCxnSpPr/>
          <p:nvPr/>
        </p:nvCxnSpPr>
        <p:spPr>
          <a:xfrm rot="10800000">
            <a:off x="1522487" y="3449550"/>
            <a:ext cx="1248600" cy="643499"/>
          </a:xfrm>
          <a:prstGeom prst="straightConnector1">
            <a:avLst/>
          </a:prstGeom>
          <a:noFill/>
          <a:ln w="19050" cap="flat">
            <a:solidFill>
              <a:schemeClr val="dk2"/>
            </a:solidFill>
            <a:prstDash val="solid"/>
            <a:round/>
            <a:headEnd type="none" w="lg" len="lg"/>
            <a:tailEnd type="triangle" w="lg" len="lg"/>
          </a:ln>
        </p:spPr>
      </p:cxnSp>
      <p:cxnSp>
        <p:nvCxnSpPr>
          <p:cNvPr id="178" name="Shape 178"/>
          <p:cNvCxnSpPr/>
          <p:nvPr/>
        </p:nvCxnSpPr>
        <p:spPr>
          <a:xfrm rot="10800000">
            <a:off x="1311037" y="3502350"/>
            <a:ext cx="345899" cy="537899"/>
          </a:xfrm>
          <a:prstGeom prst="straightConnector1">
            <a:avLst/>
          </a:prstGeom>
          <a:noFill/>
          <a:ln w="19050" cap="flat">
            <a:solidFill>
              <a:schemeClr val="dk2"/>
            </a:solidFill>
            <a:prstDash val="solid"/>
            <a:round/>
            <a:headEnd type="none" w="lg" len="lg"/>
            <a:tailEnd type="triangle" w="lg" len="lg"/>
          </a:ln>
        </p:spPr>
      </p:cxnSp>
      <p:cxnSp>
        <p:nvCxnSpPr>
          <p:cNvPr id="179" name="Shape 179"/>
          <p:cNvCxnSpPr/>
          <p:nvPr/>
        </p:nvCxnSpPr>
        <p:spPr>
          <a:xfrm>
            <a:off x="1349562" y="3550000"/>
            <a:ext cx="374699" cy="562199"/>
          </a:xfrm>
          <a:prstGeom prst="straightConnector1">
            <a:avLst/>
          </a:prstGeom>
          <a:noFill/>
          <a:ln w="19050" cap="flat">
            <a:solidFill>
              <a:schemeClr val="dk2"/>
            </a:solidFill>
            <a:prstDash val="solid"/>
            <a:round/>
            <a:headEnd type="none" w="lg" len="lg"/>
            <a:tailEnd type="triangle" w="lg" len="lg"/>
          </a:ln>
        </p:spPr>
      </p:cxnSp>
      <p:cxnSp>
        <p:nvCxnSpPr>
          <p:cNvPr id="180" name="Shape 180"/>
          <p:cNvCxnSpPr/>
          <p:nvPr/>
        </p:nvCxnSpPr>
        <p:spPr>
          <a:xfrm>
            <a:off x="1640050" y="3505850"/>
            <a:ext cx="1159799" cy="606299"/>
          </a:xfrm>
          <a:prstGeom prst="straightConnector1">
            <a:avLst/>
          </a:prstGeom>
          <a:noFill/>
          <a:ln w="19050" cap="flat">
            <a:solidFill>
              <a:schemeClr val="dk2"/>
            </a:solidFill>
            <a:prstDash val="solid"/>
            <a:round/>
            <a:headEnd type="none" w="lg" len="lg"/>
            <a:tailEnd type="triangle" w="lg" len="lg"/>
          </a:ln>
        </p:spPr>
      </p:cxnSp>
      <p:cxnSp>
        <p:nvCxnSpPr>
          <p:cNvPr id="181" name="Shape 181"/>
          <p:cNvCxnSpPr/>
          <p:nvPr/>
        </p:nvCxnSpPr>
        <p:spPr>
          <a:xfrm rot="10800000" flipH="1">
            <a:off x="1668875" y="3232999"/>
            <a:ext cx="1611300" cy="1500"/>
          </a:xfrm>
          <a:prstGeom prst="straightConnector1">
            <a:avLst/>
          </a:prstGeom>
          <a:noFill/>
          <a:ln w="19050" cap="flat">
            <a:solidFill>
              <a:srgbClr val="666666"/>
            </a:solidFill>
            <a:prstDash val="solid"/>
            <a:round/>
            <a:headEnd type="none" w="lg" len="lg"/>
            <a:tailEnd type="triangle" w="lg" len="lg"/>
          </a:ln>
        </p:spPr>
      </p:cxnSp>
      <p:cxnSp>
        <p:nvCxnSpPr>
          <p:cNvPr id="182" name="Shape 182"/>
          <p:cNvCxnSpPr/>
          <p:nvPr/>
        </p:nvCxnSpPr>
        <p:spPr>
          <a:xfrm rot="10800000" flipH="1">
            <a:off x="1637712" y="2536999"/>
            <a:ext cx="518700" cy="393900"/>
          </a:xfrm>
          <a:prstGeom prst="straightConnector1">
            <a:avLst/>
          </a:prstGeom>
          <a:noFill/>
          <a:ln w="19050" cap="flat">
            <a:solidFill>
              <a:schemeClr val="dk2"/>
            </a:solidFill>
            <a:prstDash val="solid"/>
            <a:round/>
            <a:headEnd type="none" w="lg" len="lg"/>
            <a:tailEnd type="triangle" w="lg" len="lg"/>
          </a:ln>
        </p:spPr>
      </p:cxnSp>
      <p:cxnSp>
        <p:nvCxnSpPr>
          <p:cNvPr id="183" name="Shape 183"/>
          <p:cNvCxnSpPr/>
          <p:nvPr/>
        </p:nvCxnSpPr>
        <p:spPr>
          <a:xfrm>
            <a:off x="2151525" y="4338825"/>
            <a:ext cx="576300" cy="0"/>
          </a:xfrm>
          <a:prstGeom prst="straightConnector1">
            <a:avLst/>
          </a:prstGeom>
          <a:noFill/>
          <a:ln w="19050" cap="flat">
            <a:solidFill>
              <a:schemeClr val="dk2"/>
            </a:solidFill>
            <a:prstDash val="solid"/>
            <a:round/>
            <a:headEnd type="triangle" w="lg" len="lg"/>
            <a:tailEnd type="triangle" w="lg" len="lg"/>
          </a:ln>
        </p:spPr>
      </p:cxnSp>
      <p:cxnSp>
        <p:nvCxnSpPr>
          <p:cNvPr id="184" name="Shape 184"/>
          <p:cNvCxnSpPr/>
          <p:nvPr/>
        </p:nvCxnSpPr>
        <p:spPr>
          <a:xfrm rot="10800000">
            <a:off x="2622799" y="2508200"/>
            <a:ext cx="633900" cy="451499"/>
          </a:xfrm>
          <a:prstGeom prst="straightConnector1">
            <a:avLst/>
          </a:prstGeom>
          <a:noFill/>
          <a:ln w="19050" cap="flat">
            <a:solidFill>
              <a:schemeClr val="dk2"/>
            </a:solidFill>
            <a:prstDash val="solid"/>
            <a:round/>
            <a:headEnd type="none" w="lg" len="lg"/>
            <a:tailEnd type="triangle" w="lg" len="lg"/>
          </a:ln>
        </p:spPr>
      </p:cxnSp>
      <p:cxnSp>
        <p:nvCxnSpPr>
          <p:cNvPr id="185" name="Shape 185"/>
          <p:cNvCxnSpPr/>
          <p:nvPr/>
        </p:nvCxnSpPr>
        <p:spPr>
          <a:xfrm rot="10800000" flipH="1">
            <a:off x="1835200" y="2690924"/>
            <a:ext cx="542699" cy="1160700"/>
          </a:xfrm>
          <a:prstGeom prst="straightConnector1">
            <a:avLst/>
          </a:prstGeom>
          <a:noFill/>
          <a:ln w="19050" cap="flat">
            <a:solidFill>
              <a:schemeClr val="dk2"/>
            </a:solidFill>
            <a:prstDash val="solid"/>
            <a:round/>
            <a:headEnd type="none" w="lg" len="lg"/>
            <a:tailEnd type="triangle" w="lg" len="lg"/>
          </a:ln>
        </p:spPr>
      </p:cxnSp>
      <p:cxnSp>
        <p:nvCxnSpPr>
          <p:cNvPr id="186" name="Shape 186"/>
          <p:cNvCxnSpPr/>
          <p:nvPr/>
        </p:nvCxnSpPr>
        <p:spPr>
          <a:xfrm rot="10800000">
            <a:off x="2511049" y="2690924"/>
            <a:ext cx="525900" cy="1165500"/>
          </a:xfrm>
          <a:prstGeom prst="straightConnector1">
            <a:avLst/>
          </a:prstGeom>
          <a:noFill/>
          <a:ln w="19050" cap="flat">
            <a:solidFill>
              <a:schemeClr val="dk2"/>
            </a:solidFill>
            <a:prstDash val="solid"/>
            <a:round/>
            <a:headEnd type="none" w="lg" len="lg"/>
            <a:tailEnd type="triangle" w="lg" len="lg"/>
          </a:ln>
        </p:spPr>
      </p:cxnSp>
      <p:cxnSp>
        <p:nvCxnSpPr>
          <p:cNvPr id="187" name="Shape 187"/>
          <p:cNvCxnSpPr/>
          <p:nvPr/>
        </p:nvCxnSpPr>
        <p:spPr>
          <a:xfrm>
            <a:off x="2723025" y="2578950"/>
            <a:ext cx="629100" cy="446700"/>
          </a:xfrm>
          <a:prstGeom prst="straightConnector1">
            <a:avLst/>
          </a:prstGeom>
          <a:noFill/>
          <a:ln w="19050" cap="flat">
            <a:solidFill>
              <a:srgbClr val="666666"/>
            </a:solidFill>
            <a:prstDash val="solid"/>
            <a:round/>
            <a:headEnd type="none" w="lg" len="lg"/>
            <a:tailEnd type="triangle" w="lg" len="lg"/>
          </a:ln>
        </p:spPr>
      </p:cxnSp>
      <p:cxnSp>
        <p:nvCxnSpPr>
          <p:cNvPr id="188" name="Shape 188"/>
          <p:cNvCxnSpPr/>
          <p:nvPr/>
        </p:nvCxnSpPr>
        <p:spPr>
          <a:xfrm rot="10800000" flipH="1">
            <a:off x="2110700" y="3430225"/>
            <a:ext cx="1140599" cy="632699"/>
          </a:xfrm>
          <a:prstGeom prst="straightConnector1">
            <a:avLst/>
          </a:prstGeom>
          <a:noFill/>
          <a:ln w="19050" cap="flat">
            <a:solidFill>
              <a:srgbClr val="666666"/>
            </a:solidFill>
            <a:prstDash val="solid"/>
            <a:round/>
            <a:headEnd type="none" w="lg" len="lg"/>
            <a:tailEnd type="triangle" w="lg" len="lg"/>
          </a:ln>
        </p:spPr>
      </p:cxnSp>
      <p:cxnSp>
        <p:nvCxnSpPr>
          <p:cNvPr id="189" name="Shape 189"/>
          <p:cNvCxnSpPr/>
          <p:nvPr/>
        </p:nvCxnSpPr>
        <p:spPr>
          <a:xfrm flipH="1">
            <a:off x="3157762" y="3752825"/>
            <a:ext cx="296400" cy="389400"/>
          </a:xfrm>
          <a:prstGeom prst="straightConnector1">
            <a:avLst/>
          </a:prstGeom>
          <a:noFill/>
          <a:ln w="19050" cap="flat">
            <a:solidFill>
              <a:srgbClr val="666666"/>
            </a:solidFill>
            <a:prstDash val="solid"/>
            <a:round/>
            <a:headEnd type="none" w="lg" len="lg"/>
            <a:tailEnd type="triangle" w="lg" len="lg"/>
          </a:ln>
        </p:spPr>
      </p:cxnSp>
      <p:cxnSp>
        <p:nvCxnSpPr>
          <p:cNvPr id="190" name="Shape 190"/>
          <p:cNvCxnSpPr/>
          <p:nvPr/>
        </p:nvCxnSpPr>
        <p:spPr>
          <a:xfrm rot="10800000" flipH="1">
            <a:off x="3232100" y="3607524"/>
            <a:ext cx="336299" cy="436200"/>
          </a:xfrm>
          <a:prstGeom prst="straightConnector1">
            <a:avLst/>
          </a:prstGeom>
          <a:noFill/>
          <a:ln w="19050" cap="flat">
            <a:solidFill>
              <a:srgbClr val="666666"/>
            </a:solidFill>
            <a:prstDash val="solid"/>
            <a:round/>
            <a:headEnd type="none" w="lg" len="lg"/>
            <a:tailEnd type="triangle" w="lg" len="lg"/>
          </a:ln>
        </p:spPr>
      </p:cxnSp>
      <p:sp>
        <p:nvSpPr>
          <p:cNvPr id="191" name="Shape 191"/>
          <p:cNvSpPr txBox="1"/>
          <p:nvPr/>
        </p:nvSpPr>
        <p:spPr>
          <a:xfrm>
            <a:off x="5325300" y="1875150"/>
            <a:ext cx="3361499" cy="778200"/>
          </a:xfrm>
          <a:prstGeom prst="rect">
            <a:avLst/>
          </a:prstGeom>
          <a:noFill/>
        </p:spPr>
        <p:txBody>
          <a:bodyPr lIns="91425" tIns="91425" rIns="91425" bIns="91425" anchor="t" anchorCtr="0">
            <a:noAutofit/>
          </a:bodyPr>
          <a:lstStyle/>
          <a:p>
            <a:pPr lvl="0" rtl="0">
              <a:buNone/>
            </a:pPr>
            <a:r>
              <a:rPr lang="en-US" sz="2400" b="1" dirty="0" smtClean="0">
                <a:latin typeface="Courier New"/>
                <a:ea typeface="Courier New"/>
                <a:cs typeface="Courier New"/>
                <a:sym typeface="Courier New"/>
              </a:rPr>
              <a:t>Rating self</a:t>
            </a:r>
            <a:endParaRPr lang="en" sz="2400" b="1" dirty="0">
              <a:latin typeface="Courier New"/>
              <a:ea typeface="Courier New"/>
              <a:cs typeface="Courier New"/>
              <a:sym typeface="Courier New"/>
            </a:endParaRPr>
          </a:p>
          <a:p>
            <a:pPr marL="457200" lvl="0" indent="-330200" rtl="0">
              <a:buClr>
                <a:srgbClr val="000000"/>
              </a:buClr>
              <a:buSzPct val="166666"/>
              <a:buFont typeface="Arial"/>
              <a:buChar char="•"/>
            </a:pPr>
            <a:r>
              <a:rPr lang="en" sz="1600" dirty="0">
                <a:latin typeface="Courier New"/>
                <a:ea typeface="Courier New"/>
                <a:cs typeface="Courier New"/>
                <a:sym typeface="Courier New"/>
              </a:rPr>
              <a:t>How the person sees him or herself.</a:t>
            </a:r>
          </a:p>
          <a:p>
            <a:pPr marL="457200" lvl="0" indent="-330200" rtl="0">
              <a:buClr>
                <a:srgbClr val="000000"/>
              </a:buClr>
              <a:buSzPct val="166666"/>
              <a:buFont typeface="Arial"/>
              <a:buChar char="•"/>
            </a:pPr>
            <a:r>
              <a:rPr lang="en" sz="1600" dirty="0">
                <a:latin typeface="Courier New"/>
                <a:ea typeface="Courier New"/>
                <a:cs typeface="Courier New"/>
                <a:sym typeface="Courier New"/>
              </a:rPr>
              <a:t>"</a:t>
            </a:r>
            <a:r>
              <a:rPr lang="en" sz="1600" i="1" dirty="0">
                <a:latin typeface="Courier New"/>
                <a:ea typeface="Courier New"/>
                <a:cs typeface="Courier New"/>
                <a:sym typeface="Courier New"/>
              </a:rPr>
              <a:t>I </a:t>
            </a:r>
            <a:r>
              <a:rPr lang="en-US" sz="1600" i="1" dirty="0" smtClean="0">
                <a:latin typeface="Courier New"/>
                <a:ea typeface="Courier New"/>
                <a:cs typeface="Courier New"/>
                <a:sym typeface="Courier New"/>
              </a:rPr>
              <a:t>finish all my HW</a:t>
            </a:r>
            <a:r>
              <a:rPr lang="en" sz="1600" dirty="0" smtClean="0">
                <a:latin typeface="Courier New"/>
                <a:ea typeface="Courier New"/>
                <a:cs typeface="Courier New"/>
                <a:sym typeface="Courier New"/>
              </a:rPr>
              <a:t>"</a:t>
            </a:r>
            <a:endParaRPr lang="en" sz="1600" dirty="0">
              <a:latin typeface="Courier New"/>
              <a:ea typeface="Courier New"/>
              <a:cs typeface="Courier New"/>
              <a:sym typeface="Courier New"/>
            </a:endParaRPr>
          </a:p>
        </p:txBody>
      </p:sp>
      <p:sp>
        <p:nvSpPr>
          <p:cNvPr id="192" name="Shape 192"/>
          <p:cNvSpPr txBox="1"/>
          <p:nvPr/>
        </p:nvSpPr>
        <p:spPr>
          <a:xfrm>
            <a:off x="5325300" y="3120775"/>
            <a:ext cx="3361499" cy="1251599"/>
          </a:xfrm>
          <a:prstGeom prst="rect">
            <a:avLst/>
          </a:prstGeom>
          <a:noFill/>
        </p:spPr>
        <p:txBody>
          <a:bodyPr lIns="91425" tIns="91425" rIns="91425" bIns="91425" anchor="t" anchorCtr="0">
            <a:noAutofit/>
          </a:bodyPr>
          <a:lstStyle/>
          <a:p>
            <a:pPr lvl="0" rtl="0">
              <a:buNone/>
            </a:pPr>
            <a:r>
              <a:rPr lang="en" sz="2400" b="1" dirty="0" smtClean="0">
                <a:latin typeface="Courier New"/>
                <a:ea typeface="Courier New"/>
                <a:cs typeface="Courier New"/>
                <a:sym typeface="Courier New"/>
              </a:rPr>
              <a:t>Rating</a:t>
            </a:r>
            <a:r>
              <a:rPr lang="en-US" sz="2400" b="1" dirty="0" smtClean="0">
                <a:latin typeface="Courier New"/>
                <a:ea typeface="Courier New"/>
                <a:cs typeface="Courier New"/>
                <a:sym typeface="Courier New"/>
              </a:rPr>
              <a:t> all others</a:t>
            </a:r>
            <a:endParaRPr lang="en" sz="2400" b="1" dirty="0">
              <a:latin typeface="Courier New"/>
              <a:ea typeface="Courier New"/>
              <a:cs typeface="Courier New"/>
              <a:sym typeface="Courier New"/>
            </a:endParaRPr>
          </a:p>
          <a:p>
            <a:pPr marL="457200" lvl="0" indent="-330200" rtl="0">
              <a:buClr>
                <a:srgbClr val="000000"/>
              </a:buClr>
              <a:buSzPct val="166666"/>
              <a:buFont typeface="Arial"/>
              <a:buChar char="•"/>
            </a:pPr>
            <a:r>
              <a:rPr lang="en" sz="1600" dirty="0">
                <a:latin typeface="Courier New"/>
                <a:ea typeface="Courier New"/>
                <a:cs typeface="Courier New"/>
                <a:sym typeface="Courier New"/>
              </a:rPr>
              <a:t>How the person sees </a:t>
            </a:r>
            <a:r>
              <a:rPr lang="en-US" sz="1600" dirty="0" smtClean="0">
                <a:latin typeface="Courier New"/>
                <a:ea typeface="Courier New"/>
                <a:cs typeface="Courier New"/>
                <a:sym typeface="Courier New"/>
              </a:rPr>
              <a:t>each of the other </a:t>
            </a:r>
            <a:r>
              <a:rPr lang="en" sz="1600" dirty="0" smtClean="0">
                <a:latin typeface="Courier New"/>
                <a:ea typeface="Courier New"/>
                <a:cs typeface="Courier New"/>
                <a:sym typeface="Courier New"/>
              </a:rPr>
              <a:t>group-members</a:t>
            </a:r>
            <a:r>
              <a:rPr lang="en" sz="1600" dirty="0">
                <a:latin typeface="Courier New"/>
                <a:ea typeface="Courier New"/>
                <a:cs typeface="Courier New"/>
                <a:sym typeface="Courier New"/>
              </a:rPr>
              <a:t>.</a:t>
            </a:r>
          </a:p>
          <a:p>
            <a:pPr marL="457200" lvl="0" indent="-330200" rtl="0">
              <a:buClr>
                <a:srgbClr val="000000"/>
              </a:buClr>
              <a:buSzPct val="166666"/>
              <a:buFont typeface="Arial"/>
              <a:buChar char="•"/>
            </a:pPr>
            <a:r>
              <a:rPr lang="en" sz="1600" dirty="0">
                <a:latin typeface="Courier New"/>
                <a:ea typeface="Courier New"/>
                <a:cs typeface="Courier New"/>
                <a:sym typeface="Courier New"/>
              </a:rPr>
              <a:t>"</a:t>
            </a:r>
            <a:r>
              <a:rPr lang="en" sz="1600" i="1" dirty="0">
                <a:latin typeface="Courier New"/>
                <a:ea typeface="Courier New"/>
                <a:cs typeface="Courier New"/>
                <a:sym typeface="Courier New"/>
              </a:rPr>
              <a:t>Person </a:t>
            </a:r>
            <a:r>
              <a:rPr lang="en-US" sz="1600" i="1" dirty="0" smtClean="0">
                <a:latin typeface="Courier New"/>
                <a:ea typeface="Courier New"/>
                <a:cs typeface="Courier New"/>
                <a:sym typeface="Courier New"/>
              </a:rPr>
              <a:t>S</a:t>
            </a:r>
            <a:r>
              <a:rPr lang="en" sz="1600" i="1" dirty="0" smtClean="0">
                <a:latin typeface="Courier New"/>
                <a:ea typeface="Courier New"/>
                <a:cs typeface="Courier New"/>
                <a:sym typeface="Courier New"/>
              </a:rPr>
              <a:t> </a:t>
            </a:r>
            <a:r>
              <a:rPr lang="en-US" sz="1600" i="1" dirty="0" smtClean="0">
                <a:latin typeface="Courier New"/>
                <a:ea typeface="Courier New"/>
                <a:cs typeface="Courier New"/>
                <a:sym typeface="Courier New"/>
              </a:rPr>
              <a:t>finishes all</a:t>
            </a:r>
            <a:r>
              <a:rPr lang="en" sz="1600" i="1" dirty="0" smtClean="0">
                <a:latin typeface="Courier New"/>
                <a:ea typeface="Courier New"/>
                <a:cs typeface="Courier New"/>
                <a:sym typeface="Courier New"/>
              </a:rPr>
              <a:t> hi</a:t>
            </a:r>
            <a:r>
              <a:rPr lang="en-US" sz="1600" i="1" dirty="0" smtClean="0">
                <a:latin typeface="Courier New"/>
                <a:ea typeface="Courier New"/>
                <a:cs typeface="Courier New"/>
                <a:sym typeface="Courier New"/>
              </a:rPr>
              <a:t>s homework</a:t>
            </a:r>
            <a:r>
              <a:rPr lang="en" sz="1600" dirty="0" smtClean="0">
                <a:latin typeface="Courier New"/>
                <a:ea typeface="Courier New"/>
                <a:cs typeface="Courier New"/>
                <a:sym typeface="Courier New"/>
              </a:rPr>
              <a:t>"</a:t>
            </a:r>
            <a:endParaRPr lang="en" sz="1600" dirty="0">
              <a:latin typeface="Courier New"/>
              <a:ea typeface="Courier New"/>
              <a:cs typeface="Courier New"/>
              <a:sym typeface="Courier New"/>
            </a:endParaRPr>
          </a:p>
        </p:txBody>
      </p:sp>
    </p:spTree>
    <p:extLst>
      <p:ext uri="{BB962C8B-B14F-4D97-AF65-F5344CB8AC3E}">
        <p14:creationId xmlns:p14="http://schemas.microsoft.com/office/powerpoint/2010/main" val="1592427526"/>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
            </a:r>
            <a:r>
              <a:rPr lang="en-US" dirty="0" smtClean="0"/>
              <a:t>uring early school years (middle childhood)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Transition from preschool into the first grades must be very important</a:t>
            </a:r>
          </a:p>
          <a:p>
            <a:r>
              <a:rPr lang="en-US" dirty="0" smtClean="0"/>
              <a:t>On average, children acquire increasing skills related to </a:t>
            </a:r>
            <a:r>
              <a:rPr lang="en-US" b="1" dirty="0" smtClean="0"/>
              <a:t> </a:t>
            </a:r>
          </a:p>
          <a:p>
            <a:r>
              <a:rPr lang="en-US" dirty="0" smtClean="0"/>
              <a:t>Agreeableness</a:t>
            </a:r>
          </a:p>
          <a:p>
            <a:r>
              <a:rPr lang="en-US" dirty="0" smtClean="0"/>
              <a:t>Conscientiousness</a:t>
            </a:r>
          </a:p>
          <a:p>
            <a:r>
              <a:rPr lang="en-US" dirty="0" smtClean="0"/>
              <a:t>Emotional stability </a:t>
            </a:r>
          </a:p>
          <a:p>
            <a:r>
              <a:rPr lang="en-US" dirty="0" smtClean="0"/>
              <a:t>Bot not all kids show those gains, and follow different trajectories</a:t>
            </a:r>
            <a:endParaRPr lang="en-US" dirty="0"/>
          </a:p>
        </p:txBody>
      </p:sp>
    </p:spTree>
    <p:extLst>
      <p:ext uri="{BB962C8B-B14F-4D97-AF65-F5344CB8AC3E}">
        <p14:creationId xmlns:p14="http://schemas.microsoft.com/office/powerpoint/2010/main" val="196269827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000000"/>
                </a:solidFill>
                <a:latin typeface="Helvetica"/>
                <a:cs typeface="Helvetica"/>
              </a:rPr>
              <a:t>Part 3</a:t>
            </a:r>
            <a:r>
              <a:rPr lang="en-US" sz="4000" dirty="0" smtClean="0">
                <a:solidFill>
                  <a:srgbClr val="000000"/>
                </a:solidFill>
                <a:latin typeface="Helvetica"/>
                <a:cs typeface="Helvetica"/>
              </a:rPr>
              <a:t>. </a:t>
            </a:r>
            <a:r>
              <a:rPr lang="en-US" sz="4000" i="1" dirty="0" smtClean="0">
                <a:solidFill>
                  <a:srgbClr val="000000"/>
                </a:solidFill>
                <a:latin typeface="Helvetica"/>
                <a:cs typeface="Helvetica"/>
              </a:rPr>
              <a:t>When</a:t>
            </a:r>
            <a:r>
              <a:rPr lang="en-US" sz="4000" dirty="0" smtClean="0">
                <a:solidFill>
                  <a:srgbClr val="000000"/>
                </a:solidFill>
                <a:latin typeface="Helvetica"/>
                <a:cs typeface="Helvetica"/>
              </a:rPr>
              <a:t> should we measure? </a:t>
            </a:r>
            <a:endParaRPr lang="en-US" sz="4000" dirty="0">
              <a:solidFill>
                <a:srgbClr val="000000"/>
              </a:solidFill>
              <a:latin typeface="Helvetica"/>
              <a:cs typeface="Helvetica"/>
            </a:endParaRPr>
          </a:p>
        </p:txBody>
      </p:sp>
      <p:sp>
        <p:nvSpPr>
          <p:cNvPr id="3" name="Content Placeholder 2"/>
          <p:cNvSpPr>
            <a:spLocks noGrp="1"/>
          </p:cNvSpPr>
          <p:nvPr>
            <p:ph idx="1"/>
          </p:nvPr>
        </p:nvSpPr>
        <p:spPr>
          <a:xfrm>
            <a:off x="457200" y="1417638"/>
            <a:ext cx="8229600" cy="5056996"/>
          </a:xfrm>
        </p:spPr>
        <p:txBody>
          <a:bodyPr>
            <a:normAutofit fontScale="92500" lnSpcReduction="20000"/>
          </a:bodyPr>
          <a:lstStyle/>
          <a:p>
            <a:r>
              <a:rPr lang="en-US" dirty="0" smtClean="0">
                <a:solidFill>
                  <a:srgbClr val="000000"/>
                </a:solidFill>
                <a:latin typeface="Helvetica"/>
                <a:cs typeface="Helvetica"/>
              </a:rPr>
              <a:t>General “typical” developmental trends</a:t>
            </a:r>
          </a:p>
          <a:p>
            <a:pPr lvl="1"/>
            <a:r>
              <a:rPr lang="en-US" dirty="0" smtClean="0">
                <a:solidFill>
                  <a:srgbClr val="000000"/>
                </a:solidFill>
                <a:latin typeface="Helvetica"/>
                <a:cs typeface="Helvetica"/>
              </a:rPr>
              <a:t>Versus individual trajectories</a:t>
            </a:r>
          </a:p>
          <a:p>
            <a:r>
              <a:rPr lang="en-US" dirty="0" smtClean="0">
                <a:solidFill>
                  <a:srgbClr val="000000"/>
                </a:solidFill>
                <a:latin typeface="Helvetica"/>
                <a:cs typeface="Helvetica"/>
              </a:rPr>
              <a:t>During transitions, start</a:t>
            </a:r>
            <a:r>
              <a:rPr lang="en-US" dirty="0">
                <a:solidFill>
                  <a:srgbClr val="000000"/>
                </a:solidFill>
                <a:latin typeface="Helvetica"/>
                <a:cs typeface="Helvetica"/>
              </a:rPr>
              <a:t> </a:t>
            </a:r>
            <a:r>
              <a:rPr lang="en-US" dirty="0" smtClean="0">
                <a:solidFill>
                  <a:srgbClr val="000000"/>
                </a:solidFill>
                <a:latin typeface="Helvetica"/>
                <a:cs typeface="Helvetica"/>
              </a:rPr>
              <a:t>and end point, and trajectories differ sharply across kids</a:t>
            </a:r>
          </a:p>
          <a:p>
            <a:pPr lvl="1"/>
            <a:r>
              <a:rPr lang="en-US" dirty="0" smtClean="0">
                <a:solidFill>
                  <a:srgbClr val="000000"/>
                </a:solidFill>
                <a:latin typeface="Helvetica"/>
                <a:cs typeface="Helvetica"/>
              </a:rPr>
              <a:t>Like onset and end of physical growth spurt</a:t>
            </a:r>
          </a:p>
          <a:p>
            <a:r>
              <a:rPr lang="en-US" dirty="0" smtClean="0">
                <a:solidFill>
                  <a:srgbClr val="000000"/>
                </a:solidFill>
                <a:latin typeface="Helvetica"/>
                <a:cs typeface="Helvetica"/>
              </a:rPr>
              <a:t>Individual child: Start ahead or fall behind? </a:t>
            </a:r>
            <a:endParaRPr lang="en-US" dirty="0">
              <a:solidFill>
                <a:srgbClr val="000000"/>
              </a:solidFill>
              <a:latin typeface="Helvetica"/>
              <a:cs typeface="Helvetica"/>
            </a:endParaRPr>
          </a:p>
          <a:p>
            <a:r>
              <a:rPr lang="en-US" b="1" dirty="0" smtClean="0">
                <a:solidFill>
                  <a:srgbClr val="000000"/>
                </a:solidFill>
                <a:latin typeface="Helvetica"/>
                <a:cs typeface="Helvetica"/>
              </a:rPr>
              <a:t>Two critical school transitions</a:t>
            </a:r>
          </a:p>
          <a:p>
            <a:pPr lvl="1"/>
            <a:r>
              <a:rPr lang="en-US" dirty="0">
                <a:solidFill>
                  <a:srgbClr val="000000"/>
                </a:solidFill>
                <a:latin typeface="Helvetica"/>
                <a:cs typeface="Helvetica"/>
              </a:rPr>
              <a:t>Into school and middle childhood: Learning </a:t>
            </a:r>
            <a:r>
              <a:rPr lang="en-US" dirty="0" smtClean="0">
                <a:solidFill>
                  <a:srgbClr val="000000"/>
                </a:solidFill>
                <a:latin typeface="Helvetica"/>
                <a:cs typeface="Helvetica"/>
              </a:rPr>
              <a:t>the “good student” identity: </a:t>
            </a:r>
            <a:r>
              <a:rPr lang="en-US" dirty="0">
                <a:solidFill>
                  <a:srgbClr val="000000"/>
                </a:solidFill>
                <a:latin typeface="Helvetica"/>
                <a:cs typeface="Helvetica"/>
              </a:rPr>
              <a:t>A, C, </a:t>
            </a:r>
            <a:r>
              <a:rPr lang="en-US" dirty="0" smtClean="0">
                <a:solidFill>
                  <a:srgbClr val="000000"/>
                </a:solidFill>
                <a:latin typeface="Helvetica"/>
                <a:cs typeface="Helvetica"/>
              </a:rPr>
              <a:t>and ES </a:t>
            </a:r>
            <a:r>
              <a:rPr lang="en-US" dirty="0">
                <a:solidFill>
                  <a:srgbClr val="000000"/>
                </a:solidFill>
                <a:latin typeface="Helvetica"/>
                <a:cs typeface="Helvetica"/>
              </a:rPr>
              <a:t>up</a:t>
            </a:r>
          </a:p>
          <a:p>
            <a:pPr lvl="1"/>
            <a:r>
              <a:rPr lang="en-US" dirty="0" smtClean="0">
                <a:solidFill>
                  <a:srgbClr val="000000"/>
                </a:solidFill>
                <a:latin typeface="Helvetica"/>
                <a:cs typeface="Helvetica"/>
              </a:rPr>
              <a:t>Getting through adolescence: Learning the skills to form an adult identity and launch into adult world</a:t>
            </a:r>
          </a:p>
        </p:txBody>
      </p:sp>
    </p:spTree>
    <p:extLst>
      <p:ext uri="{BB962C8B-B14F-4D97-AF65-F5344CB8AC3E}">
        <p14:creationId xmlns:p14="http://schemas.microsoft.com/office/powerpoint/2010/main" val="4109332928"/>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material (unused)</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414402318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ChangeArrowheads="1"/>
          </p:cNvSpPr>
          <p:nvPr>
            <p:ph type="title"/>
          </p:nvPr>
        </p:nvSpPr>
        <p:spPr/>
        <p:txBody>
          <a:bodyPr/>
          <a:lstStyle/>
          <a:p>
            <a:pPr eaLnBrk="1" hangingPunct="1">
              <a:defRPr/>
            </a:pPr>
            <a:endParaRPr lang="en-US" smtClean="0"/>
          </a:p>
        </p:txBody>
      </p:sp>
      <p:sp>
        <p:nvSpPr>
          <p:cNvPr id="650243" name="Rectangle 3"/>
          <p:cNvSpPr>
            <a:spLocks noGrp="1" noChangeArrowheads="1"/>
          </p:cNvSpPr>
          <p:nvPr>
            <p:ph type="body" idx="1"/>
          </p:nvPr>
        </p:nvSpPr>
        <p:spPr>
          <a:xfrm>
            <a:off x="457200" y="1524000"/>
            <a:ext cx="8229600" cy="4525963"/>
          </a:xfrm>
        </p:spPr>
        <p:txBody>
          <a:bodyPr/>
          <a:lstStyle/>
          <a:p>
            <a:pPr eaLnBrk="1" hangingPunct="1">
              <a:defRPr/>
            </a:pPr>
            <a:endParaRPr lang="en-US" smtClean="0"/>
          </a:p>
        </p:txBody>
      </p:sp>
      <p:pic>
        <p:nvPicPr>
          <p:cNvPr id="911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81000"/>
            <a:ext cx="5329238"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1343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Helvetica"/>
                <a:cs typeface="Helvetica"/>
              </a:rPr>
              <a:t>Personality </a:t>
            </a:r>
            <a:r>
              <a:rPr lang="en-US" dirty="0">
                <a:solidFill>
                  <a:srgbClr val="000000"/>
                </a:solidFill>
                <a:latin typeface="Helvetica"/>
                <a:cs typeface="Helvetica"/>
              </a:rPr>
              <a:t>p</a:t>
            </a:r>
            <a:r>
              <a:rPr lang="en-US" dirty="0" smtClean="0">
                <a:solidFill>
                  <a:srgbClr val="000000"/>
                </a:solidFill>
                <a:latin typeface="Helvetica"/>
                <a:cs typeface="Helvetica"/>
              </a:rPr>
              <a:t>sychologists study how individuals…</a:t>
            </a:r>
            <a:endParaRPr lang="en-US" dirty="0">
              <a:solidFill>
                <a:srgbClr val="000000"/>
              </a:solidFill>
              <a:latin typeface="Helvetica"/>
              <a:cs typeface="Helvetica"/>
            </a:endParaRPr>
          </a:p>
        </p:txBody>
      </p:sp>
      <p:sp>
        <p:nvSpPr>
          <p:cNvPr id="3" name="Content Placeholder 2"/>
          <p:cNvSpPr>
            <a:spLocks noGrp="1"/>
          </p:cNvSpPr>
          <p:nvPr>
            <p:ph idx="1"/>
          </p:nvPr>
        </p:nvSpPr>
        <p:spPr/>
        <p:txBody>
          <a:bodyPr>
            <a:normAutofit/>
          </a:bodyPr>
          <a:lstStyle/>
          <a:p>
            <a:pPr>
              <a:defRPr/>
            </a:pPr>
            <a:r>
              <a:rPr lang="en-US" dirty="0">
                <a:solidFill>
                  <a:srgbClr val="000000"/>
                </a:solidFill>
                <a:latin typeface="Helvetica"/>
                <a:cs typeface="Helvetica"/>
              </a:rPr>
              <a:t>W</a:t>
            </a:r>
            <a:r>
              <a:rPr lang="en-US" dirty="0" smtClean="0">
                <a:solidFill>
                  <a:srgbClr val="000000"/>
                </a:solidFill>
                <a:latin typeface="Helvetica"/>
                <a:cs typeface="Helvetica"/>
              </a:rPr>
              <a:t>ork with others, and even more </a:t>
            </a:r>
          </a:p>
          <a:p>
            <a:pPr lvl="1">
              <a:defRPr/>
            </a:pPr>
            <a:r>
              <a:rPr lang="en-US" dirty="0">
                <a:solidFill>
                  <a:srgbClr val="000000"/>
                </a:solidFill>
                <a:latin typeface="Helvetica"/>
                <a:cs typeface="Helvetica"/>
              </a:rPr>
              <a:t>P</a:t>
            </a:r>
            <a:r>
              <a:rPr lang="en-US" dirty="0" smtClean="0">
                <a:solidFill>
                  <a:srgbClr val="000000"/>
                </a:solidFill>
                <a:latin typeface="Helvetica"/>
                <a:cs typeface="Helvetica"/>
              </a:rPr>
              <a:t>lay, love, and bond (teams, families, …)</a:t>
            </a:r>
          </a:p>
          <a:p>
            <a:pPr>
              <a:defRPr/>
            </a:pPr>
            <a:r>
              <a:rPr lang="en-US" dirty="0" smtClean="0">
                <a:solidFill>
                  <a:srgbClr val="000000"/>
                </a:solidFill>
                <a:latin typeface="Helvetica"/>
                <a:cs typeface="Helvetica"/>
              </a:rPr>
              <a:t>Achieve complex and long-term goals</a:t>
            </a:r>
          </a:p>
          <a:p>
            <a:pPr>
              <a:defRPr/>
            </a:pPr>
            <a:r>
              <a:rPr lang="en-US" dirty="0" smtClean="0">
                <a:solidFill>
                  <a:srgbClr val="000000"/>
                </a:solidFill>
                <a:latin typeface="Helvetica"/>
                <a:cs typeface="Helvetica"/>
              </a:rPr>
              <a:t>Savor and manage emotions when we face </a:t>
            </a:r>
          </a:p>
          <a:p>
            <a:pPr lvl="1">
              <a:defRPr/>
            </a:pPr>
            <a:r>
              <a:rPr lang="en-US" dirty="0">
                <a:solidFill>
                  <a:srgbClr val="000000"/>
                </a:solidFill>
                <a:latin typeface="Helvetica"/>
                <a:cs typeface="Helvetica"/>
              </a:rPr>
              <a:t>S</a:t>
            </a:r>
            <a:r>
              <a:rPr lang="en-US" dirty="0" smtClean="0">
                <a:solidFill>
                  <a:srgbClr val="000000"/>
                </a:solidFill>
                <a:latin typeface="Helvetica"/>
                <a:cs typeface="Helvetica"/>
              </a:rPr>
              <a:t>uccess or failure (pride)</a:t>
            </a:r>
          </a:p>
          <a:p>
            <a:pPr lvl="1">
              <a:defRPr/>
            </a:pPr>
            <a:r>
              <a:rPr lang="en-US" dirty="0" smtClean="0">
                <a:solidFill>
                  <a:srgbClr val="000000"/>
                </a:solidFill>
                <a:latin typeface="Helvetica"/>
                <a:cs typeface="Helvetica"/>
              </a:rPr>
              <a:t>Opportunities/rewards </a:t>
            </a:r>
            <a:r>
              <a:rPr lang="en-US" dirty="0" smtClean="0">
                <a:solidFill>
                  <a:srgbClr val="000000"/>
                </a:solidFill>
                <a:latin typeface="Helvetica"/>
                <a:cs typeface="Helvetica"/>
              </a:rPr>
              <a:t>or risk (excitement)</a:t>
            </a:r>
          </a:p>
          <a:p>
            <a:pPr lvl="1">
              <a:defRPr/>
            </a:pPr>
            <a:r>
              <a:rPr lang="en-US" dirty="0" smtClean="0">
                <a:solidFill>
                  <a:srgbClr val="000000"/>
                </a:solidFill>
                <a:latin typeface="Helvetica"/>
                <a:cs typeface="Helvetica"/>
              </a:rPr>
              <a:t>Stress and adversity (fear, anxiety) </a:t>
            </a:r>
            <a:endParaRPr lang="en-US" dirty="0" smtClean="0">
              <a:solidFill>
                <a:srgbClr val="000000"/>
              </a:solidFill>
              <a:latin typeface="Helvetica"/>
              <a:cs typeface="Helvetica"/>
            </a:endParaRPr>
          </a:p>
          <a:p>
            <a:pPr>
              <a:defRPr/>
            </a:pPr>
            <a:endParaRPr lang="en-US" dirty="0" smtClean="0">
              <a:solidFill>
                <a:srgbClr val="000000"/>
              </a:solidFill>
              <a:latin typeface="Helvetica"/>
              <a:cs typeface="Helvetica"/>
            </a:endParaRPr>
          </a:p>
        </p:txBody>
      </p:sp>
    </p:spTree>
    <p:extLst>
      <p:ext uri="{BB962C8B-B14F-4D97-AF65-F5344CB8AC3E}">
        <p14:creationId xmlns:p14="http://schemas.microsoft.com/office/powerpoint/2010/main" val="545912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00"/>
                </a:solidFill>
                <a:latin typeface="Helvetica"/>
                <a:cs typeface="Helvetica"/>
              </a:rPr>
              <a:t>Personality psychologists </a:t>
            </a:r>
            <a:r>
              <a:rPr lang="en-US" dirty="0" smtClean="0">
                <a:solidFill>
                  <a:srgbClr val="000000"/>
                </a:solidFill>
                <a:latin typeface="Helvetica"/>
                <a:cs typeface="Helvetica"/>
              </a:rPr>
              <a:t>have identified…</a:t>
            </a:r>
            <a:endParaRPr lang="en-US" dirty="0"/>
          </a:p>
        </p:txBody>
      </p:sp>
      <p:sp>
        <p:nvSpPr>
          <p:cNvPr id="3" name="Content Placeholder 2"/>
          <p:cNvSpPr>
            <a:spLocks noGrp="1"/>
          </p:cNvSpPr>
          <p:nvPr>
            <p:ph idx="1"/>
          </p:nvPr>
        </p:nvSpPr>
        <p:spPr>
          <a:xfrm>
            <a:off x="457200" y="1600200"/>
            <a:ext cx="8229600" cy="4929094"/>
          </a:xfrm>
        </p:spPr>
        <p:txBody>
          <a:bodyPr>
            <a:normAutofit fontScale="92500" lnSpcReduction="10000"/>
          </a:bodyPr>
          <a:lstStyle/>
          <a:p>
            <a:r>
              <a:rPr lang="en-US" dirty="0">
                <a:solidFill>
                  <a:srgbClr val="000000"/>
                </a:solidFill>
                <a:latin typeface="Helvetica"/>
                <a:cs typeface="Helvetica"/>
              </a:rPr>
              <a:t>Individual characteristics that </a:t>
            </a:r>
          </a:p>
          <a:p>
            <a:pPr lvl="1"/>
            <a:r>
              <a:rPr lang="en-US" dirty="0">
                <a:solidFill>
                  <a:srgbClr val="000000"/>
                </a:solidFill>
                <a:latin typeface="Helvetica"/>
                <a:cs typeface="Helvetica"/>
              </a:rPr>
              <a:t>Drive individual </a:t>
            </a:r>
            <a:r>
              <a:rPr lang="en-US" i="1" dirty="0">
                <a:solidFill>
                  <a:srgbClr val="000000"/>
                </a:solidFill>
                <a:latin typeface="Helvetica"/>
                <a:cs typeface="Helvetica"/>
              </a:rPr>
              <a:t>well-</a:t>
            </a:r>
            <a:r>
              <a:rPr lang="en-US" i="1" dirty="0" smtClean="0">
                <a:solidFill>
                  <a:srgbClr val="000000"/>
                </a:solidFill>
                <a:latin typeface="Helvetica"/>
                <a:cs typeface="Helvetica"/>
              </a:rPr>
              <a:t>being </a:t>
            </a:r>
            <a:r>
              <a:rPr lang="en-US" dirty="0" smtClean="0">
                <a:solidFill>
                  <a:srgbClr val="000000"/>
                </a:solidFill>
                <a:latin typeface="Helvetica"/>
                <a:cs typeface="Helvetica"/>
              </a:rPr>
              <a:t>(satisfying life)</a:t>
            </a:r>
            <a:endParaRPr lang="en-US" dirty="0">
              <a:solidFill>
                <a:srgbClr val="000000"/>
              </a:solidFill>
              <a:latin typeface="Helvetica"/>
              <a:cs typeface="Helvetica"/>
            </a:endParaRPr>
          </a:p>
          <a:p>
            <a:pPr lvl="1"/>
            <a:r>
              <a:rPr lang="en-US" dirty="0">
                <a:solidFill>
                  <a:srgbClr val="000000"/>
                </a:solidFill>
                <a:latin typeface="Helvetica"/>
                <a:cs typeface="Helvetica"/>
              </a:rPr>
              <a:t>Predict “</a:t>
            </a:r>
            <a:r>
              <a:rPr lang="en-US" i="1" dirty="0">
                <a:solidFill>
                  <a:srgbClr val="000000"/>
                </a:solidFill>
                <a:latin typeface="Helvetica"/>
                <a:cs typeface="Helvetica"/>
              </a:rPr>
              <a:t>success</a:t>
            </a:r>
            <a:r>
              <a:rPr lang="en-US" dirty="0">
                <a:solidFill>
                  <a:srgbClr val="000000"/>
                </a:solidFill>
                <a:latin typeface="Helvetica"/>
                <a:cs typeface="Helvetica"/>
              </a:rPr>
              <a:t>” at school &amp; work (grades, </a:t>
            </a:r>
            <a:r>
              <a:rPr lang="en-US" dirty="0" smtClean="0">
                <a:solidFill>
                  <a:srgbClr val="000000"/>
                </a:solidFill>
                <a:latin typeface="Helvetica"/>
                <a:cs typeface="Helvetica"/>
              </a:rPr>
              <a:t>$$)</a:t>
            </a:r>
            <a:endParaRPr lang="en-US" dirty="0">
              <a:solidFill>
                <a:srgbClr val="000000"/>
              </a:solidFill>
              <a:latin typeface="Helvetica"/>
              <a:cs typeface="Helvetica"/>
            </a:endParaRPr>
          </a:p>
          <a:p>
            <a:pPr lvl="1"/>
            <a:r>
              <a:rPr lang="en-US" dirty="0">
                <a:solidFill>
                  <a:srgbClr val="000000"/>
                </a:solidFill>
                <a:latin typeface="Helvetica"/>
                <a:cs typeface="Helvetica"/>
              </a:rPr>
              <a:t>Foster close, satisfying </a:t>
            </a:r>
            <a:r>
              <a:rPr lang="en-US" i="1" dirty="0">
                <a:solidFill>
                  <a:srgbClr val="000000"/>
                </a:solidFill>
                <a:latin typeface="Helvetica"/>
                <a:cs typeface="Helvetica"/>
              </a:rPr>
              <a:t>relationships</a:t>
            </a:r>
            <a:r>
              <a:rPr lang="en-US" dirty="0">
                <a:solidFill>
                  <a:srgbClr val="000000"/>
                </a:solidFill>
                <a:latin typeface="Helvetica"/>
                <a:cs typeface="Helvetica"/>
              </a:rPr>
              <a:t> (teachers</a:t>
            </a:r>
            <a:r>
              <a:rPr lang="en-US" dirty="0" smtClean="0">
                <a:solidFill>
                  <a:srgbClr val="000000"/>
                </a:solidFill>
                <a:latin typeface="Helvetica"/>
                <a:cs typeface="Helvetica"/>
              </a:rPr>
              <a:t>)</a:t>
            </a:r>
            <a:endParaRPr lang="en-US" dirty="0">
              <a:solidFill>
                <a:srgbClr val="000000"/>
              </a:solidFill>
              <a:latin typeface="Helvetica"/>
              <a:cs typeface="Helvetica"/>
            </a:endParaRPr>
          </a:p>
          <a:p>
            <a:r>
              <a:rPr lang="en-US" dirty="0" smtClean="0">
                <a:solidFill>
                  <a:srgbClr val="000000"/>
                </a:solidFill>
                <a:latin typeface="Helvetica"/>
                <a:cs typeface="Helvetica"/>
              </a:rPr>
              <a:t>Our findings show they</a:t>
            </a:r>
          </a:p>
          <a:p>
            <a:pPr lvl="1"/>
            <a:r>
              <a:rPr lang="en-US" dirty="0" smtClean="0">
                <a:solidFill>
                  <a:srgbClr val="000000"/>
                </a:solidFill>
                <a:latin typeface="Helvetica"/>
                <a:cs typeface="Helvetica"/>
              </a:rPr>
              <a:t>Have </a:t>
            </a:r>
            <a:r>
              <a:rPr lang="en-US" dirty="0">
                <a:solidFill>
                  <a:srgbClr val="000000"/>
                </a:solidFill>
                <a:latin typeface="Helvetica"/>
                <a:cs typeface="Helvetica"/>
              </a:rPr>
              <a:t>some temporal </a:t>
            </a:r>
            <a:r>
              <a:rPr lang="en-US" dirty="0" smtClean="0">
                <a:solidFill>
                  <a:srgbClr val="000000"/>
                </a:solidFill>
                <a:latin typeface="Helvetica"/>
                <a:cs typeface="Helvetica"/>
              </a:rPr>
              <a:t>consistency (reliable) but</a:t>
            </a:r>
            <a:endParaRPr lang="en-US" dirty="0">
              <a:solidFill>
                <a:srgbClr val="000000"/>
              </a:solidFill>
              <a:latin typeface="Helvetica"/>
              <a:cs typeface="Helvetica"/>
            </a:endParaRPr>
          </a:p>
          <a:p>
            <a:pPr lvl="1"/>
            <a:r>
              <a:rPr lang="en-US" dirty="0" smtClean="0">
                <a:solidFill>
                  <a:srgbClr val="000000"/>
                </a:solidFill>
                <a:latin typeface="Helvetica"/>
                <a:cs typeface="Helvetica"/>
              </a:rPr>
              <a:t>Also malleable </a:t>
            </a:r>
            <a:r>
              <a:rPr lang="en-US" dirty="0">
                <a:solidFill>
                  <a:srgbClr val="000000"/>
                </a:solidFill>
                <a:latin typeface="Helvetica"/>
                <a:cs typeface="Helvetica"/>
              </a:rPr>
              <a:t>through the environment</a:t>
            </a:r>
          </a:p>
          <a:p>
            <a:r>
              <a:rPr lang="en-US" dirty="0" smtClean="0">
                <a:solidFill>
                  <a:srgbClr val="000000"/>
                </a:solidFill>
                <a:latin typeface="Helvetica"/>
                <a:cs typeface="Helvetica"/>
              </a:rPr>
              <a:t>Today: can we organize these characteristics</a:t>
            </a:r>
          </a:p>
          <a:p>
            <a:pPr lvl="1"/>
            <a:r>
              <a:rPr lang="en-US" dirty="0" smtClean="0">
                <a:solidFill>
                  <a:srgbClr val="000000"/>
                </a:solidFill>
                <a:latin typeface="Helvetica"/>
                <a:cs typeface="Helvetica"/>
              </a:rPr>
              <a:t>Into a taxonomy with content domains and facets</a:t>
            </a:r>
          </a:p>
          <a:p>
            <a:r>
              <a:rPr lang="en-US" dirty="0" smtClean="0">
                <a:solidFill>
                  <a:srgbClr val="000000"/>
                </a:solidFill>
                <a:latin typeface="Helvetica"/>
                <a:cs typeface="Helvetica"/>
              </a:rPr>
              <a:t>How can we measure them?</a:t>
            </a:r>
          </a:p>
        </p:txBody>
      </p:sp>
    </p:spTree>
    <p:extLst>
      <p:ext uri="{BB962C8B-B14F-4D97-AF65-F5344CB8AC3E}">
        <p14:creationId xmlns:p14="http://schemas.microsoft.com/office/powerpoint/2010/main" val="19816367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sy 13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Psy 130.potx</Template>
  <TotalTime>8225</TotalTime>
  <Words>4097</Words>
  <Application>Microsoft Macintosh PowerPoint</Application>
  <PresentationFormat>On-screen Show (4:3)</PresentationFormat>
  <Paragraphs>671</Paragraphs>
  <Slides>67</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69" baseType="lpstr">
      <vt:lpstr>Psy 130</vt:lpstr>
      <vt:lpstr>Acrobat Document</vt:lpstr>
      <vt:lpstr>Big Five Personality Taxonomy: Conceptualization and Psychological Measurement     </vt:lpstr>
      <vt:lpstr>Correlations with School Performance at 12: C and O</vt:lpstr>
      <vt:lpstr>PowerPoint Presentation</vt:lpstr>
      <vt:lpstr>PowerPoint Presentation</vt:lpstr>
      <vt:lpstr>Antecedent traits at 21 predicting  peak work outcomes at 52: Betas</vt:lpstr>
      <vt:lpstr>Socio-cultural factors and timing of work involvement</vt:lpstr>
      <vt:lpstr>PowerPoint Presentation</vt:lpstr>
      <vt:lpstr>Personality psychologists study how individuals…</vt:lpstr>
      <vt:lpstr>Personality psychologists have identified…</vt:lpstr>
      <vt:lpstr>Overview: Three Questions</vt:lpstr>
      <vt:lpstr>Question 1</vt:lpstr>
      <vt:lpstr>What School Boards, Teachers and Parents Want in Kids</vt:lpstr>
      <vt:lpstr>What School Boards, Teachers and Parents Want in Kids</vt:lpstr>
      <vt:lpstr>What School Boards, Teachers and Parents Want in Kids</vt:lpstr>
      <vt:lpstr>What School Boards, Teachers and Parents Want in Kids</vt:lpstr>
      <vt:lpstr>What School Boards, Teachers and Parents Want in Kids</vt:lpstr>
      <vt:lpstr>What School Boards, Teachers and Parents Want in Kids</vt:lpstr>
      <vt:lpstr>PowerPoint Presentation</vt:lpstr>
      <vt:lpstr>Taxonomy: Five Psychosocial Systems and Tasks of Living</vt:lpstr>
      <vt:lpstr>Five Reasons Why the Big 5 “Stick”</vt:lpstr>
      <vt:lpstr>Question 2: How to measure?</vt:lpstr>
      <vt:lpstr>Subjective Ratings of Openness Original, curious, imaginative, complex</vt:lpstr>
      <vt:lpstr>Openness: Exploration System</vt:lpstr>
      <vt:lpstr>California Child Q-Sort Items</vt:lpstr>
      <vt:lpstr> Conscientiousness </vt:lpstr>
      <vt:lpstr>PowerPoint Presentation</vt:lpstr>
      <vt:lpstr>PowerPoint Presentation</vt:lpstr>
      <vt:lpstr>Questionnaire Method and Items</vt:lpstr>
      <vt:lpstr>Big Five Inventory (BFI): Self-report</vt:lpstr>
      <vt:lpstr>Big Five Inventory (1991)</vt:lpstr>
      <vt:lpstr>Reliability and Construct Validity</vt:lpstr>
      <vt:lpstr>Reliability and Construct Validity</vt:lpstr>
      <vt:lpstr>Self vs. Consensual Rating by Others</vt:lpstr>
      <vt:lpstr>Modeling Judge Differences</vt:lpstr>
      <vt:lpstr>More Complex Judge Differences </vt:lpstr>
      <vt:lpstr>Observer ratings:  Mostly idiosyncratic and biased?</vt:lpstr>
      <vt:lpstr>Other Types of Validity Evidence</vt:lpstr>
      <vt:lpstr>Extensive research on potential problems and biases with ratings</vt:lpstr>
      <vt:lpstr>Part 3. When should we measure? </vt:lpstr>
      <vt:lpstr>PowerPoint Presentation</vt:lpstr>
      <vt:lpstr>PowerPoint Presentation</vt:lpstr>
      <vt:lpstr>Limitations:  So much we do not know</vt:lpstr>
      <vt:lpstr>A Hierarchical Measurement Model:  5 Domains and 15 Facets</vt:lpstr>
      <vt:lpstr>BFI with 3 Specific Facets</vt:lpstr>
      <vt:lpstr>BFI with 3 Specific Facets</vt:lpstr>
      <vt:lpstr>BFI with 3 Specific Facets</vt:lpstr>
      <vt:lpstr>PowerPoint Presentation</vt:lpstr>
      <vt:lpstr>If you are still curious …</vt:lpstr>
      <vt:lpstr>Some Specific Skills to Learn  (8th Grade)</vt:lpstr>
      <vt:lpstr>End of Version 4 of Talk</vt:lpstr>
      <vt:lpstr>PowerPoint Presentation</vt:lpstr>
      <vt:lpstr>Correlations with School Performance at 12: C and O</vt:lpstr>
      <vt:lpstr>PowerPoint Presentation</vt:lpstr>
      <vt:lpstr>PowerPoint Presentation</vt:lpstr>
      <vt:lpstr>The blue Big Five: Paradigm shift in publications only since 1995</vt:lpstr>
      <vt:lpstr>Add graph that shows individual trajectories</vt:lpstr>
      <vt:lpstr>Add graph that shows individual trajectories</vt:lpstr>
      <vt:lpstr>What should we measure?</vt:lpstr>
      <vt:lpstr>Some Specific Skills to Learn  (8th Grade)</vt:lpstr>
      <vt:lpstr>Big Five: Broad domains of social-emotional differences</vt:lpstr>
      <vt:lpstr>“Construct Validation”</vt:lpstr>
      <vt:lpstr>Multiple Perspectives on the Person: 360 Degree Assessment</vt:lpstr>
      <vt:lpstr>Modeling Convergent Validity: Agreement among Data Sources</vt:lpstr>
      <vt:lpstr>Self-ratings and Ratings of Others</vt:lpstr>
      <vt:lpstr>During early school years (middle childhood)</vt:lpstr>
      <vt:lpstr>Part 3. When should we measure? </vt:lpstr>
      <vt:lpstr>Additional material (unused)</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 Kring</dc:creator>
  <cp:lastModifiedBy>Oliver  John</cp:lastModifiedBy>
  <cp:revision>185</cp:revision>
  <cp:lastPrinted>2014-03-25T04:49:54Z</cp:lastPrinted>
  <dcterms:created xsi:type="dcterms:W3CDTF">2010-10-17T21:06:30Z</dcterms:created>
  <dcterms:modified xsi:type="dcterms:W3CDTF">2015-10-01T15:16:19Z</dcterms:modified>
</cp:coreProperties>
</file>