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9"/>
  </p:notesMasterIdLst>
  <p:sldIdLst>
    <p:sldId id="256" r:id="rId2"/>
    <p:sldId id="257" r:id="rId3"/>
    <p:sldId id="502" r:id="rId4"/>
    <p:sldId id="388" r:id="rId5"/>
    <p:sldId id="430" r:id="rId6"/>
    <p:sldId id="579" r:id="rId7"/>
    <p:sldId id="577" r:id="rId8"/>
    <p:sldId id="288" r:id="rId9"/>
    <p:sldId id="363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580" r:id="rId25"/>
    <p:sldId id="590" r:id="rId26"/>
    <p:sldId id="591" r:id="rId27"/>
    <p:sldId id="473" r:id="rId28"/>
    <p:sldId id="475" r:id="rId29"/>
    <p:sldId id="481" r:id="rId30"/>
    <p:sldId id="489" r:id="rId31"/>
    <p:sldId id="501" r:id="rId32"/>
    <p:sldId id="581" r:id="rId33"/>
    <p:sldId id="582" r:id="rId34"/>
    <p:sldId id="289" r:id="rId35"/>
    <p:sldId id="505" r:id="rId36"/>
    <p:sldId id="506" r:id="rId37"/>
    <p:sldId id="507" r:id="rId38"/>
    <p:sldId id="583" r:id="rId39"/>
    <p:sldId id="584" r:id="rId40"/>
    <p:sldId id="585" r:id="rId41"/>
    <p:sldId id="510" r:id="rId42"/>
    <p:sldId id="511" r:id="rId43"/>
    <p:sldId id="512" r:id="rId44"/>
    <p:sldId id="514" r:id="rId45"/>
    <p:sldId id="587" r:id="rId46"/>
    <p:sldId id="515" r:id="rId47"/>
    <p:sldId id="516" r:id="rId48"/>
    <p:sldId id="517" r:id="rId49"/>
    <p:sldId id="519" r:id="rId50"/>
    <p:sldId id="520" r:id="rId51"/>
    <p:sldId id="522" r:id="rId52"/>
    <p:sldId id="523" r:id="rId53"/>
    <p:sldId id="526" r:id="rId54"/>
    <p:sldId id="527" r:id="rId55"/>
    <p:sldId id="536" r:id="rId56"/>
    <p:sldId id="571" r:id="rId57"/>
    <p:sldId id="572" r:id="rId58"/>
    <p:sldId id="573" r:id="rId59"/>
    <p:sldId id="298" r:id="rId60"/>
    <p:sldId id="308" r:id="rId61"/>
    <p:sldId id="592" r:id="rId62"/>
    <p:sldId id="290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35" r:id="rId77"/>
    <p:sldId id="336" r:id="rId78"/>
    <p:sldId id="337" r:id="rId79"/>
    <p:sldId id="355" r:id="rId80"/>
    <p:sldId id="356" r:id="rId81"/>
    <p:sldId id="593" r:id="rId82"/>
    <p:sldId id="357" r:id="rId83"/>
    <p:sldId id="358" r:id="rId84"/>
    <p:sldId id="415" r:id="rId85"/>
    <p:sldId id="434" r:id="rId86"/>
    <p:sldId id="435" r:id="rId87"/>
    <p:sldId id="436" r:id="rId8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yllonen, Patrick C" initials="KPC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73" autoAdjust="0"/>
    <p:restoredTop sz="94660"/>
  </p:normalViewPr>
  <p:slideViewPr>
    <p:cSldViewPr snapToGrid="0">
      <p:cViewPr varScale="1">
        <p:scale>
          <a:sx n="44" d="100"/>
          <a:sy n="44" d="100"/>
        </p:scale>
        <p:origin x="82" y="4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2F35A-F6D0-4156-AF80-04B3FA8A2D11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A000B-F4AA-45ED-8F35-63F7C1B5F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15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81425-852E-46E8-8542-ED402F064C7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06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BB25C-136F-4EDB-BED2-6A2C37254D8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2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/>
          <a:p>
            <a:fld id="{7CB5A629-751D-48C5-93BC-0C01D52C5530}" type="slidenum">
              <a:rPr lang="en-US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87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777" y="2014108"/>
            <a:ext cx="9107311" cy="1672696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9166" y="3946425"/>
            <a:ext cx="7992533" cy="61436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9984" y="5838825"/>
            <a:ext cx="1454149" cy="376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1C38632-9B13-41A2-B646-ACB83FE0EA8F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2B37DC8-6CE6-4E8E-B79F-CA544846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4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Verdana" pitchFamily="34" charset="0"/>
                <a:cs typeface="Lucida Sans Unicode" pitchFamily="34" charset="0"/>
              </a:defRPr>
            </a:lvl1pPr>
            <a:lvl2pPr>
              <a:defRPr sz="2400">
                <a:latin typeface="Verdana" pitchFamily="34" charset="0"/>
                <a:cs typeface="Lucida Sans Unicode" pitchFamily="34" charset="0"/>
              </a:defRPr>
            </a:lvl2pPr>
            <a:lvl3pPr>
              <a:defRPr sz="2000">
                <a:latin typeface="Verdana" pitchFamily="34" charset="0"/>
                <a:cs typeface="Lucida Sans Unicode" pitchFamily="34" charset="0"/>
              </a:defRPr>
            </a:lvl3pPr>
            <a:lvl4pPr>
              <a:defRPr sz="1800">
                <a:latin typeface="Verdana" pitchFamily="34" charset="0"/>
                <a:cs typeface="Lucida Sans Unicode" pitchFamily="34" charset="0"/>
              </a:defRPr>
            </a:lvl4pPr>
            <a:lvl5pPr>
              <a:defRPr sz="1800">
                <a:latin typeface="Verdana" pitchFamily="34" charset="0"/>
                <a:cs typeface="Lucida Sans Unicod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3067"/>
                </a:solidFill>
                <a:latin typeface="Verdana" pitchFamily="34" charset="0"/>
              </a:defRPr>
            </a:lvl1pPr>
            <a:lvl2pPr>
              <a:defRPr sz="2400">
                <a:latin typeface="Verdana" pitchFamily="34" charset="0"/>
              </a:defRPr>
            </a:lvl2pPr>
            <a:lvl3pPr>
              <a:defRPr sz="2000">
                <a:latin typeface="Verdana" pitchFamily="34" charset="0"/>
              </a:defRPr>
            </a:lvl3pPr>
            <a:lvl4pPr>
              <a:defRPr sz="1800">
                <a:latin typeface="Verdana" pitchFamily="34" charset="0"/>
              </a:defRPr>
            </a:lvl4pPr>
            <a:lvl5pPr>
              <a:defRPr sz="1800"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2BC1BC7-2D08-4AD7-B985-9B3BD31878F8}" type="datetime1">
              <a:rPr lang="en-US" smtClean="0"/>
              <a:pPr>
                <a:defRPr/>
              </a:pPr>
              <a:t>9/30/2015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3200" y="6492876"/>
            <a:ext cx="609600" cy="2889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3067"/>
                </a:solidFill>
                <a:latin typeface="+mn-lt"/>
              </a:defRPr>
            </a:lvl1pPr>
          </a:lstStyle>
          <a:p>
            <a:pPr>
              <a:defRPr/>
            </a:pPr>
            <a:fld id="{20169860-7434-4443-9030-A467C3E927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6537311"/>
            <a:ext cx="7620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Confidential and Proprietary. Copyright © 2013 by Educational Testing Service.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98500" y="6637337"/>
            <a:ext cx="228600" cy="0"/>
          </a:xfrm>
          <a:prstGeom prst="line">
            <a:avLst/>
          </a:prstGeom>
          <a:ln>
            <a:solidFill>
              <a:srgbClr val="003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914400" y="6537311"/>
            <a:ext cx="7620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Confidential and Proprietary. Copyright © 2013 by Educational Testing Service.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698500" y="6637337"/>
            <a:ext cx="228600" cy="0"/>
          </a:xfrm>
          <a:prstGeom prst="line">
            <a:avLst/>
          </a:prstGeom>
          <a:ln>
            <a:solidFill>
              <a:srgbClr val="003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32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B37DC8-6CE6-4E8E-B79F-CA544846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3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613025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60060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184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0915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09159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B37DC8-6CE6-4E8E-B79F-CA544846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4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0368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0368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B37DC8-6CE6-4E8E-B79F-CA544846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7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B37DC8-6CE6-4E8E-B79F-CA544846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0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B37DC8-6CE6-4E8E-B79F-CA544846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4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B37DC8-6CE6-4E8E-B79F-CA544846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5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B37DC8-6CE6-4E8E-B79F-CA544846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3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79388"/>
            <a:ext cx="105156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363663"/>
            <a:ext cx="105156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1152" y="6570664"/>
            <a:ext cx="450849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D2B37DC8-6CE6-4E8E-B79F-CA5448466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7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0030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30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30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30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30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30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30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30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30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ran.r-project.org/web/packages/anchors/vignettes/anchors.pdf" TargetMode="External"/><Relationship Id="rId2" Type="http://schemas.openxmlformats.org/officeDocument/2006/relationships/hyperlink" Target="mailto:H.voncova@gmail.com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mailto:hguo@ets.org" TargetMode="External"/><Relationship Id="rId7" Type="http://schemas.openxmlformats.org/officeDocument/2006/relationships/hyperlink" Target="mailto:bnaemi@ets.org" TargetMode="External"/><Relationship Id="rId2" Type="http://schemas.openxmlformats.org/officeDocument/2006/relationships/hyperlink" Target="mailto:jzu@ets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seybert@ets.org" TargetMode="External"/><Relationship Id="rId5" Type="http://schemas.openxmlformats.org/officeDocument/2006/relationships/hyperlink" Target="mailto:pheincke@ets.org" TargetMode="External"/><Relationship Id="rId4" Type="http://schemas.openxmlformats.org/officeDocument/2006/relationships/hyperlink" Target="mailto:jbertling@ets.org" TargetMode="Externa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://j.mp/jVFIVg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gking.harvard.edu/vig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2344" y="352473"/>
            <a:ext cx="9107311" cy="1672696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Anchoring Vignettes, </a:t>
            </a:r>
            <a:r>
              <a:rPr lang="en-US" dirty="0" smtClean="0"/>
              <a:t>Ranking Methods, </a:t>
            </a:r>
            <a:r>
              <a:rPr lang="en-US" dirty="0"/>
              <a:t>and </a:t>
            </a:r>
            <a:r>
              <a:rPr lang="en-US" dirty="0" smtClean="0"/>
              <a:t>Situational Judgment Testing for </a:t>
            </a:r>
            <a:r>
              <a:rPr lang="en-US" dirty="0"/>
              <a:t>Improving the Quality of Self-Reports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272" y="3411784"/>
            <a:ext cx="11071122" cy="2871018"/>
          </a:xfrm>
        </p:spPr>
        <p:txBody>
          <a:bodyPr/>
          <a:lstStyle/>
          <a:p>
            <a:r>
              <a:rPr lang="en-US" dirty="0" smtClean="0"/>
              <a:t>Patrick Kyllonen</a:t>
            </a:r>
          </a:p>
          <a:p>
            <a:r>
              <a:rPr lang="en-US" dirty="0" smtClean="0"/>
              <a:t>Educational Testing Service </a:t>
            </a:r>
          </a:p>
          <a:p>
            <a:r>
              <a:rPr lang="en-US" dirty="0" smtClean="0"/>
              <a:t>Princeton, NJ</a:t>
            </a:r>
          </a:p>
          <a:p>
            <a:r>
              <a:rPr lang="en-US" sz="1600" i="1" dirty="0"/>
              <a:t>Conference on Measuring and Assessing </a:t>
            </a:r>
            <a:r>
              <a:rPr lang="en-US" sz="1600" i="1" dirty="0" smtClean="0"/>
              <a:t>Skills</a:t>
            </a:r>
          </a:p>
          <a:p>
            <a:r>
              <a:rPr lang="en-US" sz="1600" i="1" dirty="0" smtClean="0"/>
              <a:t>Session 1: Using </a:t>
            </a:r>
            <a:r>
              <a:rPr lang="en-US" sz="1600" i="1" dirty="0"/>
              <a:t>Tests, Observer Reports, and Self Reports for Measuring </a:t>
            </a:r>
            <a:r>
              <a:rPr lang="en-US" sz="1600" i="1" dirty="0" smtClean="0"/>
              <a:t>Skills</a:t>
            </a:r>
          </a:p>
          <a:p>
            <a:r>
              <a:rPr lang="en-US" sz="1600" i="1" dirty="0" smtClean="0"/>
              <a:t>Center for the Economics of Human Development</a:t>
            </a:r>
          </a:p>
          <a:p>
            <a:r>
              <a:rPr lang="en-US" sz="1600" i="1" dirty="0" smtClean="0"/>
              <a:t>The University of Chicago</a:t>
            </a:r>
          </a:p>
          <a:p>
            <a:r>
              <a:rPr lang="en-US" sz="1600" i="1" dirty="0" smtClean="0"/>
              <a:t>October 1, 2015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4272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fld id="{750BB4CF-EF99-494D-8F66-3C233C60B755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2" y="0"/>
          <a:ext cx="9143999" cy="4669204"/>
        </p:xfrm>
        <a:graphic>
          <a:graphicData uri="http://schemas.openxmlformats.org/drawingml/2006/table">
            <a:tbl>
              <a:tblPr/>
              <a:tblGrid>
                <a:gridCol w="512747"/>
                <a:gridCol w="4364052"/>
                <a:gridCol w="990600"/>
                <a:gridCol w="1219200"/>
                <a:gridCol w="1066800"/>
                <a:gridCol w="990600"/>
              </a:tblGrid>
              <a:tr h="300389">
                <a:tc>
                  <a:txBody>
                    <a:bodyPr/>
                    <a:lstStyle/>
                    <a:p>
                      <a:pPr marL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en-GB" sz="10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500" b="1">
                          <a:solidFill>
                            <a:srgbClr val="80808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ST61</a:t>
                      </a:r>
                      <a:endParaRPr lang="en-US" sz="500" b="1">
                        <a:solidFill>
                          <a:srgbClr val="808080"/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6411">
                <a:tc>
                  <a:txBody>
                    <a:bodyPr/>
                    <a:lstStyle/>
                    <a:p>
                      <a:pPr marL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smtClean="0">
                          <a:latin typeface="Helvetica"/>
                          <a:ea typeface="Times New Roman"/>
                          <a:cs typeface="Times New Roman"/>
                        </a:rPr>
                        <a:t>02</a:t>
                      </a:r>
                      <a:endParaRPr lang="en-US" sz="24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2400" b="1" dirty="0" smtClean="0">
                          <a:latin typeface="Helvetica"/>
                          <a:ea typeface="Times New Roman"/>
                          <a:cs typeface="Times New Roman"/>
                        </a:rPr>
                        <a:t>Thinking about the mathematics teacher who</a:t>
                      </a:r>
                      <a:r>
                        <a:rPr lang="en-GB" sz="2400" b="1" baseline="0" dirty="0" smtClean="0">
                          <a:latin typeface="Helvetica"/>
                          <a:ea typeface="Times New Roman"/>
                          <a:cs typeface="Times New Roman"/>
                        </a:rPr>
                        <a:t> taught your last mathematics class. To what extent do you agree with the following statements?</a:t>
                      </a:r>
                      <a:endParaRPr lang="en-US" sz="24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9260">
                <a:tc>
                  <a:txBody>
                    <a:bodyPr/>
                    <a:lstStyle/>
                    <a:p>
                      <a:pPr marL="0" marR="0">
                        <a:lnSpc>
                          <a:spcPts val="14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3100" algn="l"/>
                        </a:tabLst>
                      </a:pP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490845" algn="l"/>
                        </a:tabLst>
                      </a:pPr>
                      <a:r>
                        <a:rPr lang="en-GB" sz="2400" i="1" dirty="0">
                          <a:latin typeface="Times New Roman"/>
                          <a:ea typeface="Times New Roman"/>
                          <a:cs typeface="Times New Roman"/>
                        </a:rPr>
                        <a:t>(Please </a:t>
                      </a:r>
                      <a:r>
                        <a:rPr lang="en-GB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check only </a:t>
                      </a:r>
                      <a:r>
                        <a:rPr lang="en-GB" sz="2400" i="1" dirty="0">
                          <a:latin typeface="Times New Roman"/>
                          <a:ea typeface="Times New Roman"/>
                          <a:cs typeface="Times New Roman"/>
                        </a:rPr>
                        <a:t>one box on each row.)</a:t>
                      </a:r>
                      <a:endParaRPr lang="en-US" sz="2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27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Strongly 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Disagree 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Strongly disagree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latin typeface="Times"/>
                          <a:ea typeface="Times New Roman"/>
                          <a:cs typeface="Times New Roman"/>
                        </a:rPr>
                        <a:t>a)</a:t>
                      </a:r>
                      <a:endParaRPr lang="en-US" sz="1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dirty="0" smtClean="0"/>
                        <a:t>My teacher lets students know they need to work hard.</a:t>
                      </a:r>
                      <a:endParaRPr lang="en-US" b="1" dirty="0" smtClean="0"/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665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latin typeface="Times"/>
                          <a:ea typeface="Times New Roman"/>
                          <a:cs typeface="Times New Roman"/>
                        </a:rPr>
                        <a:t>b)</a:t>
                      </a:r>
                      <a:endParaRPr lang="en-US" sz="1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dirty="0" smtClean="0"/>
                        <a:t>My teacher provides extra help when needed.</a:t>
                      </a:r>
                      <a:endParaRPr lang="en-US" b="1" dirty="0" smtClean="0"/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665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c)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dirty="0" smtClean="0"/>
                        <a:t>My teacher helps students with their learning.</a:t>
                      </a:r>
                      <a:endParaRPr lang="en-US" b="1" dirty="0" smtClean="0"/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66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Times"/>
                          <a:ea typeface="Times New Roman"/>
                          <a:cs typeface="Times New Roman"/>
                        </a:rPr>
                        <a:t>d)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My teacher gives students the opportunity to express opinions.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46399" y="5117270"/>
            <a:ext cx="4399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/>
              <a:t>Teacher Support Scale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19649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fld id="{750BB4CF-EF99-494D-8F66-3C233C60B755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2" y="1"/>
          <a:ext cx="9143999" cy="29542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12747"/>
                <a:gridCol w="4364052"/>
                <a:gridCol w="990600"/>
                <a:gridCol w="1219200"/>
                <a:gridCol w="1066800"/>
                <a:gridCol w="990600"/>
              </a:tblGrid>
              <a:tr h="300389">
                <a:tc>
                  <a:txBody>
                    <a:bodyPr/>
                    <a:lstStyle/>
                    <a:p>
                      <a:pPr marL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en-GB" sz="10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500" b="1">
                          <a:solidFill>
                            <a:srgbClr val="80808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ST61</a:t>
                      </a:r>
                      <a:endParaRPr lang="en-US" sz="500" b="1">
                        <a:solidFill>
                          <a:srgbClr val="808080"/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6411">
                <a:tc>
                  <a:txBody>
                    <a:bodyPr/>
                    <a:lstStyle/>
                    <a:p>
                      <a:pPr marL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smtClean="0">
                          <a:latin typeface="Helvetica"/>
                          <a:ea typeface="Times New Roman"/>
                          <a:cs typeface="Times New Roman"/>
                        </a:rPr>
                        <a:t>02</a:t>
                      </a:r>
                      <a:endParaRPr lang="en-US" sz="24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2400" b="1" dirty="0" smtClean="0">
                          <a:latin typeface="Helvetica"/>
                          <a:ea typeface="Times New Roman"/>
                          <a:cs typeface="Times New Roman"/>
                        </a:rPr>
                        <a:t>Thinking about the mathematics teacher who</a:t>
                      </a:r>
                      <a:r>
                        <a:rPr lang="en-GB" sz="2400" b="1" baseline="0" dirty="0" smtClean="0">
                          <a:latin typeface="Helvetica"/>
                          <a:ea typeface="Times New Roman"/>
                          <a:cs typeface="Times New Roman"/>
                        </a:rPr>
                        <a:t> taught your last mathematics class. To what extent do you agree with the following statements?</a:t>
                      </a:r>
                      <a:endParaRPr lang="en-US" sz="24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9260">
                <a:tc>
                  <a:txBody>
                    <a:bodyPr/>
                    <a:lstStyle/>
                    <a:p>
                      <a:pPr marL="0" marR="0">
                        <a:lnSpc>
                          <a:spcPts val="14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3100" algn="l"/>
                        </a:tabLst>
                      </a:pP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490845" algn="l"/>
                        </a:tabLst>
                      </a:pPr>
                      <a:r>
                        <a:rPr lang="en-GB" sz="2400" i="1" dirty="0">
                          <a:latin typeface="Times New Roman"/>
                          <a:ea typeface="Times New Roman"/>
                          <a:cs typeface="Times New Roman"/>
                        </a:rPr>
                        <a:t>(Please </a:t>
                      </a:r>
                      <a:r>
                        <a:rPr lang="en-GB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check only </a:t>
                      </a:r>
                      <a:r>
                        <a:rPr lang="en-GB" sz="2400" i="1" dirty="0">
                          <a:latin typeface="Times New Roman"/>
                          <a:ea typeface="Times New Roman"/>
                          <a:cs typeface="Times New Roman"/>
                        </a:rPr>
                        <a:t>one box on each row.)</a:t>
                      </a:r>
                      <a:endParaRPr lang="en-US" sz="2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27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Strongly 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Disagree 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Strongly disagree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latin typeface="Times"/>
                          <a:ea typeface="Times New Roman"/>
                          <a:cs typeface="Times New Roman"/>
                        </a:rPr>
                        <a:t>a)</a:t>
                      </a:r>
                      <a:endParaRPr lang="en-US" sz="1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dirty="0" smtClean="0"/>
                        <a:t>My teacher lets students know they need to work hard.</a:t>
                      </a:r>
                      <a:endParaRPr lang="en-US" b="1" dirty="0" smtClean="0"/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46399" y="5117270"/>
            <a:ext cx="4399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/>
              <a:t>Teacher Support Scale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64589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fld id="{750BB4CF-EF99-494D-8F66-3C233C60B755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2" y="1"/>
          <a:ext cx="9143999" cy="6748969"/>
        </p:xfrm>
        <a:graphic>
          <a:graphicData uri="http://schemas.openxmlformats.org/drawingml/2006/table">
            <a:tbl>
              <a:tblPr/>
              <a:tblGrid>
                <a:gridCol w="512747"/>
                <a:gridCol w="4364052"/>
                <a:gridCol w="990600"/>
                <a:gridCol w="1219200"/>
                <a:gridCol w="1066800"/>
                <a:gridCol w="990600"/>
              </a:tblGrid>
              <a:tr h="300389">
                <a:tc>
                  <a:txBody>
                    <a:bodyPr/>
                    <a:lstStyle/>
                    <a:p>
                      <a:pPr marL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en-GB" sz="10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500" b="1">
                          <a:solidFill>
                            <a:srgbClr val="80808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ST61</a:t>
                      </a:r>
                      <a:endParaRPr lang="en-US" sz="500" b="1">
                        <a:solidFill>
                          <a:srgbClr val="808080"/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6411">
                <a:tc>
                  <a:txBody>
                    <a:bodyPr/>
                    <a:lstStyle/>
                    <a:p>
                      <a:pPr marL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smtClean="0">
                          <a:latin typeface="Helvetica"/>
                          <a:ea typeface="Times New Roman"/>
                          <a:cs typeface="Times New Roman"/>
                        </a:rPr>
                        <a:t>01</a:t>
                      </a:r>
                    </a:p>
                    <a:p>
                      <a:pPr marL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en-GB" sz="10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2400" b="1" dirty="0" smtClean="0">
                          <a:latin typeface="Helvetica"/>
                          <a:ea typeface="Times New Roman"/>
                          <a:cs typeface="Times New Roman"/>
                        </a:rPr>
                        <a:t>Below you will find descriptions of three mathematics teachers. Read each of the descriptions of these teachers. Then let us know to what extent you agree with the final statement.</a:t>
                      </a:r>
                      <a:endParaRPr lang="en-US" sz="24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9260">
                <a:tc>
                  <a:txBody>
                    <a:bodyPr/>
                    <a:lstStyle/>
                    <a:p>
                      <a:pPr marL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490845" algn="l"/>
                        </a:tabLst>
                      </a:pPr>
                      <a:r>
                        <a:rPr lang="en-GB" sz="2400" i="1" dirty="0">
                          <a:latin typeface="Times New Roman"/>
                          <a:ea typeface="Times New Roman"/>
                          <a:cs typeface="Times New Roman"/>
                        </a:rPr>
                        <a:t>(Please </a:t>
                      </a:r>
                      <a:r>
                        <a:rPr lang="en-GB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check only </a:t>
                      </a:r>
                      <a:r>
                        <a:rPr lang="en-GB" sz="2400" i="1" dirty="0">
                          <a:latin typeface="Times New Roman"/>
                          <a:ea typeface="Times New Roman"/>
                          <a:cs typeface="Times New Roman"/>
                        </a:rPr>
                        <a:t>one box on each row.)</a:t>
                      </a:r>
                      <a:endParaRPr lang="en-US" sz="2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27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Strongly 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Disagree 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Strongly disagree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latin typeface="Times"/>
                          <a:ea typeface="Times New Roman"/>
                          <a:cs typeface="Times New Roman"/>
                        </a:rPr>
                        <a:t>a)</a:t>
                      </a:r>
                      <a:endParaRPr lang="en-US" sz="1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dirty="0" smtClean="0"/>
                        <a:t>Ms. Anderson assigns mathematics homework every other day. She always gets the answers back to students before examinations. </a:t>
                      </a:r>
                      <a:r>
                        <a:rPr lang="en-US" b="1" dirty="0" smtClean="0"/>
                        <a:t>Ms. Anderson is concerned about her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665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latin typeface="Times"/>
                          <a:ea typeface="Times New Roman"/>
                          <a:cs typeface="Times New Roman"/>
                        </a:rPr>
                        <a:t>b)</a:t>
                      </a:r>
                      <a:endParaRPr lang="en-US" sz="1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dirty="0" smtClean="0"/>
                        <a:t>Mr. Crawford assigns mathematics homework once a week. He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always gets the answers back to students before examinations. </a:t>
                      </a:r>
                      <a:r>
                        <a:rPr lang="en-US" b="1" dirty="0" smtClean="0"/>
                        <a:t>Mr. Crawford is concerned about his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665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latin typeface="Times"/>
                          <a:ea typeface="Times New Roman"/>
                          <a:cs typeface="Times New Roman"/>
                        </a:rPr>
                        <a:t>c)</a:t>
                      </a:r>
                      <a:endParaRPr lang="en-US" sz="1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dirty="0" smtClean="0"/>
                        <a:t>Ms. Dalton assigns mathematics homework once a week. She never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gets the answers back to students before examinations. </a:t>
                      </a:r>
                      <a:r>
                        <a:rPr lang="en-US" b="1" dirty="0" smtClean="0"/>
                        <a:t>Ms. Dalton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is concerned about her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42905" y="5049536"/>
            <a:ext cx="3625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Teacher Support Questions</a:t>
            </a:r>
            <a:endParaRPr lang="en-US" sz="2400" b="1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977468" y="5511201"/>
            <a:ext cx="1065437" cy="635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597150" y="3811767"/>
            <a:ext cx="1445755" cy="1357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597150" y="5201935"/>
            <a:ext cx="1598154" cy="230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fld id="{750BB4CF-EF99-494D-8F66-3C233C60B755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2" y="1"/>
          <a:ext cx="9143999" cy="6748969"/>
        </p:xfrm>
        <a:graphic>
          <a:graphicData uri="http://schemas.openxmlformats.org/drawingml/2006/table">
            <a:tbl>
              <a:tblPr/>
              <a:tblGrid>
                <a:gridCol w="512747"/>
                <a:gridCol w="4364052"/>
                <a:gridCol w="990600"/>
                <a:gridCol w="1219200"/>
                <a:gridCol w="1066800"/>
                <a:gridCol w="990600"/>
              </a:tblGrid>
              <a:tr h="300389">
                <a:tc>
                  <a:txBody>
                    <a:bodyPr/>
                    <a:lstStyle/>
                    <a:p>
                      <a:pPr marL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en-GB" sz="10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500" b="1">
                          <a:solidFill>
                            <a:srgbClr val="80808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ST61</a:t>
                      </a:r>
                      <a:endParaRPr lang="en-US" sz="500" b="1">
                        <a:solidFill>
                          <a:srgbClr val="808080"/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6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Helvetica"/>
                          <a:ea typeface="Times New Roman"/>
                          <a:cs typeface="Times New Roman"/>
                        </a:rPr>
                        <a:t>01</a:t>
                      </a:r>
                    </a:p>
                    <a:p>
                      <a:pPr marL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2400" b="1" dirty="0" smtClean="0">
                          <a:latin typeface="Helvetica"/>
                          <a:ea typeface="Times New Roman"/>
                          <a:cs typeface="Times New Roman"/>
                        </a:rPr>
                        <a:t>Below you will find descriptions of three mathematics teachers. Read each of the descriptions of these teachers. Then let us know to what extent you agree with the final statement.</a:t>
                      </a:r>
                      <a:endParaRPr lang="en-US" sz="24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9260">
                <a:tc>
                  <a:txBody>
                    <a:bodyPr/>
                    <a:lstStyle/>
                    <a:p>
                      <a:pPr marL="0" marR="0">
                        <a:lnSpc>
                          <a:spcPts val="14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3100" algn="l"/>
                        </a:tabLst>
                      </a:pP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490845" algn="l"/>
                        </a:tabLst>
                      </a:pPr>
                      <a:r>
                        <a:rPr lang="en-GB" sz="2400" i="1" dirty="0">
                          <a:latin typeface="Times New Roman"/>
                          <a:ea typeface="Times New Roman"/>
                          <a:cs typeface="Times New Roman"/>
                        </a:rPr>
                        <a:t>(Please </a:t>
                      </a:r>
                      <a:r>
                        <a:rPr lang="en-GB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check only </a:t>
                      </a:r>
                      <a:r>
                        <a:rPr lang="en-GB" sz="2400" i="1" dirty="0">
                          <a:latin typeface="Times New Roman"/>
                          <a:ea typeface="Times New Roman"/>
                          <a:cs typeface="Times New Roman"/>
                        </a:rPr>
                        <a:t>one box on each row.)</a:t>
                      </a:r>
                      <a:endParaRPr lang="en-US" sz="2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27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Strongly 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Disagree 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Strongly disagree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latin typeface="Times"/>
                          <a:ea typeface="Times New Roman"/>
                          <a:cs typeface="Times New Roman"/>
                        </a:rPr>
                        <a:t>a)</a:t>
                      </a:r>
                      <a:endParaRPr lang="en-US" sz="1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dirty="0" smtClean="0"/>
                        <a:t>Ms. Anderson assigns mathematics homework every other day. She always gets the answers back to students before examinations. </a:t>
                      </a:r>
                      <a:r>
                        <a:rPr lang="en-US" b="1" dirty="0" smtClean="0"/>
                        <a:t>Ms. Anderson is concerned about her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665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latin typeface="Times"/>
                          <a:ea typeface="Times New Roman"/>
                          <a:cs typeface="Times New Roman"/>
                        </a:rPr>
                        <a:t>b)</a:t>
                      </a:r>
                      <a:endParaRPr lang="en-US" sz="1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dirty="0" smtClean="0"/>
                        <a:t>Mr. Crawford assigns mathematics homework once a week. He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always gets the answers back to students before examinations. </a:t>
                      </a:r>
                      <a:r>
                        <a:rPr lang="en-US" b="1" dirty="0" smtClean="0"/>
                        <a:t>Mr. Crawford is concerned about his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665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latin typeface="Times"/>
                          <a:ea typeface="Times New Roman"/>
                          <a:cs typeface="Times New Roman"/>
                        </a:rPr>
                        <a:t>c)</a:t>
                      </a:r>
                      <a:endParaRPr lang="en-US" sz="1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dirty="0" smtClean="0"/>
                        <a:t>Ms. Dalton assigns mathematics homework once a week. She never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gets the answers back to students before examinations. </a:t>
                      </a:r>
                      <a:r>
                        <a:rPr lang="en-US" b="1" dirty="0" smtClean="0"/>
                        <a:t>Ms. Dalton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is concerned about her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01100" y="1295400"/>
            <a:ext cx="4366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Student “A’s” responses</a:t>
            </a:r>
          </a:p>
        </p:txBody>
      </p:sp>
    </p:spTree>
    <p:extLst>
      <p:ext uri="{BB962C8B-B14F-4D97-AF65-F5344CB8AC3E}">
        <p14:creationId xmlns:p14="http://schemas.microsoft.com/office/powerpoint/2010/main" val="19819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fld id="{750BB4CF-EF99-494D-8F66-3C233C60B755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2" y="1"/>
          <a:ext cx="9143999" cy="6748969"/>
        </p:xfrm>
        <a:graphic>
          <a:graphicData uri="http://schemas.openxmlformats.org/drawingml/2006/table">
            <a:tbl>
              <a:tblPr/>
              <a:tblGrid>
                <a:gridCol w="512747"/>
                <a:gridCol w="4364052"/>
                <a:gridCol w="990600"/>
                <a:gridCol w="1219200"/>
                <a:gridCol w="1066800"/>
                <a:gridCol w="990600"/>
              </a:tblGrid>
              <a:tr h="300389">
                <a:tc>
                  <a:txBody>
                    <a:bodyPr/>
                    <a:lstStyle/>
                    <a:p>
                      <a:pPr marL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en-GB" sz="10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500" b="1">
                          <a:solidFill>
                            <a:srgbClr val="80808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ST61</a:t>
                      </a:r>
                      <a:endParaRPr lang="en-US" sz="500" b="1">
                        <a:solidFill>
                          <a:srgbClr val="808080"/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6411">
                <a:tc>
                  <a:txBody>
                    <a:bodyPr/>
                    <a:lstStyle/>
                    <a:p>
                      <a:pPr marL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smtClean="0">
                          <a:latin typeface="Helvetica"/>
                          <a:ea typeface="Times New Roman"/>
                          <a:cs typeface="Times New Roman"/>
                        </a:rPr>
                        <a:t>01</a:t>
                      </a:r>
                      <a:endParaRPr lang="en-US" sz="24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2400" b="1" dirty="0" smtClean="0">
                          <a:latin typeface="Helvetica"/>
                          <a:ea typeface="Times New Roman"/>
                          <a:cs typeface="Times New Roman"/>
                        </a:rPr>
                        <a:t>Below you will find descriptions of three mathematics teachers. Read each of the descriptions of these teachers. Then let us know to what extent you agree with the final statement.</a:t>
                      </a:r>
                      <a:endParaRPr lang="en-US" sz="24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9260">
                <a:tc>
                  <a:txBody>
                    <a:bodyPr/>
                    <a:lstStyle/>
                    <a:p>
                      <a:pPr marL="0" marR="0">
                        <a:lnSpc>
                          <a:spcPts val="14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3100" algn="l"/>
                        </a:tabLst>
                      </a:pP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490845" algn="l"/>
                        </a:tabLst>
                      </a:pPr>
                      <a:r>
                        <a:rPr lang="en-GB" sz="2400" i="1" dirty="0">
                          <a:latin typeface="Times New Roman"/>
                          <a:ea typeface="Times New Roman"/>
                          <a:cs typeface="Times New Roman"/>
                        </a:rPr>
                        <a:t>(Please </a:t>
                      </a:r>
                      <a:r>
                        <a:rPr lang="en-GB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check only </a:t>
                      </a:r>
                      <a:r>
                        <a:rPr lang="en-GB" sz="2400" i="1" dirty="0">
                          <a:latin typeface="Times New Roman"/>
                          <a:ea typeface="Times New Roman"/>
                          <a:cs typeface="Times New Roman"/>
                        </a:rPr>
                        <a:t>one box on each row.)</a:t>
                      </a:r>
                      <a:endParaRPr lang="en-US" sz="2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27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Strongly 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Disagree 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Strongly disagree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latin typeface="Times"/>
                          <a:ea typeface="Times New Roman"/>
                          <a:cs typeface="Times New Roman"/>
                        </a:rPr>
                        <a:t>a)</a:t>
                      </a:r>
                      <a:endParaRPr lang="en-US" sz="1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dirty="0" smtClean="0"/>
                        <a:t>Ms. Anderson assigns mathematics homework every other day. She always gets the answers back to students before examinations. </a:t>
                      </a:r>
                      <a:r>
                        <a:rPr lang="en-US" b="1" dirty="0" smtClean="0"/>
                        <a:t>Ms. Anderson is concerned about her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665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latin typeface="Times"/>
                          <a:ea typeface="Times New Roman"/>
                          <a:cs typeface="Times New Roman"/>
                        </a:rPr>
                        <a:t>b)</a:t>
                      </a:r>
                      <a:endParaRPr lang="en-US" sz="1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dirty="0" smtClean="0"/>
                        <a:t>Mr. Crawford assigns mathematics homework once a week. He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always gets the answers back to students before examinations. </a:t>
                      </a:r>
                      <a:r>
                        <a:rPr lang="en-US" b="1" dirty="0" smtClean="0"/>
                        <a:t>Mr. Crawford is concerned about his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665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latin typeface="Times"/>
                          <a:ea typeface="Times New Roman"/>
                          <a:cs typeface="Times New Roman"/>
                        </a:rPr>
                        <a:t>c)</a:t>
                      </a:r>
                      <a:endParaRPr lang="en-US" sz="18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dirty="0" smtClean="0"/>
                        <a:t>Ms. Dalton assigns mathematics homework once a week. She never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gets the answers back to students before examinations. </a:t>
                      </a:r>
                      <a:r>
                        <a:rPr lang="en-US" b="1" dirty="0" smtClean="0"/>
                        <a:t>Ms. Dalton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is concerned about her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37968" y="1381780"/>
            <a:ext cx="4330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Student “B’s” responses</a:t>
            </a:r>
          </a:p>
        </p:txBody>
      </p:sp>
    </p:spTree>
    <p:extLst>
      <p:ext uri="{BB962C8B-B14F-4D97-AF65-F5344CB8AC3E}">
        <p14:creationId xmlns:p14="http://schemas.microsoft.com/office/powerpoint/2010/main" val="32817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fld id="{750BB4CF-EF99-494D-8F66-3C233C60B755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2" y="-228600"/>
          <a:ext cx="9143999" cy="6552728"/>
        </p:xfrm>
        <a:graphic>
          <a:graphicData uri="http://schemas.openxmlformats.org/drawingml/2006/table">
            <a:tbl>
              <a:tblPr/>
              <a:tblGrid>
                <a:gridCol w="512747"/>
                <a:gridCol w="4364052"/>
                <a:gridCol w="990600"/>
                <a:gridCol w="1219200"/>
                <a:gridCol w="1066800"/>
                <a:gridCol w="990600"/>
              </a:tblGrid>
              <a:tr h="159486">
                <a:tc>
                  <a:txBody>
                    <a:bodyPr/>
                    <a:lstStyle/>
                    <a:p>
                      <a:pPr marL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en-GB" sz="10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500" b="1">
                          <a:solidFill>
                            <a:srgbClr val="80808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ST61</a:t>
                      </a:r>
                      <a:endParaRPr lang="en-US" sz="500" b="1">
                        <a:solidFill>
                          <a:srgbClr val="808080"/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84334">
                <a:tc>
                  <a:txBody>
                    <a:bodyPr/>
                    <a:lstStyle/>
                    <a:p>
                      <a:pPr marL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smtClean="0">
                          <a:latin typeface="Helvetica"/>
                          <a:ea typeface="Times New Roman"/>
                          <a:cs typeface="Times New Roman"/>
                        </a:rPr>
                        <a:t>01</a:t>
                      </a:r>
                      <a:endParaRPr lang="en-US" sz="24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2400" b="1" dirty="0" smtClean="0">
                          <a:latin typeface="Helvetica"/>
                          <a:ea typeface="Times New Roman"/>
                          <a:cs typeface="Times New Roman"/>
                        </a:rPr>
                        <a:t>Below you will find descriptions of three mathematics teachers. Read each of the descriptions of these teachers. Then let us know to what extent you agree with the final statement.</a:t>
                      </a:r>
                      <a:endParaRPr lang="en-US" sz="24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084">
                <a:tc>
                  <a:txBody>
                    <a:bodyPr/>
                    <a:lstStyle/>
                    <a:p>
                      <a:pPr marL="0" marR="0">
                        <a:lnSpc>
                          <a:spcPts val="14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3100" algn="l"/>
                        </a:tabLst>
                      </a:pP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490845" algn="l"/>
                        </a:tabLst>
                      </a:pPr>
                      <a:r>
                        <a:rPr lang="en-GB" sz="2400" i="1" dirty="0">
                          <a:latin typeface="Times New Roman"/>
                          <a:ea typeface="Times New Roman"/>
                          <a:cs typeface="Times New Roman"/>
                        </a:rPr>
                        <a:t>(Please </a:t>
                      </a:r>
                      <a:r>
                        <a:rPr lang="en-GB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check only </a:t>
                      </a:r>
                      <a:r>
                        <a:rPr lang="en-GB" sz="2400" i="1" dirty="0">
                          <a:latin typeface="Times New Roman"/>
                          <a:ea typeface="Times New Roman"/>
                          <a:cs typeface="Times New Roman"/>
                        </a:rPr>
                        <a:t>one box on each row.)</a:t>
                      </a:r>
                      <a:endParaRPr lang="en-US" sz="2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3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Strongly 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Disagree 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Strongly disagree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2288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Times"/>
                          <a:ea typeface="Times New Roman"/>
                          <a:cs typeface="Times New Roman"/>
                        </a:rPr>
                        <a:t>a)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1600" dirty="0" smtClean="0"/>
                        <a:t>Ms. Anderson assigns mathematics homework every other day. She always gets the answers back to students before examinations. </a:t>
                      </a:r>
                      <a:r>
                        <a:rPr lang="en-US" sz="1600" b="1" dirty="0" smtClean="0"/>
                        <a:t>Ms. Anderson is concerned about her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2288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Times"/>
                          <a:ea typeface="Times New Roman"/>
                          <a:cs typeface="Times New Roman"/>
                        </a:rPr>
                        <a:t>b)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1600" dirty="0" smtClean="0"/>
                        <a:t>Mr. Crawford assigns mathematics homework once a week. He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always gets the answers back to students before examinations. </a:t>
                      </a:r>
                      <a:r>
                        <a:rPr lang="en-US" sz="1600" b="1" dirty="0" smtClean="0"/>
                        <a:t>Mr. Crawford is concerned about his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6098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Times"/>
                          <a:ea typeface="Times New Roman"/>
                          <a:cs typeface="Times New Roman"/>
                        </a:rPr>
                        <a:t>c)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1600" dirty="0" smtClean="0"/>
                        <a:t>Ms. Dalton assigns mathematics homework once a week. She never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gets the answers back to students before examinations. </a:t>
                      </a:r>
                      <a:r>
                        <a:rPr lang="en-US" sz="1600" b="1" dirty="0" smtClean="0"/>
                        <a:t>Ms. Dalton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is concerned about her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22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/>
                          <a:ea typeface="Times New Roman"/>
                          <a:cs typeface="Times New Roman"/>
                        </a:rPr>
                        <a:t>02</a:t>
                      </a:r>
                    </a:p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2000" dirty="0" smtClean="0"/>
                        <a:t>My teacher lets students know they need to work hard.</a:t>
                      </a:r>
                      <a:endParaRPr lang="en-US" sz="2000" b="1" dirty="0" smtClean="0"/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7010400" y="5791200"/>
            <a:ext cx="7620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6400" y="598009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For Student “A” this can be interpreted as “like the middle hypothetical teacher”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1100" y="914400"/>
            <a:ext cx="4366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Student “A’s” responses</a:t>
            </a:r>
          </a:p>
        </p:txBody>
      </p:sp>
    </p:spTree>
    <p:extLst>
      <p:ext uri="{BB962C8B-B14F-4D97-AF65-F5344CB8AC3E}">
        <p14:creationId xmlns:p14="http://schemas.microsoft.com/office/powerpoint/2010/main" val="323440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fld id="{750BB4CF-EF99-494D-8F66-3C233C60B755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2" y="-228600"/>
          <a:ext cx="9143999" cy="6552728"/>
        </p:xfrm>
        <a:graphic>
          <a:graphicData uri="http://schemas.openxmlformats.org/drawingml/2006/table">
            <a:tbl>
              <a:tblPr/>
              <a:tblGrid>
                <a:gridCol w="512747"/>
                <a:gridCol w="4364052"/>
                <a:gridCol w="990600"/>
                <a:gridCol w="1219200"/>
                <a:gridCol w="1066800"/>
                <a:gridCol w="990600"/>
              </a:tblGrid>
              <a:tr h="159486">
                <a:tc>
                  <a:txBody>
                    <a:bodyPr/>
                    <a:lstStyle/>
                    <a:p>
                      <a:pPr marL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en-GB" sz="10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500" b="1">
                          <a:solidFill>
                            <a:srgbClr val="80808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ST61</a:t>
                      </a:r>
                      <a:endParaRPr lang="en-US" sz="500" b="1">
                        <a:solidFill>
                          <a:srgbClr val="808080"/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84334">
                <a:tc>
                  <a:txBody>
                    <a:bodyPr/>
                    <a:lstStyle/>
                    <a:p>
                      <a:pPr marL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smtClean="0">
                          <a:latin typeface="Helvetica"/>
                          <a:ea typeface="Times New Roman"/>
                          <a:cs typeface="Times New Roman"/>
                        </a:rPr>
                        <a:t>01</a:t>
                      </a:r>
                      <a:endParaRPr lang="en-US" sz="24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2400" b="1" dirty="0" smtClean="0">
                          <a:latin typeface="Helvetica"/>
                          <a:ea typeface="Times New Roman"/>
                          <a:cs typeface="Times New Roman"/>
                        </a:rPr>
                        <a:t>Below you will find descriptions of three mathematics teachers. Read each of the descriptions of these teachers. Then let us know to what extent you agree with the final statement.</a:t>
                      </a:r>
                      <a:endParaRPr lang="en-US" sz="24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084">
                <a:tc>
                  <a:txBody>
                    <a:bodyPr/>
                    <a:lstStyle/>
                    <a:p>
                      <a:pPr marL="0" marR="0">
                        <a:lnSpc>
                          <a:spcPts val="14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3100" algn="l"/>
                        </a:tabLst>
                      </a:pP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490845" algn="l"/>
                        </a:tabLst>
                      </a:pPr>
                      <a:r>
                        <a:rPr lang="en-GB" sz="2400" i="1" dirty="0">
                          <a:latin typeface="Times New Roman"/>
                          <a:ea typeface="Times New Roman"/>
                          <a:cs typeface="Times New Roman"/>
                        </a:rPr>
                        <a:t>(Please </a:t>
                      </a:r>
                      <a:r>
                        <a:rPr lang="en-GB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check only </a:t>
                      </a:r>
                      <a:r>
                        <a:rPr lang="en-GB" sz="2400" i="1" dirty="0">
                          <a:latin typeface="Times New Roman"/>
                          <a:ea typeface="Times New Roman"/>
                          <a:cs typeface="Times New Roman"/>
                        </a:rPr>
                        <a:t>one box on each row.)</a:t>
                      </a:r>
                      <a:endParaRPr lang="en-US" sz="2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3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Strongly 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Disagree 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Strongly disagree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2288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Times"/>
                          <a:ea typeface="Times New Roman"/>
                          <a:cs typeface="Times New Roman"/>
                        </a:rPr>
                        <a:t>a)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1600" dirty="0" smtClean="0"/>
                        <a:t>Ms. Anderson assigns mathematics homework every other day. She always gets the answers back to students before examinations. </a:t>
                      </a:r>
                      <a:r>
                        <a:rPr lang="en-US" sz="1600" b="1" dirty="0" smtClean="0"/>
                        <a:t>Ms. Anderson is concerned about her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2288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Times"/>
                          <a:ea typeface="Times New Roman"/>
                          <a:cs typeface="Times New Roman"/>
                        </a:rPr>
                        <a:t>b)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1600" dirty="0" smtClean="0"/>
                        <a:t>Mr. Crawford assigns mathematics homework once a week. He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always gets the answers back to students before examinations. </a:t>
                      </a:r>
                      <a:r>
                        <a:rPr lang="en-US" sz="1600" b="1" dirty="0" smtClean="0"/>
                        <a:t>Mr. Crawford is concerned about his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6098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Times"/>
                          <a:ea typeface="Times New Roman"/>
                          <a:cs typeface="Times New Roman"/>
                        </a:rPr>
                        <a:t>c)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1600" dirty="0" smtClean="0"/>
                        <a:t>Ms. Dalton assigns mathematics homework once a week. She never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gets the answers back to students before examinations. </a:t>
                      </a:r>
                      <a:r>
                        <a:rPr lang="en-US" sz="1600" b="1" dirty="0" smtClean="0"/>
                        <a:t>Ms. Dalton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is concerned about her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22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/>
                          <a:ea typeface="Times New Roman"/>
                          <a:cs typeface="Times New Roman"/>
                        </a:rPr>
                        <a:t>02</a:t>
                      </a:r>
                    </a:p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2000" dirty="0" smtClean="0"/>
                        <a:t>My teacher lets students know they need to work hard.</a:t>
                      </a:r>
                      <a:endParaRPr lang="en-US" sz="2000" b="1" dirty="0" smtClean="0"/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7010400" y="5791200"/>
            <a:ext cx="7620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6400" y="598009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For Student “B” this can be interpreted as “better than the best hypothetical teacher”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7968" y="914400"/>
            <a:ext cx="4330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Student “B’s” responses</a:t>
            </a:r>
          </a:p>
        </p:txBody>
      </p:sp>
    </p:spTree>
    <p:extLst>
      <p:ext uri="{BB962C8B-B14F-4D97-AF65-F5344CB8AC3E}">
        <p14:creationId xmlns:p14="http://schemas.microsoft.com/office/powerpoint/2010/main" val="214786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fld id="{750BB4CF-EF99-494D-8F66-3C233C60B755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524002" y="-228600"/>
          <a:ext cx="9143999" cy="6552728"/>
        </p:xfrm>
        <a:graphic>
          <a:graphicData uri="http://schemas.openxmlformats.org/drawingml/2006/table">
            <a:tbl>
              <a:tblPr/>
              <a:tblGrid>
                <a:gridCol w="512747"/>
                <a:gridCol w="4364052"/>
                <a:gridCol w="990600"/>
                <a:gridCol w="1219200"/>
                <a:gridCol w="1066800"/>
                <a:gridCol w="990600"/>
              </a:tblGrid>
              <a:tr h="159486">
                <a:tc>
                  <a:txBody>
                    <a:bodyPr/>
                    <a:lstStyle/>
                    <a:p>
                      <a:pPr marL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en-GB" sz="10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500" b="1">
                          <a:solidFill>
                            <a:srgbClr val="80808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ST61</a:t>
                      </a:r>
                      <a:endParaRPr lang="en-US" sz="500" b="1">
                        <a:solidFill>
                          <a:srgbClr val="808080"/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84334">
                <a:tc>
                  <a:txBody>
                    <a:bodyPr/>
                    <a:lstStyle/>
                    <a:p>
                      <a:pPr marL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smtClean="0">
                          <a:latin typeface="Helvetica"/>
                          <a:ea typeface="Times New Roman"/>
                          <a:cs typeface="Times New Roman"/>
                        </a:rPr>
                        <a:t>01</a:t>
                      </a:r>
                      <a:endParaRPr lang="en-US" sz="24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2400" b="1" dirty="0" smtClean="0">
                          <a:latin typeface="Helvetica"/>
                          <a:ea typeface="Times New Roman"/>
                          <a:cs typeface="Times New Roman"/>
                        </a:rPr>
                        <a:t>Below you will find descriptions of three mathematics teachers. Read each of the descriptions of these teachers. Then let us know to what extent you agree with the final statement.</a:t>
                      </a:r>
                      <a:endParaRPr lang="en-US" sz="24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084">
                <a:tc>
                  <a:txBody>
                    <a:bodyPr/>
                    <a:lstStyle/>
                    <a:p>
                      <a:pPr marL="0" marR="0">
                        <a:lnSpc>
                          <a:spcPts val="14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3100" algn="l"/>
                        </a:tabLst>
                      </a:pP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490845" algn="l"/>
                        </a:tabLst>
                      </a:pPr>
                      <a:r>
                        <a:rPr lang="en-GB" sz="2400" i="1" dirty="0">
                          <a:latin typeface="Times New Roman"/>
                          <a:ea typeface="Times New Roman"/>
                          <a:cs typeface="Times New Roman"/>
                        </a:rPr>
                        <a:t>(Please </a:t>
                      </a:r>
                      <a:r>
                        <a:rPr lang="en-GB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check only </a:t>
                      </a:r>
                      <a:r>
                        <a:rPr lang="en-GB" sz="2400" i="1" dirty="0">
                          <a:latin typeface="Times New Roman"/>
                          <a:ea typeface="Times New Roman"/>
                          <a:cs typeface="Times New Roman"/>
                        </a:rPr>
                        <a:t>one box on each row.)</a:t>
                      </a:r>
                      <a:endParaRPr lang="en-US" sz="2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3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Strongly 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Disagree 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Strongly disagree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2288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Times"/>
                          <a:ea typeface="Times New Roman"/>
                          <a:cs typeface="Times New Roman"/>
                        </a:rPr>
                        <a:t>a)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1600" dirty="0" smtClean="0"/>
                        <a:t>Ms. Anderson assigns mathematics homework every other day. She always gets the answers back to students before examinations. </a:t>
                      </a:r>
                      <a:r>
                        <a:rPr lang="en-US" sz="1600" b="1" dirty="0" smtClean="0"/>
                        <a:t>Ms. Anderson is concerned about her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2288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Times"/>
                          <a:ea typeface="Times New Roman"/>
                          <a:cs typeface="Times New Roman"/>
                        </a:rPr>
                        <a:t>b)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1600" dirty="0" smtClean="0"/>
                        <a:t>Mr. Crawford assigns mathematics homework once a week. He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always gets the answers back to students before examinations. </a:t>
                      </a:r>
                      <a:r>
                        <a:rPr lang="en-US" sz="1600" b="1" dirty="0" smtClean="0"/>
                        <a:t>Mr. Crawford is concerned about his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6098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Times"/>
                          <a:ea typeface="Times New Roman"/>
                          <a:cs typeface="Times New Roman"/>
                        </a:rPr>
                        <a:t>c)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1600" dirty="0" smtClean="0"/>
                        <a:t>Ms. Dalton assigns mathematics homework once a week. She never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gets the answers back to students before examinations. </a:t>
                      </a:r>
                      <a:r>
                        <a:rPr lang="en-US" sz="1600" b="1" dirty="0" smtClean="0"/>
                        <a:t>Ms. Dalton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is concerned about her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22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/>
                          <a:ea typeface="Times New Roman"/>
                          <a:cs typeface="Times New Roman"/>
                        </a:rPr>
                        <a:t>02</a:t>
                      </a:r>
                    </a:p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2000" dirty="0" smtClean="0"/>
                        <a:t>My teacher lets students know they need to work hard.</a:t>
                      </a:r>
                      <a:endParaRPr lang="en-US" sz="2000" b="1" dirty="0" smtClean="0"/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7315200" y="5867400"/>
            <a:ext cx="4572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01100" y="1066800"/>
            <a:ext cx="4366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Student “A’s” responses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590389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For Student “A” this can be interpreted as “at the same level as the middle hypothetical teacher”</a:t>
            </a:r>
          </a:p>
        </p:txBody>
      </p:sp>
    </p:spTree>
    <p:extLst>
      <p:ext uri="{BB962C8B-B14F-4D97-AF65-F5344CB8AC3E}">
        <p14:creationId xmlns:p14="http://schemas.microsoft.com/office/powerpoint/2010/main" val="393933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fld id="{750BB4CF-EF99-494D-8F66-3C233C60B755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2" y="-228600"/>
          <a:ext cx="9143999" cy="6552728"/>
        </p:xfrm>
        <a:graphic>
          <a:graphicData uri="http://schemas.openxmlformats.org/drawingml/2006/table">
            <a:tbl>
              <a:tblPr/>
              <a:tblGrid>
                <a:gridCol w="512747"/>
                <a:gridCol w="4364052"/>
                <a:gridCol w="990600"/>
                <a:gridCol w="1219200"/>
                <a:gridCol w="1066800"/>
                <a:gridCol w="990600"/>
              </a:tblGrid>
              <a:tr h="159486">
                <a:tc>
                  <a:txBody>
                    <a:bodyPr/>
                    <a:lstStyle/>
                    <a:p>
                      <a:pPr marL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en-GB" sz="10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500" b="1">
                          <a:solidFill>
                            <a:srgbClr val="80808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ST61</a:t>
                      </a:r>
                      <a:endParaRPr lang="en-US" sz="500" b="1">
                        <a:solidFill>
                          <a:srgbClr val="808080"/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84334">
                <a:tc>
                  <a:txBody>
                    <a:bodyPr/>
                    <a:lstStyle/>
                    <a:p>
                      <a:pPr marL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smtClean="0">
                          <a:latin typeface="Helvetica"/>
                          <a:ea typeface="Times New Roman"/>
                          <a:cs typeface="Times New Roman"/>
                        </a:rPr>
                        <a:t>01</a:t>
                      </a:r>
                      <a:endParaRPr lang="en-US" sz="24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2400" b="1" dirty="0" smtClean="0">
                          <a:latin typeface="Helvetica"/>
                          <a:ea typeface="Times New Roman"/>
                          <a:cs typeface="Times New Roman"/>
                        </a:rPr>
                        <a:t>Below you will find descriptions of three mathematics teachers. Read each of the descriptions of these teachers. Then let us know to what extent you agree with the final statement.</a:t>
                      </a:r>
                      <a:endParaRPr lang="en-US" sz="24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084">
                <a:tc>
                  <a:txBody>
                    <a:bodyPr/>
                    <a:lstStyle/>
                    <a:p>
                      <a:pPr marL="0" marR="0">
                        <a:lnSpc>
                          <a:spcPts val="14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3100" algn="l"/>
                        </a:tabLst>
                      </a:pP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490845" algn="l"/>
                        </a:tabLst>
                      </a:pPr>
                      <a:r>
                        <a:rPr lang="en-GB" sz="2400" i="1" dirty="0">
                          <a:latin typeface="Times New Roman"/>
                          <a:ea typeface="Times New Roman"/>
                          <a:cs typeface="Times New Roman"/>
                        </a:rPr>
                        <a:t>(Please </a:t>
                      </a:r>
                      <a:r>
                        <a:rPr lang="en-GB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check only </a:t>
                      </a:r>
                      <a:r>
                        <a:rPr lang="en-GB" sz="2400" i="1" dirty="0">
                          <a:latin typeface="Times New Roman"/>
                          <a:ea typeface="Times New Roman"/>
                          <a:cs typeface="Times New Roman"/>
                        </a:rPr>
                        <a:t>one box on each row.)</a:t>
                      </a:r>
                      <a:endParaRPr lang="en-US" sz="2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3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Strongly 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Disagree 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Strongly disagree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2288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Times"/>
                          <a:ea typeface="Times New Roman"/>
                          <a:cs typeface="Times New Roman"/>
                        </a:rPr>
                        <a:t>a)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1600" dirty="0" smtClean="0"/>
                        <a:t>Ms. Anderson assigns mathematics homework every other day. She always gets the answers back to students before examinations. </a:t>
                      </a:r>
                      <a:r>
                        <a:rPr lang="en-US" sz="1600" b="1" dirty="0" smtClean="0"/>
                        <a:t>Ms. Anderson is concerned about her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2288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Times"/>
                          <a:ea typeface="Times New Roman"/>
                          <a:cs typeface="Times New Roman"/>
                        </a:rPr>
                        <a:t>b)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1600" dirty="0" smtClean="0"/>
                        <a:t>Mr. Crawford assigns mathematics homework once a week. He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always gets the answers back to students before examinations. </a:t>
                      </a:r>
                      <a:r>
                        <a:rPr lang="en-US" sz="1600" b="1" dirty="0" smtClean="0"/>
                        <a:t>Mr. Crawford is concerned about his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6098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Times"/>
                          <a:ea typeface="Times New Roman"/>
                          <a:cs typeface="Times New Roman"/>
                        </a:rPr>
                        <a:t>c)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1600" dirty="0" smtClean="0"/>
                        <a:t>Ms. Dalton assigns mathematics homework once a week. She never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gets the answers back to students before examinations. </a:t>
                      </a:r>
                      <a:r>
                        <a:rPr lang="en-US" sz="1600" b="1" dirty="0" smtClean="0"/>
                        <a:t>Ms. Dalton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is concerned about her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228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02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2000" dirty="0" smtClean="0"/>
                        <a:t>My teacher lets students know they need to work hard.</a:t>
                      </a:r>
                      <a:endParaRPr lang="en-US" sz="2000" b="1" dirty="0" smtClean="0"/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5943600" y="5867400"/>
            <a:ext cx="7620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01100" y="1066800"/>
            <a:ext cx="4366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Student “A’s” responses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590389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For Student “A” this can be interpreted as “at the same level as the best hypothetical teacher”</a:t>
            </a:r>
          </a:p>
        </p:txBody>
      </p:sp>
    </p:spTree>
    <p:extLst>
      <p:ext uri="{BB962C8B-B14F-4D97-AF65-F5344CB8AC3E}">
        <p14:creationId xmlns:p14="http://schemas.microsoft.com/office/powerpoint/2010/main" val="9774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fld id="{750BB4CF-EF99-494D-8F66-3C233C60B755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2" y="-228600"/>
          <a:ext cx="9143999" cy="6552728"/>
        </p:xfrm>
        <a:graphic>
          <a:graphicData uri="http://schemas.openxmlformats.org/drawingml/2006/table">
            <a:tbl>
              <a:tblPr/>
              <a:tblGrid>
                <a:gridCol w="512747"/>
                <a:gridCol w="4364052"/>
                <a:gridCol w="990600"/>
                <a:gridCol w="1219200"/>
                <a:gridCol w="1066800"/>
                <a:gridCol w="990600"/>
              </a:tblGrid>
              <a:tr h="159486">
                <a:tc>
                  <a:txBody>
                    <a:bodyPr/>
                    <a:lstStyle/>
                    <a:p>
                      <a:pPr marL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en-GB" sz="10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500" b="1">
                          <a:solidFill>
                            <a:srgbClr val="80808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ST61</a:t>
                      </a:r>
                      <a:endParaRPr lang="en-US" sz="500" b="1">
                        <a:solidFill>
                          <a:srgbClr val="808080"/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84334">
                <a:tc>
                  <a:txBody>
                    <a:bodyPr/>
                    <a:lstStyle/>
                    <a:p>
                      <a:pPr marL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smtClean="0">
                          <a:latin typeface="Helvetica"/>
                          <a:ea typeface="Times New Roman"/>
                          <a:cs typeface="Times New Roman"/>
                        </a:rPr>
                        <a:t>01</a:t>
                      </a:r>
                      <a:endParaRPr lang="en-US" sz="24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2400" b="1" dirty="0" smtClean="0">
                          <a:latin typeface="Helvetica"/>
                          <a:ea typeface="Times New Roman"/>
                          <a:cs typeface="Times New Roman"/>
                        </a:rPr>
                        <a:t>Below you will find descriptions of three mathematics teachers. Read each of the descriptions of these teachers. Then let us know to what extent you agree with the final statement.</a:t>
                      </a:r>
                      <a:endParaRPr lang="en-US" sz="24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084">
                <a:tc>
                  <a:txBody>
                    <a:bodyPr/>
                    <a:lstStyle/>
                    <a:p>
                      <a:pPr marL="0" marR="0">
                        <a:lnSpc>
                          <a:spcPts val="14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3100" algn="l"/>
                        </a:tabLst>
                      </a:pP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490845" algn="l"/>
                        </a:tabLst>
                      </a:pPr>
                      <a:r>
                        <a:rPr lang="en-GB" sz="2400" i="1" dirty="0">
                          <a:latin typeface="Times New Roman"/>
                          <a:ea typeface="Times New Roman"/>
                          <a:cs typeface="Times New Roman"/>
                        </a:rPr>
                        <a:t>(Please </a:t>
                      </a:r>
                      <a:r>
                        <a:rPr lang="en-GB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check only </a:t>
                      </a:r>
                      <a:r>
                        <a:rPr lang="en-GB" sz="2400" i="1" dirty="0">
                          <a:latin typeface="Times New Roman"/>
                          <a:ea typeface="Times New Roman"/>
                          <a:cs typeface="Times New Roman"/>
                        </a:rPr>
                        <a:t>one box on each row.)</a:t>
                      </a:r>
                      <a:endParaRPr lang="en-US" sz="2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3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Strongly 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Disagree 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Strongly disagree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2288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Times"/>
                          <a:ea typeface="Times New Roman"/>
                          <a:cs typeface="Times New Roman"/>
                        </a:rPr>
                        <a:t>a)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1600" dirty="0" smtClean="0"/>
                        <a:t>Ms. Anderson assigns mathematics homework every other day. She always gets the answers back to students before examinations. </a:t>
                      </a:r>
                      <a:r>
                        <a:rPr lang="en-US" sz="1600" b="1" dirty="0" smtClean="0"/>
                        <a:t>Ms. Anderson is concerned about her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2288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Times"/>
                          <a:ea typeface="Times New Roman"/>
                          <a:cs typeface="Times New Roman"/>
                        </a:rPr>
                        <a:t>b)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1600" dirty="0" smtClean="0"/>
                        <a:t>Mr. Crawford assigns mathematics homework once a week. He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always gets the answers back to students before examinations. </a:t>
                      </a:r>
                      <a:r>
                        <a:rPr lang="en-US" sz="1600" b="1" dirty="0" smtClean="0"/>
                        <a:t>Mr. Crawford is concerned about his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6098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Times"/>
                          <a:ea typeface="Times New Roman"/>
                          <a:cs typeface="Times New Roman"/>
                        </a:rPr>
                        <a:t>c)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1600" dirty="0" smtClean="0"/>
                        <a:t>Ms. Dalton assigns mathematics homework once a week. She never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gets the answers back to students before examinations. </a:t>
                      </a:r>
                      <a:r>
                        <a:rPr lang="en-US" sz="1600" b="1" dirty="0" smtClean="0"/>
                        <a:t>Ms. Dalton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is concerned about her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22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/>
                          <a:ea typeface="Times New Roman"/>
                          <a:cs typeface="Times New Roman"/>
                        </a:rPr>
                        <a:t>02</a:t>
                      </a:r>
                    </a:p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2000" dirty="0" smtClean="0"/>
                        <a:t>My teacher lets students know they need to work hard.</a:t>
                      </a:r>
                      <a:endParaRPr lang="en-US" sz="2000" b="1" dirty="0" smtClean="0"/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9448800" y="586740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01100" y="1066800"/>
            <a:ext cx="4366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Student “A’s” responses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590389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For Student “A” this can be interpreted as “at the same level as the worst hypothetical teacher”</a:t>
            </a:r>
          </a:p>
        </p:txBody>
      </p:sp>
    </p:spTree>
    <p:extLst>
      <p:ext uri="{BB962C8B-B14F-4D97-AF65-F5344CB8AC3E}">
        <p14:creationId xmlns:p14="http://schemas.microsoft.com/office/powerpoint/2010/main" val="46106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3120"/>
            <a:ext cx="10515600" cy="4906055"/>
          </a:xfrm>
        </p:spPr>
        <p:txBody>
          <a:bodyPr>
            <a:normAutofit/>
          </a:bodyPr>
          <a:lstStyle/>
          <a:p>
            <a:r>
              <a:rPr lang="en-US" dirty="0" smtClean="0"/>
              <a:t>Problems with </a:t>
            </a:r>
            <a:r>
              <a:rPr lang="en-US" dirty="0" smtClean="0"/>
              <a:t>ratings</a:t>
            </a:r>
            <a:endParaRPr lang="en-US" dirty="0" smtClean="0"/>
          </a:p>
          <a:p>
            <a:r>
              <a:rPr lang="en-US" dirty="0" smtClean="0"/>
              <a:t>Anchoring vignettes</a:t>
            </a:r>
          </a:p>
          <a:p>
            <a:r>
              <a:rPr lang="en-US" dirty="0" smtClean="0"/>
              <a:t>Ranking/Forced-choice methods</a:t>
            </a:r>
          </a:p>
          <a:p>
            <a:r>
              <a:rPr lang="en-US" dirty="0" smtClean="0"/>
              <a:t>Situational Judgment testing</a:t>
            </a:r>
          </a:p>
        </p:txBody>
      </p:sp>
    </p:spTree>
    <p:extLst>
      <p:ext uri="{BB962C8B-B14F-4D97-AF65-F5344CB8AC3E}">
        <p14:creationId xmlns:p14="http://schemas.microsoft.com/office/powerpoint/2010/main" val="350865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fld id="{750BB4CF-EF99-494D-8F66-3C233C60B755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2" y="-228600"/>
          <a:ext cx="9143999" cy="6552728"/>
        </p:xfrm>
        <a:graphic>
          <a:graphicData uri="http://schemas.openxmlformats.org/drawingml/2006/table">
            <a:tbl>
              <a:tblPr/>
              <a:tblGrid>
                <a:gridCol w="512747"/>
                <a:gridCol w="4364052"/>
                <a:gridCol w="990600"/>
                <a:gridCol w="1219200"/>
                <a:gridCol w="1066800"/>
                <a:gridCol w="990600"/>
              </a:tblGrid>
              <a:tr h="159486">
                <a:tc>
                  <a:txBody>
                    <a:bodyPr/>
                    <a:lstStyle/>
                    <a:p>
                      <a:pPr marL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en-GB" sz="10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500" b="1">
                          <a:solidFill>
                            <a:srgbClr val="80808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ST61</a:t>
                      </a:r>
                      <a:endParaRPr lang="en-US" sz="500" b="1">
                        <a:solidFill>
                          <a:srgbClr val="808080"/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84334">
                <a:tc>
                  <a:txBody>
                    <a:bodyPr/>
                    <a:lstStyle/>
                    <a:p>
                      <a:pPr marL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smtClean="0">
                          <a:latin typeface="Helvetica"/>
                          <a:ea typeface="Times New Roman"/>
                          <a:cs typeface="Times New Roman"/>
                        </a:rPr>
                        <a:t>01</a:t>
                      </a:r>
                      <a:endParaRPr lang="en-US" sz="24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2400" b="1" dirty="0" smtClean="0">
                          <a:latin typeface="Helvetica"/>
                          <a:ea typeface="Times New Roman"/>
                          <a:cs typeface="Times New Roman"/>
                        </a:rPr>
                        <a:t>Below you will find descriptions of three mathematics teachers. Read each of the descriptions of these teachers. Then let us know to what extent you agree with the final statement.</a:t>
                      </a:r>
                      <a:endParaRPr lang="en-US" sz="24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084">
                <a:tc>
                  <a:txBody>
                    <a:bodyPr/>
                    <a:lstStyle/>
                    <a:p>
                      <a:pPr marL="0" marR="0">
                        <a:lnSpc>
                          <a:spcPts val="14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3100" algn="l"/>
                        </a:tabLst>
                      </a:pP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490845" algn="l"/>
                        </a:tabLst>
                      </a:pPr>
                      <a:r>
                        <a:rPr lang="en-GB" sz="2400" i="1" dirty="0">
                          <a:latin typeface="Times New Roman"/>
                          <a:ea typeface="Times New Roman"/>
                          <a:cs typeface="Times New Roman"/>
                        </a:rPr>
                        <a:t>(Please </a:t>
                      </a:r>
                      <a:r>
                        <a:rPr lang="en-GB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check only </a:t>
                      </a:r>
                      <a:r>
                        <a:rPr lang="en-GB" sz="2400" i="1" dirty="0">
                          <a:latin typeface="Times New Roman"/>
                          <a:ea typeface="Times New Roman"/>
                          <a:cs typeface="Times New Roman"/>
                        </a:rPr>
                        <a:t>one box on each row.)</a:t>
                      </a:r>
                      <a:endParaRPr lang="en-US" sz="2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3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Strongly 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Disagree 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Strongly disagree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2288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Times"/>
                          <a:ea typeface="Times New Roman"/>
                          <a:cs typeface="Times New Roman"/>
                        </a:rPr>
                        <a:t>a)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1600" dirty="0" smtClean="0"/>
                        <a:t>Ms. Anderson assigns mathematics homework every other day. She always gets the answers back to students before examinations. </a:t>
                      </a:r>
                      <a:r>
                        <a:rPr lang="en-US" sz="1600" b="1" dirty="0" smtClean="0"/>
                        <a:t>Ms. Anderson is concerned about her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2288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Times"/>
                          <a:ea typeface="Times New Roman"/>
                          <a:cs typeface="Times New Roman"/>
                        </a:rPr>
                        <a:t>b)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1600" dirty="0" smtClean="0"/>
                        <a:t>Mr. Crawford assigns mathematics homework once a week. He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always gets the answers back to students before examinations. </a:t>
                      </a:r>
                      <a:r>
                        <a:rPr lang="en-US" sz="1600" b="1" dirty="0" smtClean="0"/>
                        <a:t>Mr. Crawford is concerned about his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6098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Times"/>
                          <a:ea typeface="Times New Roman"/>
                          <a:cs typeface="Times New Roman"/>
                        </a:rPr>
                        <a:t>c)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1600" dirty="0" smtClean="0"/>
                        <a:t>Ms. Dalton assigns mathematics homework once a week. She never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gets the answers back to students before examinations. </a:t>
                      </a:r>
                      <a:r>
                        <a:rPr lang="en-US" sz="1600" b="1" dirty="0" smtClean="0"/>
                        <a:t>Ms. Dalton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is concerned about her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22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/>
                          <a:ea typeface="Times New Roman"/>
                          <a:cs typeface="Times New Roman"/>
                        </a:rPr>
                        <a:t>02</a:t>
                      </a:r>
                    </a:p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2000" dirty="0" smtClean="0"/>
                        <a:t>My teacher lets students know they need to work hard.</a:t>
                      </a:r>
                      <a:endParaRPr lang="en-US" sz="2000" b="1" dirty="0" smtClean="0"/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8458200" y="5867400"/>
            <a:ext cx="457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01100" y="1066800"/>
            <a:ext cx="4366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Student “A’s” responses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590389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For Student “A” this can be interpreted as “between the middle and the worst hypothetical teacher”</a:t>
            </a:r>
          </a:p>
        </p:txBody>
      </p:sp>
    </p:spTree>
    <p:extLst>
      <p:ext uri="{BB962C8B-B14F-4D97-AF65-F5344CB8AC3E}">
        <p14:creationId xmlns:p14="http://schemas.microsoft.com/office/powerpoint/2010/main" val="158156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fld id="{750BB4CF-EF99-494D-8F66-3C233C60B755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2" y="-228600"/>
          <a:ext cx="9143999" cy="6552728"/>
        </p:xfrm>
        <a:graphic>
          <a:graphicData uri="http://schemas.openxmlformats.org/drawingml/2006/table">
            <a:tbl>
              <a:tblPr/>
              <a:tblGrid>
                <a:gridCol w="512747"/>
                <a:gridCol w="4364052"/>
                <a:gridCol w="990600"/>
                <a:gridCol w="1219200"/>
                <a:gridCol w="1066800"/>
                <a:gridCol w="990600"/>
              </a:tblGrid>
              <a:tr h="159486">
                <a:tc>
                  <a:txBody>
                    <a:bodyPr/>
                    <a:lstStyle/>
                    <a:p>
                      <a:pPr marL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en-GB" sz="10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500" b="1">
                          <a:solidFill>
                            <a:srgbClr val="80808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ST61</a:t>
                      </a:r>
                      <a:endParaRPr lang="en-US" sz="500" b="1">
                        <a:solidFill>
                          <a:srgbClr val="808080"/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84334">
                <a:tc>
                  <a:txBody>
                    <a:bodyPr/>
                    <a:lstStyle/>
                    <a:p>
                      <a:pPr marL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smtClean="0">
                          <a:latin typeface="Helvetica"/>
                          <a:ea typeface="Times New Roman"/>
                          <a:cs typeface="Times New Roman"/>
                        </a:rPr>
                        <a:t>01</a:t>
                      </a:r>
                      <a:endParaRPr lang="en-US" sz="24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2400" b="1" dirty="0" smtClean="0">
                          <a:latin typeface="Helvetica"/>
                          <a:ea typeface="Times New Roman"/>
                          <a:cs typeface="Times New Roman"/>
                        </a:rPr>
                        <a:t>Below you will find descriptions of three mathematics teachers. Read each of the descriptions of these teachers. Then let us know to what extent you agree with the final statement.</a:t>
                      </a:r>
                      <a:endParaRPr lang="en-US" sz="24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084">
                <a:tc>
                  <a:txBody>
                    <a:bodyPr/>
                    <a:lstStyle/>
                    <a:p>
                      <a:pPr marL="0" marR="0">
                        <a:lnSpc>
                          <a:spcPts val="14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3100" algn="l"/>
                        </a:tabLst>
                      </a:pP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490845" algn="l"/>
                        </a:tabLst>
                      </a:pPr>
                      <a:r>
                        <a:rPr lang="en-GB" sz="2400" i="1" dirty="0">
                          <a:latin typeface="Times New Roman"/>
                          <a:ea typeface="Times New Roman"/>
                          <a:cs typeface="Times New Roman"/>
                        </a:rPr>
                        <a:t>(Please </a:t>
                      </a:r>
                      <a:r>
                        <a:rPr lang="en-GB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check only </a:t>
                      </a:r>
                      <a:r>
                        <a:rPr lang="en-GB" sz="2400" i="1" dirty="0">
                          <a:latin typeface="Times New Roman"/>
                          <a:ea typeface="Times New Roman"/>
                          <a:cs typeface="Times New Roman"/>
                        </a:rPr>
                        <a:t>one box on each row.)</a:t>
                      </a:r>
                      <a:endParaRPr lang="en-US" sz="2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3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Strongly 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Disagree 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Strongly disagree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2288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Times"/>
                          <a:ea typeface="Times New Roman"/>
                          <a:cs typeface="Times New Roman"/>
                        </a:rPr>
                        <a:t>a)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1600" dirty="0" smtClean="0"/>
                        <a:t>Ms. Anderson assigns mathematics homework every other day. She always gets the answers back to students before examinations. </a:t>
                      </a:r>
                      <a:r>
                        <a:rPr lang="en-US" sz="1600" b="1" dirty="0" smtClean="0"/>
                        <a:t>Ms. Anderson is concerned about her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2288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Times"/>
                          <a:ea typeface="Times New Roman"/>
                          <a:cs typeface="Times New Roman"/>
                        </a:rPr>
                        <a:t>b)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1600" dirty="0" smtClean="0"/>
                        <a:t>Mr. Crawford assigns mathematics homework once a week. He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always gets the answers back to students before examinations. </a:t>
                      </a:r>
                      <a:r>
                        <a:rPr lang="en-US" sz="1600" b="1" dirty="0" smtClean="0"/>
                        <a:t>Mr. Crawford is concerned about his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6098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Times"/>
                          <a:ea typeface="Times New Roman"/>
                          <a:cs typeface="Times New Roman"/>
                        </a:rPr>
                        <a:t>c)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1600" dirty="0" smtClean="0"/>
                        <a:t>Ms. Dalton assigns mathematics homework once a week. She never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gets the answers back to students before examinations. </a:t>
                      </a:r>
                      <a:r>
                        <a:rPr lang="en-US" sz="1600" b="1" dirty="0" smtClean="0"/>
                        <a:t>Ms. Dalton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is concerned about her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22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/>
                          <a:ea typeface="Times New Roman"/>
                          <a:cs typeface="Times New Roman"/>
                        </a:rPr>
                        <a:t>02</a:t>
                      </a:r>
                    </a:p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2000" dirty="0" smtClean="0"/>
                        <a:t>My teacher lets students know they need to work hard.</a:t>
                      </a:r>
                      <a:endParaRPr lang="en-US" sz="2000" b="1" dirty="0" smtClean="0"/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8458200" y="579120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01100" y="1066800"/>
            <a:ext cx="4168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Student “C’s” responses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590389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For Student “C” this can be interpreted as “lower than the worst hypothetical teacher(s)”</a:t>
            </a:r>
          </a:p>
        </p:txBody>
      </p:sp>
    </p:spTree>
    <p:extLst>
      <p:ext uri="{BB962C8B-B14F-4D97-AF65-F5344CB8AC3E}">
        <p14:creationId xmlns:p14="http://schemas.microsoft.com/office/powerpoint/2010/main" val="310082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fld id="{750BB4CF-EF99-494D-8F66-3C233C60B755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524002" y="-228600"/>
          <a:ext cx="9143999" cy="6552728"/>
        </p:xfrm>
        <a:graphic>
          <a:graphicData uri="http://schemas.openxmlformats.org/drawingml/2006/table">
            <a:tbl>
              <a:tblPr/>
              <a:tblGrid>
                <a:gridCol w="512747"/>
                <a:gridCol w="4364052"/>
                <a:gridCol w="990600"/>
                <a:gridCol w="1219200"/>
                <a:gridCol w="1066800"/>
                <a:gridCol w="990600"/>
              </a:tblGrid>
              <a:tr h="159486">
                <a:tc>
                  <a:txBody>
                    <a:bodyPr/>
                    <a:lstStyle/>
                    <a:p>
                      <a:pPr marL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en-GB" sz="10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500" b="1">
                          <a:solidFill>
                            <a:srgbClr val="80808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ST61</a:t>
                      </a:r>
                      <a:endParaRPr lang="en-US" sz="500" b="1">
                        <a:solidFill>
                          <a:srgbClr val="808080"/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84334">
                <a:tc>
                  <a:txBody>
                    <a:bodyPr/>
                    <a:lstStyle/>
                    <a:p>
                      <a:pPr marL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smtClean="0">
                          <a:latin typeface="Helvetica"/>
                          <a:ea typeface="Times New Roman"/>
                          <a:cs typeface="Times New Roman"/>
                        </a:rPr>
                        <a:t>01</a:t>
                      </a:r>
                      <a:endParaRPr lang="en-US" sz="24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2400" b="1" dirty="0" smtClean="0">
                          <a:latin typeface="Helvetica"/>
                          <a:ea typeface="Times New Roman"/>
                          <a:cs typeface="Times New Roman"/>
                        </a:rPr>
                        <a:t>Below you will find descriptions of three mathematics teachers. Read each of the descriptions of these teachers. Then let us know to what extent you agree with the final statement.</a:t>
                      </a:r>
                      <a:endParaRPr lang="en-US" sz="24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084">
                <a:tc>
                  <a:txBody>
                    <a:bodyPr/>
                    <a:lstStyle/>
                    <a:p>
                      <a:pPr marL="0" marR="0">
                        <a:lnSpc>
                          <a:spcPts val="14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3100" algn="l"/>
                        </a:tabLst>
                      </a:pP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490845" algn="l"/>
                        </a:tabLst>
                      </a:pPr>
                      <a:r>
                        <a:rPr lang="en-GB" sz="2400" i="1" dirty="0">
                          <a:latin typeface="Times New Roman"/>
                          <a:ea typeface="Times New Roman"/>
                          <a:cs typeface="Times New Roman"/>
                        </a:rPr>
                        <a:t>(Please </a:t>
                      </a:r>
                      <a:r>
                        <a:rPr lang="en-GB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check only </a:t>
                      </a:r>
                      <a:r>
                        <a:rPr lang="en-GB" sz="2400" i="1" dirty="0">
                          <a:latin typeface="Times New Roman"/>
                          <a:ea typeface="Times New Roman"/>
                          <a:cs typeface="Times New Roman"/>
                        </a:rPr>
                        <a:t>one box on each row.)</a:t>
                      </a:r>
                      <a:endParaRPr lang="en-US" sz="2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3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Strongly 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Disagree 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Strongly disagree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2288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Times"/>
                          <a:ea typeface="Times New Roman"/>
                          <a:cs typeface="Times New Roman"/>
                        </a:rPr>
                        <a:t>a)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1600" dirty="0" smtClean="0"/>
                        <a:t>Ms. Anderson assigns mathematics homework every other day. She always gets the answers back to students before examinations. </a:t>
                      </a:r>
                      <a:r>
                        <a:rPr lang="en-US" sz="1600" b="1" dirty="0" smtClean="0"/>
                        <a:t>Ms. Anderson is concerned about her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2288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Times"/>
                          <a:ea typeface="Times New Roman"/>
                          <a:cs typeface="Times New Roman"/>
                        </a:rPr>
                        <a:t>b)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1600" dirty="0" smtClean="0"/>
                        <a:t>Mr. Crawford assigns mathematics homework once a week. He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always gets the answers back to students before examinations. </a:t>
                      </a:r>
                      <a:r>
                        <a:rPr lang="en-US" sz="1600" b="1" dirty="0" smtClean="0"/>
                        <a:t>Mr. Crawford is concerned about his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6098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Times"/>
                          <a:ea typeface="Times New Roman"/>
                          <a:cs typeface="Times New Roman"/>
                        </a:rPr>
                        <a:t>c)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1600" dirty="0" smtClean="0"/>
                        <a:t>Ms. Dalton assigns mathematics homework once a week. She never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gets the answers back to students before examinations. </a:t>
                      </a:r>
                      <a:r>
                        <a:rPr lang="en-US" sz="1600" b="1" dirty="0" smtClean="0"/>
                        <a:t>Ms. Dalton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is concerned about her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22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/>
                          <a:ea typeface="Times New Roman"/>
                          <a:cs typeface="Times New Roman"/>
                        </a:rPr>
                        <a:t>02</a:t>
                      </a:r>
                    </a:p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2000" dirty="0" smtClean="0"/>
                        <a:t>My teacher lets students know they need to work hard.</a:t>
                      </a:r>
                      <a:endParaRPr lang="en-US" sz="2000" b="1" dirty="0" smtClean="0"/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9448800" y="57912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01100" y="1066800"/>
            <a:ext cx="4168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Student “C’s” responses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590389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For Student “C” this can be interpreted as “lower than the worst hypothetical teacher(s)”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(same as previous)</a:t>
            </a:r>
          </a:p>
        </p:txBody>
      </p:sp>
    </p:spTree>
    <p:extLst>
      <p:ext uri="{BB962C8B-B14F-4D97-AF65-F5344CB8AC3E}">
        <p14:creationId xmlns:p14="http://schemas.microsoft.com/office/powerpoint/2010/main" val="337741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fld id="{750BB4CF-EF99-494D-8F66-3C233C60B755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524002" y="-228600"/>
          <a:ext cx="9143999" cy="6552728"/>
        </p:xfrm>
        <a:graphic>
          <a:graphicData uri="http://schemas.openxmlformats.org/drawingml/2006/table">
            <a:tbl>
              <a:tblPr/>
              <a:tblGrid>
                <a:gridCol w="512747"/>
                <a:gridCol w="4364052"/>
                <a:gridCol w="990600"/>
                <a:gridCol w="1219200"/>
                <a:gridCol w="1066800"/>
                <a:gridCol w="990600"/>
              </a:tblGrid>
              <a:tr h="159486">
                <a:tc>
                  <a:txBody>
                    <a:bodyPr/>
                    <a:lstStyle/>
                    <a:p>
                      <a:pPr marL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en-GB" sz="10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500" b="1">
                          <a:solidFill>
                            <a:srgbClr val="80808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ST61</a:t>
                      </a:r>
                      <a:endParaRPr lang="en-US" sz="500" b="1">
                        <a:solidFill>
                          <a:srgbClr val="808080"/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84334">
                <a:tc>
                  <a:txBody>
                    <a:bodyPr/>
                    <a:lstStyle/>
                    <a:p>
                      <a:pPr marL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smtClean="0">
                          <a:latin typeface="Helvetica"/>
                          <a:ea typeface="Times New Roman"/>
                          <a:cs typeface="Times New Roman"/>
                        </a:rPr>
                        <a:t>01</a:t>
                      </a:r>
                      <a:endParaRPr lang="en-US" sz="24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2400" b="1" dirty="0" smtClean="0">
                          <a:latin typeface="Helvetica"/>
                          <a:ea typeface="Times New Roman"/>
                          <a:cs typeface="Times New Roman"/>
                        </a:rPr>
                        <a:t>Below you will find descriptions of three mathematics teachers. Read each of the descriptions of these teachers. Then let us know to what extent you agree with the final statement.</a:t>
                      </a:r>
                      <a:endParaRPr lang="en-US" sz="24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084">
                <a:tc>
                  <a:txBody>
                    <a:bodyPr/>
                    <a:lstStyle/>
                    <a:p>
                      <a:pPr marL="0" marR="0">
                        <a:lnSpc>
                          <a:spcPts val="14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3100" algn="l"/>
                        </a:tabLst>
                      </a:pP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490845" algn="l"/>
                        </a:tabLst>
                      </a:pPr>
                      <a:r>
                        <a:rPr lang="en-GB" sz="2400" i="1" dirty="0">
                          <a:latin typeface="Times New Roman"/>
                          <a:ea typeface="Times New Roman"/>
                          <a:cs typeface="Times New Roman"/>
                        </a:rPr>
                        <a:t>(Please </a:t>
                      </a:r>
                      <a:r>
                        <a:rPr lang="en-GB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check only </a:t>
                      </a:r>
                      <a:r>
                        <a:rPr lang="en-GB" sz="2400" i="1" dirty="0">
                          <a:latin typeface="Times New Roman"/>
                          <a:ea typeface="Times New Roman"/>
                          <a:cs typeface="Times New Roman"/>
                        </a:rPr>
                        <a:t>one box on each row.)</a:t>
                      </a:r>
                      <a:endParaRPr lang="en-US" sz="2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3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Strongly 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Disagree 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Strongly disagree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2288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Times"/>
                          <a:ea typeface="Times New Roman"/>
                          <a:cs typeface="Times New Roman"/>
                        </a:rPr>
                        <a:t>a)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1600" dirty="0" smtClean="0"/>
                        <a:t>Ms. Anderson assigns mathematics homework every other day. She always gets the answers back to students before examinations. </a:t>
                      </a:r>
                      <a:r>
                        <a:rPr lang="en-US" sz="1600" b="1" dirty="0" smtClean="0"/>
                        <a:t>Ms. Anderson is concerned about her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2288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Times"/>
                          <a:ea typeface="Times New Roman"/>
                          <a:cs typeface="Times New Roman"/>
                        </a:rPr>
                        <a:t>b)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1600" dirty="0" smtClean="0"/>
                        <a:t>Mr. Crawford assigns mathematics homework once a week. He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always gets the answers back to students before examinations. </a:t>
                      </a:r>
                      <a:r>
                        <a:rPr lang="en-US" sz="1600" b="1" dirty="0" smtClean="0"/>
                        <a:t>Mr. Crawford is concerned about his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6098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Times"/>
                          <a:ea typeface="Times New Roman"/>
                          <a:cs typeface="Times New Roman"/>
                        </a:rPr>
                        <a:t>c)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1600" dirty="0" smtClean="0"/>
                        <a:t>Ms. Dalton assigns mathematics homework once a week. She never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gets the answers back to students before examinations. </a:t>
                      </a:r>
                      <a:r>
                        <a:rPr lang="en-US" sz="1600" b="1" dirty="0" smtClean="0"/>
                        <a:t>Ms. Dalton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is concerned about her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22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/>
                          <a:ea typeface="Times New Roman"/>
                          <a:cs typeface="Times New Roman"/>
                        </a:rPr>
                        <a:t>02</a:t>
                      </a:r>
                    </a:p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2000" dirty="0" smtClean="0"/>
                        <a:t>My teacher lets students know they need to work hard.</a:t>
                      </a:r>
                      <a:endParaRPr lang="en-US" sz="2000" b="1" dirty="0" smtClean="0"/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9448800" y="57912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01100" y="1066800"/>
            <a:ext cx="4168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Student “C’s” responses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590389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For Student “C” this can be interpreted as “lower than the worst hypothetical teacher(s)”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(same as previous)</a:t>
            </a:r>
          </a:p>
        </p:txBody>
      </p:sp>
    </p:spTree>
    <p:extLst>
      <p:ext uri="{BB962C8B-B14F-4D97-AF65-F5344CB8AC3E}">
        <p14:creationId xmlns:p14="http://schemas.microsoft.com/office/powerpoint/2010/main" val="249076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Consistent Relationships within </a:t>
            </a:r>
            <a:br>
              <a:rPr lang="en-US" dirty="0" smtClean="0"/>
            </a:br>
            <a:r>
              <a:rPr lang="en-US" dirty="0" smtClean="0"/>
              <a:t>and across countries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 flipH="1">
            <a:off x="14447232" y="8855076"/>
            <a:ext cx="640369" cy="225518"/>
          </a:xfrm>
          <a:prstGeom prst="rect">
            <a:avLst/>
          </a:prstGeom>
        </p:spPr>
        <p:txBody>
          <a:bodyPr/>
          <a:lstStyle/>
          <a:p>
            <a:fld id="{750BB4CF-EF99-494D-8F66-3C233C60B75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873" b="19152"/>
          <a:stretch>
            <a:fillRect/>
          </a:stretch>
        </p:blipFill>
        <p:spPr bwMode="auto">
          <a:xfrm>
            <a:off x="1524000" y="4518838"/>
            <a:ext cx="1600200" cy="211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1" y="1840731"/>
            <a:ext cx="158126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1" y="1840730"/>
            <a:ext cx="159156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828800"/>
            <a:ext cx="1589840" cy="261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 b="16834"/>
          <a:stretch>
            <a:fillRect/>
          </a:stretch>
        </p:blipFill>
        <p:spPr bwMode="auto">
          <a:xfrm>
            <a:off x="3016120" y="4510300"/>
            <a:ext cx="1632080" cy="21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 b="19219"/>
          <a:stretch>
            <a:fillRect/>
          </a:stretch>
        </p:blipFill>
        <p:spPr bwMode="auto">
          <a:xfrm>
            <a:off x="4648200" y="4505034"/>
            <a:ext cx="1625970" cy="212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 b="11950"/>
          <a:stretch>
            <a:fillRect/>
          </a:stretch>
        </p:blipFill>
        <p:spPr bwMode="auto">
          <a:xfrm>
            <a:off x="6553201" y="4620221"/>
            <a:ext cx="1719097" cy="203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63834" y="1974109"/>
            <a:ext cx="1711841" cy="234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 b="6440"/>
          <a:stretch>
            <a:fillRect/>
          </a:stretch>
        </p:blipFill>
        <p:spPr bwMode="auto">
          <a:xfrm>
            <a:off x="8458201" y="4649774"/>
            <a:ext cx="1741967" cy="198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07746" y="1971864"/>
            <a:ext cx="1824713" cy="227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828800" y="1371600"/>
            <a:ext cx="44196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Within-country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53201" y="1383269"/>
            <a:ext cx="1560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Pooled sample</a:t>
            </a:r>
            <a:br>
              <a:rPr lang="en-US" dirty="0"/>
            </a:br>
            <a:r>
              <a:rPr lang="en-US" dirty="0"/>
              <a:t>(3 countries)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72928" y="1383269"/>
            <a:ext cx="166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Country means (63 countries)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91000" y="1905000"/>
            <a:ext cx="2286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67000" y="1905000"/>
            <a:ext cx="2286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791200" y="1896374"/>
            <a:ext cx="2286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17078" y="4572000"/>
            <a:ext cx="2286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182374" y="4572000"/>
            <a:ext cx="2286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682818" y="4563374"/>
            <a:ext cx="2286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oter Placeholder 2"/>
          <p:cNvSpPr txBox="1">
            <a:spLocks/>
          </p:cNvSpPr>
          <p:nvPr/>
        </p:nvSpPr>
        <p:spPr>
          <a:xfrm rot="16200000">
            <a:off x="8351838" y="4313239"/>
            <a:ext cx="4267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100" dirty="0"/>
              <a:t>Based on PISA 2012 Field Trial data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1" y="4431530"/>
            <a:ext cx="10117022" cy="2274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0232459" y="2672862"/>
            <a:ext cx="1795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Likert scale score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9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Consistent Relationships within </a:t>
            </a:r>
            <a:br>
              <a:rPr lang="en-US" dirty="0" smtClean="0"/>
            </a:br>
            <a:r>
              <a:rPr lang="en-US" dirty="0" smtClean="0"/>
              <a:t>and across countries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 flipH="1">
            <a:off x="14447232" y="8855076"/>
            <a:ext cx="640369" cy="225518"/>
          </a:xfrm>
          <a:prstGeom prst="rect">
            <a:avLst/>
          </a:prstGeom>
        </p:spPr>
        <p:txBody>
          <a:bodyPr/>
          <a:lstStyle/>
          <a:p>
            <a:fld id="{750BB4CF-EF99-494D-8F66-3C233C60B75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873" b="19152"/>
          <a:stretch>
            <a:fillRect/>
          </a:stretch>
        </p:blipFill>
        <p:spPr bwMode="auto">
          <a:xfrm>
            <a:off x="1524000" y="4518838"/>
            <a:ext cx="1600200" cy="211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1" y="1840731"/>
            <a:ext cx="158126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1" y="1840730"/>
            <a:ext cx="159156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828800"/>
            <a:ext cx="1589840" cy="261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 b="16834"/>
          <a:stretch>
            <a:fillRect/>
          </a:stretch>
        </p:blipFill>
        <p:spPr bwMode="auto">
          <a:xfrm>
            <a:off x="3016120" y="4510300"/>
            <a:ext cx="1632080" cy="21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 b="19219"/>
          <a:stretch>
            <a:fillRect/>
          </a:stretch>
        </p:blipFill>
        <p:spPr bwMode="auto">
          <a:xfrm>
            <a:off x="4648200" y="4505034"/>
            <a:ext cx="1625970" cy="212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 b="11950"/>
          <a:stretch>
            <a:fillRect/>
          </a:stretch>
        </p:blipFill>
        <p:spPr bwMode="auto">
          <a:xfrm>
            <a:off x="6553201" y="4620221"/>
            <a:ext cx="1719097" cy="203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63834" y="1974109"/>
            <a:ext cx="1711841" cy="234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 b="6440"/>
          <a:stretch>
            <a:fillRect/>
          </a:stretch>
        </p:blipFill>
        <p:spPr bwMode="auto">
          <a:xfrm>
            <a:off x="8458201" y="4649774"/>
            <a:ext cx="1741967" cy="198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07746" y="1971864"/>
            <a:ext cx="1824713" cy="227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828800" y="1371600"/>
            <a:ext cx="44196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Within-country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53201" y="1383269"/>
            <a:ext cx="1560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Pooled sample</a:t>
            </a:r>
            <a:br>
              <a:rPr lang="en-US" dirty="0"/>
            </a:br>
            <a:r>
              <a:rPr lang="en-US" dirty="0"/>
              <a:t>(3 countries)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72928" y="1383269"/>
            <a:ext cx="166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Country means (63 countries)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91000" y="1905000"/>
            <a:ext cx="2286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67000" y="1905000"/>
            <a:ext cx="2286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791200" y="1896374"/>
            <a:ext cx="2286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17078" y="4572000"/>
            <a:ext cx="2286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182374" y="4572000"/>
            <a:ext cx="2286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682818" y="4563374"/>
            <a:ext cx="2286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0232459" y="2672862"/>
            <a:ext cx="1795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Likert scale score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10232460" y="4550500"/>
            <a:ext cx="17956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Anchoring vignette score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53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Correlations: </a:t>
            </a:r>
            <a:r>
              <a:rPr lang="en-US" sz="2400" dirty="0" smtClean="0"/>
              <a:t>Attitudes</a:t>
            </a:r>
            <a:r>
              <a:rPr lang="en-US" sz="2400" dirty="0" smtClean="0"/>
              <a:t> &amp; </a:t>
            </a:r>
            <a:r>
              <a:rPr lang="en-US" sz="2400" dirty="0"/>
              <a:t>Math </a:t>
            </a:r>
            <a:r>
              <a:rPr lang="en-US" sz="2400" dirty="0" smtClean="0"/>
              <a:t>proficiency</a:t>
            </a:r>
            <a:endParaRPr lang="en-US" sz="2400" i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35407372"/>
              </p:ext>
            </p:extLst>
          </p:nvPr>
        </p:nvGraphicFramePr>
        <p:xfrm>
          <a:off x="2548466" y="1473199"/>
          <a:ext cx="7302500" cy="4317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/>
                <a:gridCol w="1655234"/>
                <a:gridCol w="1752600"/>
                <a:gridCol w="1557866"/>
              </a:tblGrid>
              <a:tr h="1274618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Ave within country 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i="1" baseline="0" dirty="0" smtClean="0"/>
                        <a:t>r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Country level  </a:t>
                      </a:r>
                      <a:r>
                        <a:rPr lang="en-US" sz="2800" i="1" dirty="0" smtClean="0"/>
                        <a:t>r</a:t>
                      </a:r>
                      <a:endParaRPr lang="en-US" sz="2800" i="1" dirty="0"/>
                    </a:p>
                  </a:txBody>
                  <a:tcPr/>
                </a:tc>
              </a:tr>
              <a:tr h="481523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N</a:t>
                      </a:r>
                      <a:r>
                        <a:rPr lang="en-US" sz="2000" dirty="0" smtClean="0"/>
                        <a:t> = </a:t>
                      </a:r>
                      <a:r>
                        <a:rPr lang="en-US" sz="2000" dirty="0" smtClean="0"/>
                        <a:t>5000</a:t>
                      </a:r>
                      <a:r>
                        <a:rPr lang="en-US" sz="2000" baseline="0" dirty="0" smtClean="0"/>
                        <a:t> * 63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N</a:t>
                      </a:r>
                      <a:r>
                        <a:rPr lang="en-US" sz="2000" dirty="0" smtClean="0"/>
                        <a:t> = 63</a:t>
                      </a:r>
                      <a:endParaRPr lang="en-US" sz="2000" dirty="0"/>
                    </a:p>
                  </a:txBody>
                  <a:tcPr/>
                </a:tc>
              </a:tr>
              <a:tr h="481523">
                <a:tc rowSpan="2">
                  <a:txBody>
                    <a:bodyPr/>
                    <a:lstStyle/>
                    <a:p>
                      <a:r>
                        <a:rPr lang="en-US" sz="2800" dirty="0" smtClean="0"/>
                        <a:t>Teacher support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Likert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.04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-.41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078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Anchored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.13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.22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91743">
                <a:tc rowSpan="2">
                  <a:txBody>
                    <a:bodyPr/>
                    <a:lstStyle/>
                    <a:p>
                      <a:r>
                        <a:rPr lang="en-US" sz="2800" dirty="0" smtClean="0"/>
                        <a:t>Classroom management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Likert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.07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-.38</a:t>
                      </a:r>
                      <a:endParaRPr lang="en-US" sz="2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9600"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Anchored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.20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.56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fld id="{750BB4CF-EF99-494D-8F66-3C233C60B75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fld id="{750BB4CF-EF99-494D-8F66-3C233C60B755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2" y="-228600"/>
          <a:ext cx="9143999" cy="6552728"/>
        </p:xfrm>
        <a:graphic>
          <a:graphicData uri="http://schemas.openxmlformats.org/drawingml/2006/table">
            <a:tbl>
              <a:tblPr/>
              <a:tblGrid>
                <a:gridCol w="512747"/>
                <a:gridCol w="4364052"/>
                <a:gridCol w="990600"/>
                <a:gridCol w="1219200"/>
                <a:gridCol w="1066800"/>
                <a:gridCol w="990600"/>
              </a:tblGrid>
              <a:tr h="159486">
                <a:tc>
                  <a:txBody>
                    <a:bodyPr/>
                    <a:lstStyle/>
                    <a:p>
                      <a:pPr marL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en-GB" sz="10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500" b="1">
                          <a:solidFill>
                            <a:srgbClr val="808080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ST61</a:t>
                      </a:r>
                      <a:endParaRPr lang="en-US" sz="500" b="1">
                        <a:solidFill>
                          <a:srgbClr val="808080"/>
                        </a:solidFill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84334">
                <a:tc>
                  <a:txBody>
                    <a:bodyPr/>
                    <a:lstStyle/>
                    <a:p>
                      <a:pPr marL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smtClean="0">
                          <a:latin typeface="Helvetica"/>
                          <a:ea typeface="Times New Roman"/>
                          <a:cs typeface="Times New Roman"/>
                        </a:rPr>
                        <a:t>01</a:t>
                      </a:r>
                      <a:endParaRPr lang="en-US" sz="24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2400" b="1" dirty="0" smtClean="0">
                          <a:latin typeface="Helvetica"/>
                          <a:ea typeface="Times New Roman"/>
                          <a:cs typeface="Times New Roman"/>
                        </a:rPr>
                        <a:t>Below you will find descriptions of three mathematics teachers. Read each of the descriptions of these teachers. Then let us know to what extent you agree with the final statement.</a:t>
                      </a:r>
                      <a:endParaRPr lang="en-US" sz="2400" b="1" dirty="0">
                        <a:latin typeface="Helvetica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084">
                <a:tc>
                  <a:txBody>
                    <a:bodyPr/>
                    <a:lstStyle/>
                    <a:p>
                      <a:pPr marL="0" marR="0">
                        <a:lnSpc>
                          <a:spcPts val="14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3100" algn="l"/>
                        </a:tabLst>
                      </a:pPr>
                      <a:endParaRPr lang="en-U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490845" algn="l"/>
                        </a:tabLst>
                      </a:pPr>
                      <a:r>
                        <a:rPr lang="en-GB" sz="2400" i="1" dirty="0">
                          <a:latin typeface="Times New Roman"/>
                          <a:ea typeface="Times New Roman"/>
                          <a:cs typeface="Times New Roman"/>
                        </a:rPr>
                        <a:t>(Please </a:t>
                      </a:r>
                      <a:r>
                        <a:rPr lang="en-GB" sz="2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check only </a:t>
                      </a:r>
                      <a:r>
                        <a:rPr lang="en-GB" sz="2400" i="1" dirty="0">
                          <a:latin typeface="Times New Roman"/>
                          <a:ea typeface="Times New Roman"/>
                          <a:cs typeface="Times New Roman"/>
                        </a:rPr>
                        <a:t>one box on each row.)</a:t>
                      </a:r>
                      <a:endParaRPr lang="en-US" sz="24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3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GB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Strongly 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Disagree 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7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GB" sz="1800" i="1" dirty="0" smtClean="0">
                          <a:latin typeface="Times"/>
                          <a:ea typeface="Calibri"/>
                          <a:cs typeface="Times New Roman"/>
                        </a:rPr>
                        <a:t>Strongly disagree</a:t>
                      </a:r>
                      <a:endParaRPr lang="en-US" sz="1800" i="1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2288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Times"/>
                          <a:ea typeface="Times New Roman"/>
                          <a:cs typeface="Times New Roman"/>
                        </a:rPr>
                        <a:t>a)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1600" dirty="0" smtClean="0"/>
                        <a:t>Ms. Anderson assigns mathematics homework every other day. She always gets the answers back to students before examinations. </a:t>
                      </a:r>
                      <a:r>
                        <a:rPr lang="en-US" sz="1600" b="1" dirty="0" smtClean="0"/>
                        <a:t>Ms. Anderson is concerned about her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2288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Times"/>
                          <a:ea typeface="Times New Roman"/>
                          <a:cs typeface="Times New Roman"/>
                        </a:rPr>
                        <a:t>b)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1600" dirty="0" smtClean="0"/>
                        <a:t>Mr. Crawford assigns mathematics homework once a week. He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always gets the answers back to students before examinations. </a:t>
                      </a:r>
                      <a:r>
                        <a:rPr lang="en-US" sz="1600" b="1" dirty="0" smtClean="0"/>
                        <a:t>Mr. Crawford is concerned about his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76098">
                <a:tc>
                  <a:txBody>
                    <a:bodyPr/>
                    <a:lstStyle/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Times"/>
                          <a:ea typeface="Times New Roman"/>
                          <a:cs typeface="Times New Roman"/>
                        </a:rPr>
                        <a:t>c)</a:t>
                      </a: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1600" dirty="0" smtClean="0"/>
                        <a:t>Ms. Dalton assigns mathematics homework once a week. She never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gets the answers back to students before examinations. </a:t>
                      </a:r>
                      <a:r>
                        <a:rPr lang="en-US" sz="1600" b="1" dirty="0" smtClean="0"/>
                        <a:t>Ms. Dalton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is concerned about her students’ learning.</a:t>
                      </a: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7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7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22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/>
                          <a:ea typeface="Times New Roman"/>
                          <a:cs typeface="Times New Roman"/>
                        </a:rPr>
                        <a:t>02</a:t>
                      </a:r>
                    </a:p>
                    <a:p>
                      <a:pPr marL="0" algn="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490845" algn="l"/>
                        </a:tabLst>
                        <a:defRPr/>
                      </a:pPr>
                      <a:r>
                        <a:rPr lang="en-US" sz="2000" dirty="0" smtClean="0"/>
                        <a:t>I enjoy reading about mathematics</a:t>
                      </a:r>
                      <a:endParaRPr lang="en-US" sz="2000" b="1" dirty="0" smtClean="0"/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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 w="0">
                            <a:solidFill>
                              <a:prstClr val="black"/>
                            </a:solidFill>
                          </a:ln>
                          <a:noFill/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</a:t>
                      </a:r>
                      <a:r>
                        <a:rPr lang="en-GB" sz="8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782" marR="467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981201" y="6324600"/>
            <a:ext cx="3073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Mathematics interest item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819400" y="6019800"/>
            <a:ext cx="228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28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Anchors for one scale can be used to recode a second, unrelated scale (not recommended, but illustrative)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75697315"/>
              </p:ext>
            </p:extLst>
          </p:nvPr>
        </p:nvGraphicFramePr>
        <p:xfrm>
          <a:off x="2328333" y="1408589"/>
          <a:ext cx="7535333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307"/>
                <a:gridCol w="1708008"/>
                <a:gridCol w="1808480"/>
                <a:gridCol w="1607538"/>
              </a:tblGrid>
              <a:tr h="77405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Ave within country 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i="1" baseline="0" dirty="0" smtClean="0"/>
                        <a:t>r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Country level  </a:t>
                      </a:r>
                      <a:r>
                        <a:rPr lang="en-US" sz="2400" i="1" dirty="0" smtClean="0"/>
                        <a:t>r</a:t>
                      </a:r>
                      <a:endParaRPr lang="en-US" sz="2400" i="1" dirty="0"/>
                    </a:p>
                  </a:txBody>
                  <a:tcPr/>
                </a:tc>
              </a:tr>
              <a:tr h="448462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N</a:t>
                      </a:r>
                      <a:r>
                        <a:rPr lang="en-US" sz="1800" dirty="0" smtClean="0"/>
                        <a:t> = 200 – 1000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/>
                        <a:t>N</a:t>
                      </a:r>
                      <a:r>
                        <a:rPr lang="en-US" sz="1800" dirty="0" smtClean="0"/>
                        <a:t> = 63</a:t>
                      </a:r>
                      <a:endParaRPr lang="en-US" sz="1800" dirty="0"/>
                    </a:p>
                  </a:txBody>
                  <a:tcPr/>
                </a:tc>
              </a:tr>
              <a:tr h="448462"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Teacher support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Likert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.03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-.45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846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Anchored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.13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.29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8462"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Student- Teacher Relations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Likert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-.41</a:t>
                      </a:r>
                    </a:p>
                  </a:txBody>
                  <a:tcPr/>
                </a:tc>
              </a:tr>
              <a:tr h="44846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Anchored*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.40</a:t>
                      </a:r>
                    </a:p>
                  </a:txBody>
                  <a:tcPr/>
                </a:tc>
              </a:tr>
              <a:tr h="448462"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Mathematics  Interest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Likert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-.50</a:t>
                      </a:r>
                    </a:p>
                  </a:txBody>
                  <a:tcPr/>
                </a:tc>
              </a:tr>
              <a:tr h="44846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Anchored*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.14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fld id="{750BB4CF-EF99-494D-8F66-3C233C60B75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81201" y="5638800"/>
            <a:ext cx="4377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Anchored to the Teacher Support vignettes</a:t>
            </a:r>
          </a:p>
        </p:txBody>
      </p:sp>
    </p:spTree>
    <p:extLst>
      <p:ext uri="{BB962C8B-B14F-4D97-AF65-F5344CB8AC3E}">
        <p14:creationId xmlns:p14="http://schemas.microsoft.com/office/powerpoint/2010/main" val="28707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Country level anchoring does not work as well as individual level anchoring</a:t>
            </a:r>
            <a:endParaRPr lang="en-US" sz="2400" i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92420136"/>
              </p:ext>
            </p:extLst>
          </p:nvPr>
        </p:nvGraphicFramePr>
        <p:xfrm>
          <a:off x="1236132" y="1523997"/>
          <a:ext cx="9550400" cy="3396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135"/>
                <a:gridCol w="2714751"/>
                <a:gridCol w="2292096"/>
                <a:gridCol w="2037418"/>
              </a:tblGrid>
              <a:tr h="111253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Ave within country 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i="1" baseline="0" dirty="0" smtClean="0"/>
                        <a:t>r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Country level  </a:t>
                      </a:r>
                      <a:r>
                        <a:rPr lang="en-US" sz="2400" i="1" dirty="0" smtClean="0"/>
                        <a:t>r</a:t>
                      </a:r>
                      <a:endParaRPr lang="en-US" sz="2400" i="1" dirty="0"/>
                    </a:p>
                  </a:txBody>
                  <a:tcPr/>
                </a:tc>
              </a:tr>
              <a:tr h="599056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/>
                        <a:t>N</a:t>
                      </a:r>
                      <a:r>
                        <a:rPr lang="en-US" sz="2400" dirty="0" smtClean="0"/>
                        <a:t> = 200 – 1000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/>
                        <a:t>N</a:t>
                      </a:r>
                      <a:r>
                        <a:rPr lang="en-US" sz="2400" dirty="0" smtClean="0"/>
                        <a:t> = 63</a:t>
                      </a:r>
                      <a:endParaRPr lang="en-US" sz="2400" dirty="0"/>
                    </a:p>
                  </a:txBody>
                  <a:tcPr/>
                </a:tc>
              </a:tr>
              <a:tr h="435499">
                <a:tc rowSpan="3">
                  <a:txBody>
                    <a:bodyPr/>
                    <a:lstStyle/>
                    <a:p>
                      <a:r>
                        <a:rPr lang="en-US" sz="2400" dirty="0" smtClean="0"/>
                        <a:t>Teacher support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Likert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.03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-.45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549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Anchored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.13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.29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7021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Country</a:t>
                      </a:r>
                      <a:r>
                        <a:rPr lang="en-US" sz="2400" baseline="0" dirty="0" smtClean="0"/>
                        <a:t> -anchored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.06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fld id="{750BB4CF-EF99-494D-8F66-3C233C60B75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8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Ratings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36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5 Anchoring Vignettes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fld id="{750BB4CF-EF99-494D-8F66-3C233C60B755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905000" y="1699260"/>
          <a:ext cx="8382000" cy="1577340"/>
        </p:xfrm>
        <a:graphic>
          <a:graphicData uri="http://schemas.openxmlformats.org/drawingml/2006/table">
            <a:tbl>
              <a:tblPr/>
              <a:tblGrid>
                <a:gridCol w="2794000"/>
                <a:gridCol w="2794000"/>
                <a:gridCol w="2794000"/>
              </a:tblGrid>
              <a:tr h="15072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Calibri"/>
                        </a:rPr>
                        <a:t>Mary is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often late for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Calibri"/>
                        </a:rPr>
                        <a:t>work.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She rarely completes her work assignments on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Calibri"/>
                        </a:rPr>
                        <a:t>time. She does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little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Calibri"/>
                        </a:rPr>
                        <a:t>planning.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Calibri"/>
                        </a:rPr>
                        <a:t>Cindy returns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phone calls in a timely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Calibri"/>
                        </a:rPr>
                        <a:t>fashion.  She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Calibri"/>
                        </a:rPr>
                        <a:t>sometimes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forgets to bring materials she needs for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Calibri"/>
                        </a:rPr>
                        <a:t>work.  She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avoids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Calibri"/>
                        </a:rPr>
                        <a:t>mistakes.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Calibri"/>
                        </a:rPr>
                        <a:t>Judy frequently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makes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Calibri"/>
                        </a:rPr>
                        <a:t>lists.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Calibri"/>
                        </a:rPr>
                        <a:t> She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often works longer than her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Calibri"/>
                        </a:rPr>
                        <a:t>colleagues. She is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</a:rPr>
                        <a:t>always well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Calibri"/>
                        </a:rPr>
                        <a:t>prepared.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2601" y="4847272"/>
            <a:ext cx="891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	             strongly disagree      </a:t>
            </a:r>
            <a:r>
              <a:rPr lang="en-US" dirty="0" err="1"/>
              <a:t>disagree</a:t>
            </a:r>
            <a:r>
              <a:rPr lang="en-US" dirty="0"/>
              <a:t>     agree      strongly agree  </a:t>
            </a:r>
          </a:p>
          <a:p>
            <a:r>
              <a:rPr lang="en-US" dirty="0"/>
              <a:t>I work hard                                                            </a:t>
            </a:r>
            <a:r>
              <a:rPr lang="en-US" dirty="0">
                <a:sym typeface="Wingdings 2"/>
              </a:rPr>
              <a:t>		    	     	        </a:t>
            </a:r>
            <a:endParaRPr lang="en-US" dirty="0"/>
          </a:p>
          <a:p>
            <a:r>
              <a:rPr lang="en-US" dirty="0"/>
              <a:t>I keep lists                                                              </a:t>
            </a:r>
            <a:r>
              <a:rPr lang="en-US" dirty="0">
                <a:sym typeface="Wingdings 2"/>
              </a:rPr>
              <a:t>		    	     	        </a:t>
            </a:r>
            <a:endParaRPr lang="en-US" dirty="0"/>
          </a:p>
          <a:p>
            <a:r>
              <a:rPr lang="en-US" dirty="0"/>
              <a:t>I plan ahead                                                           </a:t>
            </a:r>
            <a:r>
              <a:rPr lang="en-US" dirty="0">
                <a:sym typeface="Wingdings 2"/>
              </a:rPr>
              <a:t>		    	     	        </a:t>
            </a:r>
            <a:endParaRPr lang="en-US" dirty="0"/>
          </a:p>
          <a:p>
            <a:r>
              <a:rPr lang="en-US" dirty="0"/>
              <a:t>I complete my assignments on time                  </a:t>
            </a:r>
            <a:r>
              <a:rPr lang="en-US" dirty="0">
                <a:sym typeface="Wingdings 2"/>
              </a:rPr>
              <a:t>		    	     	        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3505201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	             strongly disagree      </a:t>
            </a:r>
            <a:r>
              <a:rPr lang="en-US" dirty="0" err="1"/>
              <a:t>disagree</a:t>
            </a:r>
            <a:r>
              <a:rPr lang="en-US" dirty="0"/>
              <a:t>     agree      strongly agree  </a:t>
            </a:r>
          </a:p>
          <a:p>
            <a:r>
              <a:rPr lang="en-US" dirty="0"/>
              <a:t>Mary is a conscientious person                         </a:t>
            </a:r>
            <a:r>
              <a:rPr lang="en-US" dirty="0">
                <a:sym typeface="Wingdings 2"/>
              </a:rPr>
              <a:t>		    	     	        </a:t>
            </a:r>
            <a:endParaRPr lang="en-US" dirty="0"/>
          </a:p>
          <a:p>
            <a:r>
              <a:rPr lang="en-US" dirty="0"/>
              <a:t>Cindy is a conscientious person                         </a:t>
            </a:r>
            <a:r>
              <a:rPr lang="en-US" dirty="0">
                <a:sym typeface="Wingdings 2"/>
              </a:rPr>
              <a:t>		    	     	        </a:t>
            </a:r>
            <a:endParaRPr lang="en-US" dirty="0"/>
          </a:p>
          <a:p>
            <a:r>
              <a:rPr lang="en-US" dirty="0"/>
              <a:t>Judy is a conscientious person                           </a:t>
            </a:r>
            <a:r>
              <a:rPr lang="en-US" dirty="0">
                <a:sym typeface="Wingdings 2"/>
              </a:rPr>
              <a:t>		    	     	        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Approach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400" dirty="0"/>
              <a:t>Compound Hierarchical Ordered </a:t>
            </a:r>
            <a:r>
              <a:rPr lang="en-US" sz="2400" dirty="0" err="1"/>
              <a:t>Probit</a:t>
            </a:r>
            <a:r>
              <a:rPr lang="en-US" sz="2400" dirty="0"/>
              <a:t> (CHOPIT) model (King et al., 2004)</a:t>
            </a:r>
          </a:p>
          <a:p>
            <a:pPr lvl="1"/>
            <a:r>
              <a:rPr lang="en-US" dirty="0"/>
              <a:t>See Hana </a:t>
            </a:r>
            <a:r>
              <a:rPr lang="en-US" dirty="0" err="1"/>
              <a:t>Vonkova</a:t>
            </a:r>
            <a:r>
              <a:rPr lang="en-US" dirty="0"/>
              <a:t>, Zamarro, &amp; </a:t>
            </a:r>
            <a:r>
              <a:rPr lang="en-US" dirty="0" err="1"/>
              <a:t>Degerg</a:t>
            </a:r>
            <a:r>
              <a:rPr lang="en-US" dirty="0"/>
              <a:t>, 2015, PISA analysis</a:t>
            </a:r>
          </a:p>
          <a:p>
            <a:pPr lvl="2"/>
            <a:r>
              <a:rPr lang="en-US" sz="1400" dirty="0">
                <a:hlinkClick r:id="rId2"/>
              </a:rPr>
              <a:t>H.voncova@gmail.com</a:t>
            </a:r>
            <a:endParaRPr lang="en-US" sz="1400" dirty="0"/>
          </a:p>
          <a:p>
            <a:r>
              <a:rPr lang="en-US" sz="2400" dirty="0"/>
              <a:t>Students report on their teachers within a set of </a:t>
            </a:r>
            <a:r>
              <a:rPr lang="en-US" sz="2400" dirty="0" err="1"/>
              <a:t>threshholds</a:t>
            </a:r>
            <a:r>
              <a:rPr lang="en-US" sz="2400" dirty="0"/>
              <a:t>, with students varying on where they set their </a:t>
            </a:r>
            <a:r>
              <a:rPr lang="en-US" sz="2400" dirty="0" err="1"/>
              <a:t>threshholds</a:t>
            </a:r>
            <a:r>
              <a:rPr lang="en-US" sz="2400" dirty="0"/>
              <a:t>; One country serves as the reference country, ML estimation</a:t>
            </a:r>
          </a:p>
          <a:p>
            <a:r>
              <a:rPr lang="en-US" sz="2400" dirty="0"/>
              <a:t>Advantages to parametric approach</a:t>
            </a:r>
          </a:p>
          <a:p>
            <a:pPr lvl="1"/>
            <a:r>
              <a:rPr lang="en-US" dirty="0"/>
              <a:t>Handles ties and violations, assumes them to be error</a:t>
            </a:r>
          </a:p>
          <a:p>
            <a:pPr lvl="1"/>
            <a:r>
              <a:rPr lang="en-US" dirty="0"/>
              <a:t>Parameters (</a:t>
            </a:r>
            <a:r>
              <a:rPr lang="en-US" dirty="0" err="1"/>
              <a:t>threshholds</a:t>
            </a:r>
            <a:r>
              <a:rPr lang="en-US" dirty="0"/>
              <a:t>) can be related to student information (e.g.,  countries)</a:t>
            </a:r>
          </a:p>
          <a:p>
            <a:pPr lvl="1"/>
            <a:r>
              <a:rPr lang="en-US" dirty="0"/>
              <a:t>Reference group + deviations, expressed on original (4-pt) scale</a:t>
            </a:r>
          </a:p>
          <a:p>
            <a:pPr lvl="1"/>
            <a:r>
              <a:rPr lang="en-US" dirty="0"/>
              <a:t>Less data </a:t>
            </a:r>
            <a:r>
              <a:rPr lang="en-US" dirty="0" smtClean="0"/>
              <a:t>hungry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hlinkClick r:id="rId3"/>
              </a:rPr>
              <a:t>http://cran.r-project.org/web/packages/anchors/vignettes/anchors.pdf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0169860-7434-4443-9030-A467C3E9275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11741150" y="6570663"/>
            <a:ext cx="450850" cy="2873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E27133-2656-442C-A1F8-6CA098FE9A32}" type="datetime1">
              <a:rPr lang="en-US" smtClean="0"/>
              <a:pPr>
                <a:defRPr/>
              </a:pPr>
              <a:t>10/1/2015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8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so far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E27133-2656-442C-A1F8-6CA098FE9A32}" type="datetime1">
              <a:rPr lang="en-US" smtClean="0"/>
              <a:pPr>
                <a:defRPr/>
              </a:pPr>
              <a:t>9/30/2015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09600" y="2209800"/>
            <a:ext cx="10972800" cy="3124200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We have developed anchoring vignettes for many constructs, from Big 5 to emotional intelligence, for students and teachers</a:t>
            </a:r>
          </a:p>
          <a:p>
            <a:r>
              <a:rPr lang="en-US" sz="2400" dirty="0" smtClean="0"/>
              <a:t>Anchoring vignettes work very well on poorly anchored scales (much of personality assessment)</a:t>
            </a:r>
          </a:p>
          <a:p>
            <a:r>
              <a:rPr lang="en-US" sz="2400" dirty="0" smtClean="0"/>
              <a:t>They improve cross-country comparability; they also increase validity within a country (correlations with achievement)</a:t>
            </a:r>
          </a:p>
          <a:p>
            <a:r>
              <a:rPr lang="en-US" sz="2400" dirty="0" smtClean="0"/>
              <a:t>It is important to write vignettes so that students rate them appropriately</a:t>
            </a:r>
          </a:p>
          <a:p>
            <a:r>
              <a:rPr lang="en-US" sz="2400" dirty="0" smtClean="0"/>
              <a:t>Low achievement scores are associated with ties and violations (comprehension or motivation problem)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203200" y="6492876"/>
            <a:ext cx="6096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169860-7434-4443-9030-A467C3E9275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34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Promise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E27133-2656-442C-A1F8-6CA098FE9A32}" type="datetime1">
              <a:rPr lang="en-US" smtClean="0"/>
              <a:pPr>
                <a:defRPr/>
              </a:pPr>
              <a:t>9/30/2015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09600" y="2209800"/>
            <a:ext cx="10972800" cy="3124200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Vignettes could be used to scale growth over time</a:t>
            </a:r>
          </a:p>
          <a:p>
            <a:r>
              <a:rPr lang="en-US" sz="2400" dirty="0" smtClean="0"/>
              <a:t>E.g.,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30% </a:t>
            </a: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graders </a:t>
            </a:r>
            <a:r>
              <a:rPr lang="en-US" sz="2400" dirty="0" smtClean="0"/>
              <a:t>rate </a:t>
            </a:r>
            <a:r>
              <a:rPr lang="en-US" sz="2400" dirty="0" smtClean="0"/>
              <a:t>themselves higher than </a:t>
            </a:r>
            <a:r>
              <a:rPr lang="en-US" sz="2400" dirty="0" smtClean="0"/>
              <a:t>a middle </a:t>
            </a:r>
            <a:r>
              <a:rPr lang="en-US" sz="2400" dirty="0" smtClean="0"/>
              <a:t>vignette </a:t>
            </a:r>
            <a:endParaRPr lang="en-US" sz="2400" dirty="0" smtClean="0"/>
          </a:p>
          <a:p>
            <a:r>
              <a:rPr lang="en-US" sz="2400" dirty="0" smtClean="0"/>
              <a:t>45% 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</a:t>
            </a:r>
            <a:r>
              <a:rPr lang="en-US" sz="2400" dirty="0" smtClean="0"/>
              <a:t>graders </a:t>
            </a:r>
            <a:r>
              <a:rPr lang="en-US" sz="2400" dirty="0" smtClean="0"/>
              <a:t>rate </a:t>
            </a:r>
            <a:r>
              <a:rPr lang="en-US" sz="2400" dirty="0" smtClean="0"/>
              <a:t>themselves higher than the </a:t>
            </a:r>
            <a:r>
              <a:rPr lang="en-US" sz="2400" dirty="0" smtClean="0"/>
              <a:t>same middle </a:t>
            </a:r>
            <a:r>
              <a:rPr lang="en-US" sz="2400" dirty="0" smtClean="0"/>
              <a:t>vignette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203200" y="6492876"/>
            <a:ext cx="6096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169860-7434-4443-9030-A467C3E9275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9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Forced-choice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Forced-Choice Methods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E27133-2656-442C-A1F8-6CA098FE9A32}" type="datetime1">
              <a:rPr lang="en-US" smtClean="0"/>
              <a:pPr>
                <a:defRPr/>
              </a:pPr>
              <a:t>9/30/2015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981200" y="2209800"/>
            <a:ext cx="8229600" cy="3124200"/>
          </a:xfrm>
          <a:prstGeom prst="rect">
            <a:avLst/>
          </a:prstGeom>
        </p:spPr>
        <p:txBody>
          <a:bodyPr/>
          <a:lstStyle/>
          <a:p>
            <a:r>
              <a:rPr lang="en-US" sz="2800" dirty="0"/>
              <a:t>What are they?</a:t>
            </a:r>
          </a:p>
          <a:p>
            <a:r>
              <a:rPr lang="en-US" sz="2800" dirty="0"/>
              <a:t>Review of findings </a:t>
            </a:r>
            <a:endParaRPr lang="en-US" sz="2800" dirty="0" smtClean="0"/>
          </a:p>
          <a:p>
            <a:r>
              <a:rPr lang="en-US" sz="2800" dirty="0" smtClean="0"/>
              <a:t>2 scoring models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169860-7434-4443-9030-A467C3E9275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Forced Choice?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60198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Drasgow, F.,  Stark, S., Chernyshenko, O.S., Nye, C.D., </a:t>
            </a:r>
            <a:r>
              <a:rPr lang="en-US" sz="1000" dirty="0" err="1"/>
              <a:t>Hulin</a:t>
            </a:r>
            <a:r>
              <a:rPr lang="en-US" sz="1000" dirty="0"/>
              <a:t>, C.L., White, L. A. (2012).  Development of the Tailored Adaptive Personality Assessment System (TAPAS) to Support Army Selection and Classification Decisions.  ARI Technical Report  1311.  Fort Belvoir, VA: U.S. Army Research Institute for the Behavioral and Social Sciences 	</a:t>
            </a:r>
          </a:p>
          <a:p>
            <a:endParaRPr lang="en-US" sz="1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1" y="1752600"/>
          <a:ext cx="7696201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1"/>
                <a:gridCol w="4267200"/>
                <a:gridCol w="762000"/>
                <a:gridCol w="762000"/>
                <a:gridCol w="762000"/>
                <a:gridCol w="685800"/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Please indicate your answer to each item by clicking on the appropriate circle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10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Strongly</a:t>
                      </a:r>
                      <a:r>
                        <a:rPr lang="en-US" baseline="0" dirty="0" smtClean="0"/>
                        <a:t> disagree</a:t>
                      </a:r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Disagree</a:t>
                      </a:r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Agree</a:t>
                      </a:r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Strongly agree</a:t>
                      </a:r>
                      <a:endParaRPr lang="en-US" dirty="0"/>
                    </a:p>
                  </a:txBody>
                  <a:tcPr vert="vert27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usually make a noticeable contribution to group problem-solving tasks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⃝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⃝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⃝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am generally</a:t>
                      </a:r>
                      <a:r>
                        <a:rPr lang="en-US" baseline="0" dirty="0" smtClean="0"/>
                        <a:t> pretty forgiving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⃝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⃝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⃝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1" y="4572000"/>
          <a:ext cx="7696199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351"/>
                <a:gridCol w="5985932"/>
                <a:gridCol w="1068916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 each pair of statements  please click on the one that is </a:t>
                      </a:r>
                      <a:r>
                        <a:rPr lang="en-US" sz="1800" b="1" u="sng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most like you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usually make a noticeable contribution to group problem-solving tasks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⃝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am generally</a:t>
                      </a:r>
                      <a:r>
                        <a:rPr lang="en-US" baseline="0" dirty="0" smtClean="0"/>
                        <a:t> pretty forgiving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⃝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62601" y="4191000"/>
            <a:ext cx="453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115913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Forced-Choice?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800" dirty="0" smtClean="0"/>
              <a:t>High stakes</a:t>
            </a:r>
          </a:p>
          <a:p>
            <a:pPr lvl="1"/>
            <a:r>
              <a:rPr lang="en-US" sz="2400" dirty="0" smtClean="0"/>
              <a:t>Reduces </a:t>
            </a:r>
            <a:r>
              <a:rPr lang="en-US" sz="2400" dirty="0" smtClean="0"/>
              <a:t>faking (vignettes are easy to fake)</a:t>
            </a:r>
            <a:endParaRPr lang="en-US" sz="2400" dirty="0" smtClean="0"/>
          </a:p>
          <a:p>
            <a:r>
              <a:rPr lang="en-US" sz="2800" dirty="0" smtClean="0"/>
              <a:t>Low </a:t>
            </a:r>
            <a:r>
              <a:rPr lang="en-US" sz="2800" dirty="0" smtClean="0"/>
              <a:t>and high stakes</a:t>
            </a:r>
            <a:endParaRPr lang="en-US" sz="2800" dirty="0" smtClean="0"/>
          </a:p>
          <a:p>
            <a:pPr lvl="1"/>
            <a:r>
              <a:rPr lang="en-US" sz="2400" dirty="0" smtClean="0"/>
              <a:t>Reduces response style </a:t>
            </a:r>
            <a:r>
              <a:rPr lang="en-US" sz="2400" dirty="0" smtClean="0"/>
              <a:t>bias (like vignettes)</a:t>
            </a:r>
            <a:endParaRPr lang="en-US" sz="2400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Others</a:t>
            </a:r>
            <a:r>
              <a:rPr lang="en-US" sz="2800" dirty="0" smtClean="0"/>
              <a:t>’ ratings</a:t>
            </a:r>
          </a:p>
          <a:p>
            <a:pPr lvl="1"/>
            <a:r>
              <a:rPr lang="en-US" sz="2400" dirty="0" smtClean="0"/>
              <a:t>Reduces “halo” and “horn” effects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0169860-7434-4443-9030-A467C3E9275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11741150" y="6570663"/>
            <a:ext cx="450850" cy="2873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E27133-2656-442C-A1F8-6CA098FE9A32}" type="datetime1">
              <a:rPr lang="en-US" smtClean="0"/>
              <a:pPr>
                <a:defRPr/>
              </a:pPr>
              <a:t>9/30/2015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5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990600"/>
          </a:xfrm>
        </p:spPr>
        <p:txBody>
          <a:bodyPr/>
          <a:lstStyle/>
          <a:p>
            <a:r>
              <a:rPr lang="en-US" sz="2400" dirty="0"/>
              <a:t>Example for Forced Choice in PISA 2012: </a:t>
            </a:r>
            <a:br>
              <a:rPr lang="en-US" sz="2400" dirty="0"/>
            </a:br>
            <a:r>
              <a:rPr lang="en-US" sz="2400" dirty="0"/>
              <a:t>Mathematics Intentions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169860-7434-4443-9030-A467C3E9275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676400"/>
            <a:ext cx="426410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76400"/>
            <a:ext cx="4155556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629400" y="5181600"/>
            <a:ext cx="3733800" cy="1295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Forced-Choice instrument asks students to indicate their </a:t>
            </a:r>
            <a:r>
              <a:rPr lang="en-US" sz="1600" u="sng" dirty="0"/>
              <a:t>PREFERENCES</a:t>
            </a:r>
            <a:r>
              <a:rPr lang="en-US" sz="1600" dirty="0"/>
              <a:t> for math, language and science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4847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Forced Choice: Learning Strategies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169860-7434-4443-9030-A467C3E9275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219200"/>
            <a:ext cx="3609698" cy="442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5154" y="1206500"/>
            <a:ext cx="4064647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172200" y="5562600"/>
            <a:ext cx="42672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Forced-Choice instrument asks students to indicate their </a:t>
            </a:r>
            <a:r>
              <a:rPr lang="en-US" sz="1600" u="sng" dirty="0"/>
              <a:t>PREFERENCES</a:t>
            </a:r>
            <a:r>
              <a:rPr lang="en-US" sz="1600" dirty="0"/>
              <a:t> out of three possible behaviors.</a:t>
            </a:r>
          </a:p>
        </p:txBody>
      </p:sp>
    </p:spTree>
    <p:extLst>
      <p:ext uri="{BB962C8B-B14F-4D97-AF65-F5344CB8AC3E}">
        <p14:creationId xmlns:p14="http://schemas.microsoft.com/office/powerpoint/2010/main" val="3325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rating scales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rPr lang="en-US" sz="2800" dirty="0" smtClean="0"/>
              <a:t>Motivated responding (e.g., wanting to look good, or bad)</a:t>
            </a:r>
          </a:p>
          <a:p>
            <a:pPr lvl="1"/>
            <a:r>
              <a:rPr lang="en-US" sz="2800" dirty="0" smtClean="0"/>
              <a:t>Reference group bias </a:t>
            </a:r>
            <a:r>
              <a:rPr lang="en-US" sz="2800" dirty="0" smtClean="0"/>
              <a:t>(to whom </a:t>
            </a:r>
            <a:r>
              <a:rPr lang="en-US" sz="2800" dirty="0" smtClean="0"/>
              <a:t>you compare </a:t>
            </a:r>
            <a:r>
              <a:rPr lang="en-US" sz="2800" dirty="0" smtClean="0"/>
              <a:t>yourself)</a:t>
            </a:r>
            <a:endParaRPr lang="en-US" sz="2800" dirty="0" smtClean="0"/>
          </a:p>
          <a:p>
            <a:pPr lvl="1"/>
            <a:r>
              <a:rPr lang="en-US" sz="2800" dirty="0" smtClean="0"/>
              <a:t>Response style bias (e.g., extreme responses, modesty)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Lack </a:t>
            </a:r>
            <a:r>
              <a:rPr lang="en-US" sz="2800" dirty="0"/>
              <a:t>of </a:t>
            </a:r>
            <a:r>
              <a:rPr lang="en-US" sz="2800" dirty="0" smtClean="0"/>
              <a:t>differentiation in others’ ratings </a:t>
            </a:r>
            <a:r>
              <a:rPr lang="en-US" sz="2800" dirty="0"/>
              <a:t>(halo, horn</a:t>
            </a:r>
            <a:r>
              <a:rPr lang="en-US" sz="2800" dirty="0" smtClean="0"/>
              <a:t>)</a:t>
            </a:r>
          </a:p>
          <a:p>
            <a:pPr lvl="1"/>
            <a:endParaRPr lang="en-US" sz="2800" dirty="0"/>
          </a:p>
          <a:p>
            <a:pPr lvl="1"/>
            <a:r>
              <a:rPr lang="en-US" sz="3200" dirty="0"/>
              <a:t>Cross-cultural comparability </a:t>
            </a:r>
            <a:r>
              <a:rPr lang="en-US" sz="2800" dirty="0"/>
              <a:t>(to compare countries x and y</a:t>
            </a:r>
            <a:r>
              <a:rPr lang="en-US" sz="2800" dirty="0" smtClean="0"/>
              <a:t>) (next page)</a:t>
            </a:r>
            <a:endParaRPr lang="en-US" sz="2800" dirty="0"/>
          </a:p>
          <a:p>
            <a:pPr lvl="1"/>
            <a:endParaRPr lang="en-US" sz="2800" dirty="0" smtClean="0"/>
          </a:p>
          <a:p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0169860-7434-4443-9030-A467C3E9275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11741150" y="6570663"/>
            <a:ext cx="450850" cy="2873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E27133-2656-442C-A1F8-6CA098FE9A32}" type="datetime1">
              <a:rPr lang="en-US" smtClean="0"/>
              <a:pPr>
                <a:defRPr/>
              </a:pPr>
              <a:t>9/30/2015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Correlations with Mathematics Proficiency – Likert vs. Forced-Choice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169860-7434-4443-9030-A467C3E9275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632487"/>
              </p:ext>
            </p:extLst>
          </p:nvPr>
        </p:nvGraphicFramePr>
        <p:xfrm>
          <a:off x="2819398" y="1911928"/>
          <a:ext cx="8534401" cy="3915924"/>
        </p:xfrm>
        <a:graphic>
          <a:graphicData uri="http://schemas.openxmlformats.org/drawingml/2006/table">
            <a:tbl>
              <a:tblPr/>
              <a:tblGrid>
                <a:gridCol w="2631274"/>
                <a:gridCol w="54968"/>
                <a:gridCol w="3357795"/>
                <a:gridCol w="2490364"/>
              </a:tblGrid>
              <a:tr h="44252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Correlation with Math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Proficiency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2525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Average Within-Country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Between-Country</a:t>
                      </a: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724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252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Forced Choice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latin typeface="Arial"/>
                        </a:rPr>
                        <a:t>.</a:t>
                      </a:r>
                      <a:r>
                        <a:rPr lang="en-US" sz="2400" b="0" i="0" u="none" strike="noStrike" dirty="0" smtClean="0">
                          <a:solidFill>
                            <a:srgbClr val="006100"/>
                          </a:solidFill>
                          <a:latin typeface="Arial"/>
                        </a:rPr>
                        <a:t>09</a:t>
                      </a:r>
                      <a:endParaRPr lang="en-US" sz="2400" b="0" i="0" u="none" strike="noStrike" dirty="0">
                        <a:solidFill>
                          <a:srgbClr val="006100"/>
                        </a:solidFill>
                        <a:latin typeface="Arial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44252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Likert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6100"/>
                          </a:solidFill>
                          <a:latin typeface="Arial"/>
                        </a:rPr>
                        <a:t>.</a:t>
                      </a:r>
                      <a:r>
                        <a:rPr lang="en-US" sz="2400" b="0" i="0" u="none" strike="noStrike" dirty="0" smtClean="0">
                          <a:solidFill>
                            <a:srgbClr val="006100"/>
                          </a:solidFill>
                          <a:latin typeface="Arial"/>
                        </a:rPr>
                        <a:t>08</a:t>
                      </a:r>
                      <a:endParaRPr lang="en-US" sz="2400" b="0" i="0" u="none" strike="noStrike" dirty="0">
                        <a:solidFill>
                          <a:srgbClr val="006100"/>
                        </a:solidFill>
                        <a:latin typeface="Arial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-.</a:t>
                      </a:r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46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442525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6100"/>
                        </a:solidFill>
                        <a:latin typeface="Arial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42525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6100"/>
                        </a:solidFill>
                        <a:latin typeface="Arial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4252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Forced Choice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6100"/>
                          </a:solidFill>
                          <a:latin typeface="Arial"/>
                        </a:rPr>
                        <a:t>.21</a:t>
                      </a:r>
                      <a:endParaRPr lang="en-US" sz="2400" b="0" i="0" u="none" strike="noStrike" dirty="0">
                        <a:solidFill>
                          <a:srgbClr val="006100"/>
                        </a:solidFill>
                        <a:latin typeface="Arial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.32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44252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Likert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59" marR="8659" marT="86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6100"/>
                          </a:solidFill>
                          <a:latin typeface="Arial"/>
                        </a:rPr>
                        <a:t>.10</a:t>
                      </a:r>
                      <a:endParaRPr lang="en-US" sz="2400" b="0" i="0" u="none" strike="noStrike" dirty="0">
                        <a:solidFill>
                          <a:srgbClr val="006100"/>
                        </a:solidFill>
                        <a:latin typeface="Arial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-.31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8659" marR="8659" marT="86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0946" y="3110073"/>
            <a:ext cx="220287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Learning Strategies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709" y="4873745"/>
            <a:ext cx="2085109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Math Intentions</a:t>
            </a:r>
          </a:p>
        </p:txBody>
      </p:sp>
    </p:spTree>
    <p:extLst>
      <p:ext uri="{BB962C8B-B14F-4D97-AF65-F5344CB8AC3E}">
        <p14:creationId xmlns:p14="http://schemas.microsoft.com/office/powerpoint/2010/main" val="24561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E27133-2656-442C-A1F8-6CA098FE9A32}" type="datetime1">
              <a:rPr lang="en-US" smtClean="0"/>
              <a:pPr>
                <a:defRPr/>
              </a:pPr>
              <a:t>9/30/2015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169860-7434-4443-9030-A467C3E9275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05000" y="2057400"/>
          <a:ext cx="82296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414"/>
                <a:gridCol w="7433186"/>
              </a:tblGrid>
              <a:tr h="1050492">
                <a:tc gridSpan="2">
                  <a:txBody>
                    <a:bodyPr/>
                    <a:lstStyle/>
                    <a:p>
                      <a:r>
                        <a:rPr lang="en-US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 each pair of statements  please click on the one that is </a:t>
                      </a:r>
                      <a:r>
                        <a:rPr lang="en-US" sz="2800" b="1" u="sng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most like you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320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have the ability to make others feel interesting.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320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keep my appointments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9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E27133-2656-442C-A1F8-6CA098FE9A32}" type="datetime1">
              <a:rPr lang="en-US" smtClean="0"/>
              <a:pPr>
                <a:defRPr/>
              </a:pPr>
              <a:t>9/30/2015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169860-7434-4443-9030-A467C3E9275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1" y="2057400"/>
          <a:ext cx="8610601" cy="3978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14400"/>
                <a:gridCol w="6705601"/>
              </a:tblGrid>
              <a:tr h="1050492">
                <a:tc gridSpan="3">
                  <a:txBody>
                    <a:bodyPr/>
                    <a:lstStyle/>
                    <a:p>
                      <a:r>
                        <a:rPr lang="en-US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 each pair of statements  please click on the one that is </a:t>
                      </a:r>
                      <a:r>
                        <a:rPr lang="en-US" sz="2800" b="1" u="sng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most</a:t>
                      </a:r>
                      <a:r>
                        <a:rPr lang="en-US" sz="2800" b="1" u="non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like you and the one </a:t>
                      </a:r>
                      <a:r>
                        <a:rPr lang="en-US" sz="2800" b="1" u="sng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least</a:t>
                      </a:r>
                      <a:r>
                        <a:rPr lang="en-US" sz="2800" b="1" u="non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like you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320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most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least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320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like hard jobs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better than easy ones.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320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learn quickly.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320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keep my emotions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under control.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1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990600"/>
          </a:xfrm>
        </p:spPr>
        <p:txBody>
          <a:bodyPr/>
          <a:lstStyle/>
          <a:p>
            <a:r>
              <a:rPr lang="en-US" dirty="0" smtClean="0"/>
              <a:t>Tetrads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E27133-2656-442C-A1F8-6CA098FE9A32}" type="datetime1">
              <a:rPr lang="en-US" smtClean="0"/>
              <a:pPr>
                <a:defRPr/>
              </a:pPr>
              <a:t>9/30/2015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169860-7434-4443-9030-A467C3E9275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1" y="1600200"/>
          <a:ext cx="8610601" cy="4710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14400"/>
                <a:gridCol w="6705601"/>
              </a:tblGrid>
              <a:tr h="1050492">
                <a:tc gridSpan="3">
                  <a:txBody>
                    <a:bodyPr/>
                    <a:lstStyle/>
                    <a:p>
                      <a:r>
                        <a:rPr lang="en-US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 each pair of statements  please click on the one that is </a:t>
                      </a:r>
                      <a:r>
                        <a:rPr lang="en-US" sz="2800" b="1" u="sng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most</a:t>
                      </a:r>
                      <a:r>
                        <a:rPr lang="en-US" sz="2800" b="1" u="non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like you and the one </a:t>
                      </a:r>
                      <a:r>
                        <a:rPr lang="en-US" sz="2800" b="1" u="sng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least</a:t>
                      </a:r>
                      <a:r>
                        <a:rPr lang="en-US" sz="2800" b="1" u="non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like you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320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most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least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320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like music.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320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seek to be the best.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320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 cheer people up.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320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 can stand a great deal of stress.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7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990600"/>
          </a:xfrm>
        </p:spPr>
        <p:txBody>
          <a:bodyPr/>
          <a:lstStyle/>
          <a:p>
            <a:r>
              <a:rPr lang="en-US" dirty="0" smtClean="0"/>
              <a:t>Tetrads (Multidimensional)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E27133-2656-442C-A1F8-6CA098FE9A32}" type="datetime1">
              <a:rPr lang="en-US" smtClean="0"/>
              <a:pPr>
                <a:defRPr/>
              </a:pPr>
              <a:t>9/30/2015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169860-7434-4443-9030-A467C3E9275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1" y="1600200"/>
          <a:ext cx="8610601" cy="4710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14400"/>
                <a:gridCol w="6705601"/>
              </a:tblGrid>
              <a:tr h="1050492">
                <a:tc gridSpan="3">
                  <a:txBody>
                    <a:bodyPr/>
                    <a:lstStyle/>
                    <a:p>
                      <a:r>
                        <a:rPr lang="en-US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 each pair of statements  please click on the one that is </a:t>
                      </a:r>
                      <a:r>
                        <a:rPr lang="en-US" sz="2800" b="1" u="sng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most</a:t>
                      </a:r>
                      <a:r>
                        <a:rPr lang="en-US" sz="2800" b="1" u="non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like you and the one </a:t>
                      </a:r>
                      <a:r>
                        <a:rPr lang="en-US" sz="2800" b="1" u="sng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least</a:t>
                      </a:r>
                      <a:r>
                        <a:rPr lang="en-US" sz="2800" b="1" u="non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like you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320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most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least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320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like music. (Openness)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320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seek to be the best. (Conscientiousness)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320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 cheer people up. (Agreeableness)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320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 can stand a great deal of stress. (Emotional)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48600" y="1958876"/>
            <a:ext cx="2819400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atin typeface="Comic Sans MS" panose="030F0702030302020204" pitchFamily="66" charset="0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Each choice reflects a different dimension</a:t>
            </a:r>
          </a:p>
        </p:txBody>
      </p:sp>
    </p:spTree>
    <p:extLst>
      <p:ext uri="{BB962C8B-B14F-4D97-AF65-F5344CB8AC3E}">
        <p14:creationId xmlns:p14="http://schemas.microsoft.com/office/powerpoint/2010/main" val="30211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990600"/>
          </a:xfrm>
        </p:spPr>
        <p:txBody>
          <a:bodyPr/>
          <a:lstStyle/>
          <a:p>
            <a:r>
              <a:rPr lang="en-US" dirty="0" smtClean="0"/>
              <a:t>Multidimensional Ranking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E27133-2656-442C-A1F8-6CA098FE9A32}" type="datetime1">
              <a:rPr lang="en-US" smtClean="0"/>
              <a:pPr>
                <a:defRPr/>
              </a:pPr>
              <a:t>9/30/2015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169860-7434-4443-9030-A467C3E9275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752601" y="1600200"/>
          <a:ext cx="8610601" cy="4710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00"/>
                <a:gridCol w="474600"/>
                <a:gridCol w="474600"/>
                <a:gridCol w="474600"/>
                <a:gridCol w="6712201"/>
              </a:tblGrid>
              <a:tr h="1050492">
                <a:tc gridSpan="5">
                  <a:txBody>
                    <a:bodyPr/>
                    <a:lstStyle/>
                    <a:p>
                      <a:r>
                        <a:rPr lang="en-US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Rank the following from which is </a:t>
                      </a:r>
                      <a:r>
                        <a:rPr lang="en-US" sz="2800" b="1" u="sng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most</a:t>
                      </a:r>
                      <a:r>
                        <a:rPr lang="en-US" sz="2800" b="1" u="non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like you (1) to which is </a:t>
                      </a:r>
                      <a:r>
                        <a:rPr lang="en-US" sz="2800" b="1" u="sng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least</a:t>
                      </a:r>
                      <a:r>
                        <a:rPr lang="en-US" sz="2800" b="1" u="non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like you (4)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320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320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like music. (Openness)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320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seek to be the best. (Conscientiousness)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320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 cheer people up. (Agreeableness)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320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 can stand a great deal of stress. (Emotional)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64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E27133-2656-442C-A1F8-6CA098FE9A32}" type="datetime1">
              <a:rPr lang="en-US" smtClean="0"/>
              <a:pPr>
                <a:defRPr/>
              </a:pPr>
              <a:t>9/30/2015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69860-7434-4443-9030-A467C3E9275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89735259"/>
              </p:ext>
            </p:extLst>
          </p:nvPr>
        </p:nvGraphicFramePr>
        <p:xfrm>
          <a:off x="812798" y="2057400"/>
          <a:ext cx="10803468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867"/>
                <a:gridCol w="2700867"/>
                <a:gridCol w="2700867"/>
                <a:gridCol w="2700867"/>
              </a:tblGrid>
              <a:tr h="100841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Personality Factor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Likert vs. forced choice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(same item pool)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Likert only</a:t>
                      </a:r>
                    </a:p>
                    <a:p>
                      <a:pPr algn="ctr"/>
                      <a:r>
                        <a:rPr lang="en-US" sz="2400" dirty="0" smtClean="0"/>
                        <a:t>(2</a:t>
                      </a:r>
                      <a:r>
                        <a:rPr lang="en-US" sz="2400" baseline="0" dirty="0" smtClean="0"/>
                        <a:t> different item pools)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Forced-</a:t>
                      </a:r>
                      <a:r>
                        <a:rPr lang="en-US" sz="2400" baseline="0" dirty="0" smtClean="0"/>
                        <a:t>choice only (2 different item pools)</a:t>
                      </a:r>
                      <a:endParaRPr lang="en-US" sz="2400" dirty="0"/>
                    </a:p>
                  </a:txBody>
                  <a:tcPr/>
                </a:tc>
              </a:tr>
              <a:tr h="43938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Emotional Stability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.68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.59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Extroversion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.87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.67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.58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Openness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.75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.76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.65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Agreeableness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.75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.70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.64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Conscientiousness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.83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.81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.71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812799" y="990600"/>
            <a:ext cx="10397067" cy="9906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Corbel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rbel" pitchFamily="34" charset="0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Forced-choice and Likert methods can give similar results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(same culture; under low stakes conditions)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7466" y="6172201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Haggestad</a:t>
            </a:r>
            <a:r>
              <a:rPr lang="en-US" sz="1200" dirty="0"/>
              <a:t>, E.D. (2006). Faking in personnel selection: Does it matter and can we do anything about it? Educational Testing Service mini-conference on faking. Princeton, NJ: ETS.</a:t>
            </a:r>
          </a:p>
        </p:txBody>
      </p:sp>
    </p:spTree>
    <p:extLst>
      <p:ext uri="{BB962C8B-B14F-4D97-AF65-F5344CB8AC3E}">
        <p14:creationId xmlns:p14="http://schemas.microsoft.com/office/powerpoint/2010/main" val="27639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Pairs (Multidimensional)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E27133-2656-442C-A1F8-6CA098FE9A32}" type="datetime1">
              <a:rPr lang="en-US" smtClean="0"/>
              <a:pPr>
                <a:defRPr/>
              </a:pPr>
              <a:t>9/30/2015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169860-7434-4443-9030-A467C3E92756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05000" y="2057400"/>
          <a:ext cx="8229600" cy="2727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414"/>
                <a:gridCol w="7433186"/>
              </a:tblGrid>
              <a:tr h="1050492">
                <a:tc gridSpan="2">
                  <a:txBody>
                    <a:bodyPr/>
                    <a:lstStyle/>
                    <a:p>
                      <a:r>
                        <a:rPr lang="en-US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 each pair of statements  please click on the one that is </a:t>
                      </a:r>
                      <a:r>
                        <a:rPr lang="en-US" sz="2800" b="1" u="sng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most like you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320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have the ability to make others feel interesting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(A, E)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320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keep my appointments (C)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96200" y="3962400"/>
            <a:ext cx="2819400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atin typeface="Comic Sans MS" panose="030F0702030302020204" pitchFamily="66" charset="0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Each choice reflects a different dimension</a:t>
            </a:r>
          </a:p>
        </p:txBody>
      </p:sp>
    </p:spTree>
    <p:extLst>
      <p:ext uri="{BB962C8B-B14F-4D97-AF65-F5344CB8AC3E}">
        <p14:creationId xmlns:p14="http://schemas.microsoft.com/office/powerpoint/2010/main" val="232837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Pairs (Unidimensional)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E27133-2656-442C-A1F8-6CA098FE9A32}" type="datetime1">
              <a:rPr lang="en-US" smtClean="0"/>
              <a:pPr>
                <a:defRPr/>
              </a:pPr>
              <a:t>9/30/2015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169860-7434-4443-9030-A467C3E92756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05000" y="2057400"/>
          <a:ext cx="82296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414"/>
                <a:gridCol w="7433186"/>
              </a:tblGrid>
              <a:tr h="1050492">
                <a:tc gridSpan="2">
                  <a:txBody>
                    <a:bodyPr/>
                    <a:lstStyle/>
                    <a:p>
                      <a:r>
                        <a:rPr lang="en-US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 each pair of statements  please click on the one that is </a:t>
                      </a:r>
                      <a:r>
                        <a:rPr lang="en-US" sz="2800" b="1" u="sng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most like you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320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dirty="0" smtClean="0"/>
                        <a:t>I can never find anything.</a:t>
                      </a:r>
                      <a:r>
                        <a:rPr lang="en-US" sz="2800" baseline="0" dirty="0" smtClean="0"/>
                        <a:t> (-C)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320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 put things back in their proper place. (C)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00600" y="4646474"/>
            <a:ext cx="5715000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  <a:cs typeface="Aharoni" panose="02010803020104030203" pitchFamily="2" charset="-79"/>
              </a:rPr>
              <a:t>Both choices reflect the same dimension (they vary on the level)</a:t>
            </a:r>
          </a:p>
        </p:txBody>
      </p:sp>
    </p:spTree>
    <p:extLst>
      <p:ext uri="{BB962C8B-B14F-4D97-AF65-F5344CB8AC3E}">
        <p14:creationId xmlns:p14="http://schemas.microsoft.com/office/powerpoint/2010/main" val="369532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Ipsative Data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E27133-2656-442C-A1F8-6CA098FE9A32}" type="datetime1">
              <a:rPr lang="en-US" smtClean="0"/>
              <a:pPr>
                <a:defRPr/>
              </a:pPr>
              <a:t>9/30/2015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981200" y="2209800"/>
            <a:ext cx="8229600" cy="3124200"/>
          </a:xfrm>
          <a:prstGeom prst="rect">
            <a:avLst/>
          </a:prstGeom>
        </p:spPr>
        <p:txBody>
          <a:bodyPr/>
          <a:lstStyle/>
          <a:p>
            <a:r>
              <a:rPr lang="en-US" sz="2800" dirty="0"/>
              <a:t>Definition	</a:t>
            </a:r>
          </a:p>
          <a:p>
            <a:pPr lvl="1"/>
            <a:r>
              <a:rPr lang="en-US" sz="2400" dirty="0"/>
              <a:t>Every time you choose an item (e.g., in a pair), you get 1 point for the construct that item represents. There are a fixed number of points (i.e., the number of pairs) in the block of items. Every person taking the test has the same number of total points.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sz="2400" dirty="0"/>
              <a:t>Two dimensions (E and O), 10 items</a:t>
            </a:r>
          </a:p>
          <a:p>
            <a:pPr lvl="1"/>
            <a:r>
              <a:rPr lang="en-US" sz="2400" dirty="0"/>
              <a:t>Your sum of E and O choices must add to 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169860-7434-4443-9030-A467C3E92756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8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Cross-Cultural Comparability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 smtClean="0"/>
              <a:t>Attitude-achievement “paradox”</a:t>
            </a:r>
          </a:p>
          <a:p>
            <a:pPr lvl="1"/>
            <a:r>
              <a:rPr lang="en-US" sz="2800" u="sng" dirty="0" smtClean="0"/>
              <a:t>Positive average within country correlations</a:t>
            </a:r>
          </a:p>
          <a:p>
            <a:pPr lvl="2"/>
            <a:r>
              <a:rPr lang="en-US" sz="2400" dirty="0" smtClean="0"/>
              <a:t>“Better attitudes are associated with higher achievement” </a:t>
            </a:r>
          </a:p>
          <a:p>
            <a:pPr lvl="1"/>
            <a:r>
              <a:rPr lang="en-US" sz="2800" u="sng" dirty="0" smtClean="0"/>
              <a:t>Negative country-level correlations</a:t>
            </a:r>
            <a:r>
              <a:rPr lang="en-US" sz="2800" dirty="0" smtClean="0"/>
              <a:t> </a:t>
            </a:r>
          </a:p>
          <a:p>
            <a:pPr lvl="2"/>
            <a:r>
              <a:rPr lang="en-US" sz="2400" dirty="0" smtClean="0"/>
              <a:t>“Countries with high average attitude scores are ones with lower average achievement”</a:t>
            </a:r>
          </a:p>
          <a:p>
            <a:pPr lvl="2"/>
            <a:r>
              <a:rPr lang="en-US" sz="2400" dirty="0" smtClean="0"/>
              <a:t>“Countries with low average attitudes are ones with high achievement”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750BB4CF-EF99-494D-8F66-3C233C60B75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Ipsative Data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E27133-2656-442C-A1F8-6CA098FE9A32}" type="datetime1">
              <a:rPr lang="en-US" smtClean="0"/>
              <a:pPr>
                <a:defRPr/>
              </a:pPr>
              <a:t>9/30/2015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981200" y="1752600"/>
            <a:ext cx="8610600" cy="3124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Average correlation among scales </a:t>
            </a:r>
            <a:br>
              <a:rPr lang="en-US" dirty="0"/>
            </a:br>
            <a:r>
              <a:rPr lang="en-US" dirty="0"/>
              <a:t>	= -1 /(d – 1) (min)</a:t>
            </a:r>
            <a:r>
              <a:rPr lang="en-US" sz="1600" dirty="0"/>
              <a:t>(when scale variances are equal this also max*)</a:t>
            </a:r>
          </a:p>
          <a:p>
            <a:pPr marL="457200" lvl="1" indent="0">
              <a:buNone/>
            </a:pPr>
            <a:r>
              <a:rPr lang="en-US" dirty="0"/>
              <a:t>          </a:t>
            </a:r>
            <a:r>
              <a:rPr lang="en-US" sz="2000" dirty="0"/>
              <a:t>(d – 4)/d (max)   </a:t>
            </a:r>
            <a:r>
              <a:rPr lang="en-US" dirty="0"/>
              <a:t>(d: number of dimensions)</a:t>
            </a:r>
          </a:p>
          <a:p>
            <a:r>
              <a:rPr lang="en-US" dirty="0"/>
              <a:t>e.g., with 2 dimensions, r = -1.00</a:t>
            </a:r>
          </a:p>
          <a:p>
            <a:r>
              <a:rPr lang="en-US" dirty="0"/>
              <a:t>        with 3 dimensions, r = -.50 to -.33</a:t>
            </a:r>
            <a:endParaRPr lang="en-US" sz="1800" dirty="0"/>
          </a:p>
          <a:p>
            <a:r>
              <a:rPr lang="en-US" dirty="0"/>
              <a:t>        with 20 dimensions, r = -0.05  to .80</a:t>
            </a:r>
          </a:p>
          <a:p>
            <a:r>
              <a:rPr lang="en-US" dirty="0"/>
              <a:t>Vs. normative data average, r = -1/(d-1) to 1 **</a:t>
            </a:r>
          </a:p>
          <a:p>
            <a:r>
              <a:rPr lang="en-US" dirty="0"/>
              <a:t>Average validity = 0 (every positive prediction with      		a criterion is balanced by a negative one) </a:t>
            </a:r>
            <a:r>
              <a:rPr lang="en-US" sz="1100" dirty="0"/>
              <a:t>(when scale variances equal)</a:t>
            </a:r>
            <a:endParaRPr lang="en-US" dirty="0"/>
          </a:p>
          <a:p>
            <a:r>
              <a:rPr lang="en-US" dirty="0"/>
              <a:t>Standard reliability formulas do not apply (test-retest ok)</a:t>
            </a:r>
          </a:p>
          <a:p>
            <a:r>
              <a:rPr lang="en-US" dirty="0"/>
              <a:t>Cannot do factor analysis with ipsative scores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169860-7434-4443-9030-A467C3E9275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5715001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</a:t>
            </a:r>
            <a:r>
              <a:rPr lang="en-US" sz="1200" dirty="0" err="1"/>
              <a:t>Clemans</a:t>
            </a:r>
            <a:r>
              <a:rPr lang="en-US" sz="1200" dirty="0"/>
              <a:t>, W.V. (1966). An </a:t>
            </a:r>
            <a:r>
              <a:rPr lang="en-US" sz="1200" dirty="0" err="1"/>
              <a:t>analtyical</a:t>
            </a:r>
            <a:r>
              <a:rPr lang="en-US" sz="1200" dirty="0"/>
              <a:t> and empirical examination of some properties of </a:t>
            </a:r>
            <a:r>
              <a:rPr lang="en-US" sz="1200" dirty="0" err="1"/>
              <a:t>ispative</a:t>
            </a:r>
            <a:r>
              <a:rPr lang="en-US" sz="1200" dirty="0"/>
              <a:t> measures. Psychometric Monographs, 14, 1-56.</a:t>
            </a:r>
          </a:p>
          <a:p>
            <a:r>
              <a:rPr lang="en-US" sz="1200" dirty="0"/>
              <a:t>**</a:t>
            </a:r>
            <a:r>
              <a:rPr lang="en-US" sz="1200" dirty="0" err="1"/>
              <a:t>Gleser</a:t>
            </a:r>
            <a:r>
              <a:rPr lang="en-US" sz="1200" dirty="0"/>
              <a:t>, L.J. (1972). On bounds for the average correlation between subtest scores in ipsatively scored tests. Educational and Psychological measurement, 32, 759-765.</a:t>
            </a:r>
          </a:p>
        </p:txBody>
      </p:sp>
    </p:spTree>
    <p:extLst>
      <p:ext uri="{BB962C8B-B14F-4D97-AF65-F5344CB8AC3E}">
        <p14:creationId xmlns:p14="http://schemas.microsoft.com/office/powerpoint/2010/main" val="111424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Normative Data from Forced-Choice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E27133-2656-442C-A1F8-6CA098FE9A32}" type="datetime1">
              <a:rPr lang="en-US" smtClean="0"/>
              <a:pPr>
                <a:defRPr/>
              </a:pPr>
              <a:t>9/30/2015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981200" y="2209800"/>
            <a:ext cx="8229600" cy="3124200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The Myers-Briggs Type Indicator (the most widely used personality test in the world) uses this method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169860-7434-4443-9030-A467C3E92756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57400" y="3429000"/>
          <a:ext cx="8229600" cy="1616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414"/>
                <a:gridCol w="7433186"/>
              </a:tblGrid>
              <a:tr h="152400">
                <a:tc gridSpan="2">
                  <a:txBody>
                    <a:bodyPr/>
                    <a:lstStyle/>
                    <a:p>
                      <a:endParaRPr lang="en-US" sz="200" b="1" u="sng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320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dirty="0" smtClean="0"/>
                        <a:t>I can never find anything.</a:t>
                      </a:r>
                      <a:r>
                        <a:rPr lang="en-US" sz="2800" baseline="0" dirty="0" smtClean="0"/>
                        <a:t> (-C)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320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dirty="0" smtClean="0">
                          <a:sym typeface="Wingdings"/>
                        </a:rPr>
                        <a:t>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 put things back in their proper place. (C)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5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Quasi-Ipsative Data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E27133-2656-442C-A1F8-6CA098FE9A32}" type="datetime1">
              <a:rPr lang="en-US" smtClean="0"/>
              <a:pPr>
                <a:defRPr/>
              </a:pPr>
              <a:t>9/30/2015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981200" y="2209800"/>
            <a:ext cx="8229600" cy="3124200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Purely ipsative means that the sum of the scores on all the dimensions is the same for everyone</a:t>
            </a:r>
          </a:p>
          <a:p>
            <a:r>
              <a:rPr lang="en-US" sz="2400" dirty="0"/>
              <a:t>Quasi-ipsative means that is not altogether true</a:t>
            </a:r>
          </a:p>
          <a:p>
            <a:r>
              <a:rPr lang="en-US" sz="2400" dirty="0"/>
              <a:t>Here are ways to make a scale quasi-ipsative</a:t>
            </a:r>
          </a:p>
          <a:p>
            <a:pPr lvl="1"/>
            <a:r>
              <a:rPr lang="en-US" sz="2200" dirty="0"/>
              <a:t>Use many dimensions, but do not score them all  (e.g., present forced-choice with 32 dimensions but only score 20; the remaining dimensions are distractor dimensions)</a:t>
            </a:r>
          </a:p>
          <a:p>
            <a:pPr lvl="1"/>
            <a:r>
              <a:rPr lang="en-US" sz="2200" dirty="0"/>
              <a:t>Dimensions have different numbers of items</a:t>
            </a:r>
          </a:p>
          <a:p>
            <a:pPr lvl="1"/>
            <a:r>
              <a:rPr lang="en-US" sz="2200" dirty="0"/>
              <a:t>Item-response theory models that provide normative scores from ipsative measurement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169860-7434-4443-9030-A467C3E92756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1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findings on Forced Choice vs. Single Statements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981200" y="2209800"/>
            <a:ext cx="8229600" cy="3124200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Forced-choice shows higher validities vs. single statements with same statements</a:t>
            </a:r>
          </a:p>
          <a:p>
            <a:pPr lvl="1"/>
            <a:r>
              <a:rPr lang="en-US" sz="1600" dirty="0"/>
              <a:t>Brown &amp; Bartram (2009); Bartram (2012)</a:t>
            </a:r>
          </a:p>
          <a:p>
            <a:r>
              <a:rPr lang="en-US" sz="2400" dirty="0"/>
              <a:t>Meta-analysis of </a:t>
            </a:r>
            <a:r>
              <a:rPr lang="en-US" sz="2400" i="1" dirty="0"/>
              <a:t>r</a:t>
            </a:r>
            <a:r>
              <a:rPr lang="en-US" sz="2400" dirty="0"/>
              <a:t> (conscientiousness, academic &amp; job performance)</a:t>
            </a:r>
            <a:endParaRPr lang="en-US" sz="1600" dirty="0"/>
          </a:p>
          <a:p>
            <a:pPr lvl="1"/>
            <a:r>
              <a:rPr lang="en-US" sz="2000" dirty="0"/>
              <a:t>Quasi-ipsative = .40 </a:t>
            </a:r>
          </a:p>
          <a:p>
            <a:pPr lvl="1"/>
            <a:r>
              <a:rPr lang="en-US" sz="2000" dirty="0"/>
              <a:t>Ipsative = .16 </a:t>
            </a:r>
          </a:p>
          <a:p>
            <a:pPr lvl="1"/>
            <a:r>
              <a:rPr lang="en-US" sz="2000" dirty="0"/>
              <a:t>Normative (forced choice) = .16</a:t>
            </a:r>
          </a:p>
          <a:p>
            <a:pPr lvl="1"/>
            <a:r>
              <a:rPr lang="en-US" sz="2000" dirty="0"/>
              <a:t>Normative (single statement) = .28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5597605"/>
            <a:ext cx="89154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Brown, A., &amp; Bartram, D. (2009, April). Doing less but getting more: Improving forced-choice measures with IRT. Paper presented at the 24th annual conference of the Society for Industrial and Organizational Psychology, New Orleans, LA.</a:t>
            </a:r>
          </a:p>
          <a:p>
            <a:endParaRPr lang="en-US" sz="1100" dirty="0"/>
          </a:p>
          <a:p>
            <a:r>
              <a:rPr lang="en-US" sz="1100" dirty="0"/>
              <a:t>Salgado, J.F., &amp; </a:t>
            </a:r>
            <a:r>
              <a:rPr lang="en-US" sz="1100" dirty="0" err="1"/>
              <a:t>Táuriz</a:t>
            </a:r>
            <a:r>
              <a:rPr lang="en-US" sz="1100" dirty="0"/>
              <a:t>, G. (2012): The Five-Factor Model, forced-choice personality inventories and performance: A comprehensive meta-analysis of academic and occupational validity studies, European Journal of Work and Organizational Psychology, DOI:10.1080/1359432X.2012.716198</a:t>
            </a:r>
          </a:p>
        </p:txBody>
      </p:sp>
    </p:spTree>
    <p:extLst>
      <p:ext uri="{BB962C8B-B14F-4D97-AF65-F5344CB8AC3E}">
        <p14:creationId xmlns:p14="http://schemas.microsoft.com/office/powerpoint/2010/main" val="40846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Cross-cultural comparability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E27133-2656-442C-A1F8-6CA098FE9A32}" type="datetime1">
              <a:rPr lang="en-US" smtClean="0"/>
              <a:pPr>
                <a:defRPr/>
              </a:pPr>
              <a:t>9/30/2015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169860-7434-4443-9030-A467C3E92756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905000" y="1828800"/>
          <a:ext cx="8382000" cy="442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Country-level correlations  (n = 19) between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</a:t>
                      </a:r>
                      <a:r>
                        <a:rPr lang="en-US" baseline="0" dirty="0" smtClean="0"/>
                        <a:t> Human Development Index (education, life expectancy, GDP)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Global</a:t>
                      </a:r>
                      <a:r>
                        <a:rPr lang="en-US" baseline="0" dirty="0" smtClean="0"/>
                        <a:t> competitive index (WEF), requirements, efficiency, innovation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Agreeableness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r>
                        <a:rPr lang="en-US" baseline="0" dirty="0" smtClean="0"/>
                        <a:t> Statement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.39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Forced Choice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.58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Emotional stability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Statement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Forced choice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.53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Extraversion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Statement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Forced choice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.46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Conscientiousness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Single 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-.40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Forced Choice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.21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6858000" y="3276600"/>
            <a:ext cx="6858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915400" y="3200400"/>
            <a:ext cx="6858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81800" y="4038600"/>
            <a:ext cx="6858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839200" y="3962400"/>
            <a:ext cx="6858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58000" y="4800600"/>
            <a:ext cx="6858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915400" y="4724400"/>
            <a:ext cx="6858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58000" y="5486400"/>
            <a:ext cx="6858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915400" y="5410200"/>
            <a:ext cx="6858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05600" y="6488668"/>
            <a:ext cx="1667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(Bartram, 2013)</a:t>
            </a:r>
          </a:p>
        </p:txBody>
      </p:sp>
    </p:spTree>
    <p:extLst>
      <p:ext uri="{BB962C8B-B14F-4D97-AF65-F5344CB8AC3E}">
        <p14:creationId xmlns:p14="http://schemas.microsoft.com/office/powerpoint/2010/main" val="374083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IRT Scoring of Forced Choice Measures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800" dirty="0" smtClean="0"/>
              <a:t>A. Brown &amp; </a:t>
            </a:r>
            <a:r>
              <a:rPr lang="en-US" sz="2800" dirty="0" err="1" smtClean="0"/>
              <a:t>Maydeu</a:t>
            </a:r>
            <a:r>
              <a:rPr lang="en-US" sz="2800" dirty="0" smtClean="0"/>
              <a:t>-Olivares (2011)</a:t>
            </a:r>
          </a:p>
          <a:p>
            <a:pPr lvl="1"/>
            <a:r>
              <a:rPr lang="en-US" sz="2400" dirty="0" smtClean="0"/>
              <a:t>Combined ideas from Thurstone (</a:t>
            </a:r>
            <a:r>
              <a:rPr lang="en-US" sz="2400" dirty="0" smtClean="0"/>
              <a:t>1927) scaling </a:t>
            </a:r>
            <a:r>
              <a:rPr lang="en-US" sz="2400" dirty="0" smtClean="0"/>
              <a:t>of preference data (“law of comparative judgment”) with confirmatory factor analysis</a:t>
            </a:r>
          </a:p>
          <a:p>
            <a:pPr lvl="1"/>
            <a:r>
              <a:rPr lang="en-US" sz="2400" dirty="0" smtClean="0"/>
              <a:t>Designed to re-score existing forced choice measures which had been </a:t>
            </a:r>
            <a:r>
              <a:rPr lang="en-US" sz="2400" dirty="0" err="1" smtClean="0"/>
              <a:t>ipsatively</a:t>
            </a:r>
            <a:r>
              <a:rPr lang="en-US" sz="2400" dirty="0" smtClean="0"/>
              <a:t> scored (SHL’s OPQ32i)</a:t>
            </a:r>
          </a:p>
          <a:p>
            <a:r>
              <a:rPr lang="en-US" sz="2800" dirty="0" smtClean="0"/>
              <a:t>Stark, Drasgow, </a:t>
            </a:r>
            <a:r>
              <a:rPr lang="en-US" sz="2800" dirty="0" err="1" smtClean="0"/>
              <a:t>Chernyshenko’s</a:t>
            </a:r>
            <a:r>
              <a:rPr lang="en-US" sz="2800" dirty="0" smtClean="0"/>
              <a:t> (2005) </a:t>
            </a:r>
            <a:r>
              <a:rPr lang="en-US" sz="2800" dirty="0"/>
              <a:t>ideal-points modeling approach using </a:t>
            </a:r>
            <a:r>
              <a:rPr lang="en-US" sz="2800" dirty="0" smtClean="0"/>
              <a:t>Jim Roberts’ GGUM</a:t>
            </a:r>
          </a:p>
          <a:p>
            <a:pPr lvl="1"/>
            <a:r>
              <a:rPr lang="en-US" sz="2400" dirty="0"/>
              <a:t>Assumes not a “dominance” model but an “ideal points” </a:t>
            </a:r>
            <a:r>
              <a:rPr lang="en-US" sz="2400" dirty="0" smtClean="0"/>
              <a:t>model (calibrations from ratings)</a:t>
            </a:r>
            <a:endParaRPr lang="en-US" sz="2400" dirty="0"/>
          </a:p>
          <a:p>
            <a:pPr marL="0" indent="0" algn="ctr">
              <a:buNone/>
            </a:pPr>
            <a:r>
              <a:rPr lang="en-US" sz="2800" dirty="0"/>
              <a:t>“I enjoy talking to a friend in a quiet cafeteria”</a:t>
            </a:r>
          </a:p>
          <a:p>
            <a:pPr lvl="1"/>
            <a:r>
              <a:rPr lang="en-US" sz="2400" dirty="0"/>
              <a:t>You can disagree with an item “from above” or “below</a:t>
            </a:r>
            <a:r>
              <a:rPr lang="en-US" sz="2400" dirty="0" smtClean="0"/>
              <a:t>”</a:t>
            </a:r>
          </a:p>
          <a:p>
            <a:pPr lvl="1"/>
            <a:r>
              <a:rPr lang="en-US" sz="2400" dirty="0" smtClean="0"/>
              <a:t>Second phase fits MUPP model</a:t>
            </a:r>
            <a:endParaRPr lang="en-US" sz="2400" dirty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0169860-7434-4443-9030-A467C3E92756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11741150" y="6570663"/>
            <a:ext cx="450850" cy="2873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E27133-2656-442C-A1F8-6CA098FE9A32}" type="datetime1">
              <a:rPr lang="en-US" smtClean="0"/>
              <a:pPr>
                <a:defRPr/>
              </a:pPr>
              <a:t>10/1/2015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76200"/>
            <a:ext cx="1676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FACETS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0" y="93133"/>
            <a:ext cx="2878667" cy="1363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2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9143999" cy="583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0" y="579120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76200"/>
            <a:ext cx="1676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FACETS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0" y="76200"/>
            <a:ext cx="2878667" cy="1363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"/>
            <a:ext cx="914400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0" y="4648200"/>
            <a:ext cx="91440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76200"/>
            <a:ext cx="1676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FACETS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2438400"/>
            <a:ext cx="1371600" cy="2286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1700" b="1" dirty="0">
                <a:latin typeface="+mj-lt"/>
                <a:ea typeface="Verdana" pitchFamily="34" charset="0"/>
                <a:cs typeface="Verdana" pitchFamily="34" charset="0"/>
              </a:rPr>
              <a:t>assessment.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0" y="76200"/>
            <a:ext cx="2878667" cy="1363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9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of </a:t>
            </a:r>
            <a:r>
              <a:rPr lang="en-US" dirty="0" smtClean="0"/>
              <a:t>administration—Business School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300+ </a:t>
            </a:r>
            <a:r>
              <a:rPr lang="en-US" sz="2800" dirty="0" smtClean="0"/>
              <a:t>students enrolled in the </a:t>
            </a:r>
            <a:r>
              <a:rPr lang="en-US" sz="2800" dirty="0" smtClean="0"/>
              <a:t>program, given FACETS (They already had GRE/GMAT scores, and Undergraduate GPA, UGPA)</a:t>
            </a:r>
            <a:endParaRPr lang="en-US" sz="2800" dirty="0" smtClean="0"/>
          </a:p>
          <a:p>
            <a:pPr lvl="1"/>
            <a:r>
              <a:rPr lang="en-US" sz="2400" dirty="0" smtClean="0"/>
              <a:t>1/3 </a:t>
            </a:r>
            <a:r>
              <a:rPr lang="en-US" sz="2400" dirty="0" smtClean="0"/>
              <a:t>foreign national </a:t>
            </a:r>
          </a:p>
          <a:p>
            <a:pPr lvl="1"/>
            <a:r>
              <a:rPr lang="en-US" sz="2400" dirty="0" smtClean="0"/>
              <a:t>2/3 male </a:t>
            </a:r>
          </a:p>
          <a:p>
            <a:pPr lvl="1"/>
            <a:r>
              <a:rPr lang="en-US" sz="2400" dirty="0" smtClean="0"/>
              <a:t>13</a:t>
            </a:r>
            <a:r>
              <a:rPr lang="en-US" sz="2400" dirty="0" smtClean="0"/>
              <a:t>% underrepresented </a:t>
            </a:r>
            <a:r>
              <a:rPr lang="en-US" sz="2400" dirty="0" smtClean="0"/>
              <a:t>minority</a:t>
            </a:r>
            <a:endParaRPr lang="en-US" sz="2400" dirty="0" smtClean="0"/>
          </a:p>
          <a:p>
            <a:pPr lvl="1"/>
            <a:r>
              <a:rPr lang="en-US" sz="2400" dirty="0" smtClean="0"/>
              <a:t>Age: </a:t>
            </a:r>
            <a:r>
              <a:rPr lang="en-US" sz="2400" dirty="0" smtClean="0"/>
              <a:t>2/3 between 25–30 the remaining 1/3 split between younger and older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3812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228600"/>
            <a:ext cx="1143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3 correlations: Within-country positive, pooled zero, Between-country negative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 flipH="1">
            <a:off x="14447232" y="8855076"/>
            <a:ext cx="640369" cy="225518"/>
          </a:xfrm>
          <a:prstGeom prst="rect">
            <a:avLst/>
          </a:prstGeom>
        </p:spPr>
        <p:txBody>
          <a:bodyPr/>
          <a:lstStyle/>
          <a:p>
            <a:fld id="{750BB4CF-EF99-494D-8F66-3C233C60B75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873" b="19152"/>
          <a:stretch>
            <a:fillRect/>
          </a:stretch>
        </p:blipFill>
        <p:spPr bwMode="auto">
          <a:xfrm>
            <a:off x="1524000" y="4518838"/>
            <a:ext cx="1600200" cy="211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1" y="1840731"/>
            <a:ext cx="158126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1" y="1840730"/>
            <a:ext cx="159156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828800"/>
            <a:ext cx="1589840" cy="261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 b="16834"/>
          <a:stretch>
            <a:fillRect/>
          </a:stretch>
        </p:blipFill>
        <p:spPr bwMode="auto">
          <a:xfrm>
            <a:off x="3016120" y="4510300"/>
            <a:ext cx="1632080" cy="21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 b="19219"/>
          <a:stretch>
            <a:fillRect/>
          </a:stretch>
        </p:blipFill>
        <p:spPr bwMode="auto">
          <a:xfrm>
            <a:off x="4648200" y="4505034"/>
            <a:ext cx="1625970" cy="212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 b="11950"/>
          <a:stretch>
            <a:fillRect/>
          </a:stretch>
        </p:blipFill>
        <p:spPr bwMode="auto">
          <a:xfrm>
            <a:off x="6553201" y="4620221"/>
            <a:ext cx="1719097" cy="203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63834" y="1974109"/>
            <a:ext cx="1711841" cy="234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 b="6440"/>
          <a:stretch>
            <a:fillRect/>
          </a:stretch>
        </p:blipFill>
        <p:spPr bwMode="auto">
          <a:xfrm>
            <a:off x="8458201" y="4649774"/>
            <a:ext cx="1741967" cy="198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07746" y="1971864"/>
            <a:ext cx="1824713" cy="227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828800" y="1371600"/>
            <a:ext cx="44196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Within-country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53201" y="1383269"/>
            <a:ext cx="1560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Pooled sample</a:t>
            </a:r>
            <a:br>
              <a:rPr lang="en-US" dirty="0"/>
            </a:br>
            <a:r>
              <a:rPr lang="en-US" dirty="0"/>
              <a:t>(3 countries)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72928" y="1383269"/>
            <a:ext cx="166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Country means (63 countries)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91000" y="1905000"/>
            <a:ext cx="2286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67000" y="1905000"/>
            <a:ext cx="2286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791200" y="1896374"/>
            <a:ext cx="2286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17078" y="4572000"/>
            <a:ext cx="2286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182374" y="4572000"/>
            <a:ext cx="2286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682818" y="4563374"/>
            <a:ext cx="2286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oter Placeholder 2"/>
          <p:cNvSpPr txBox="1">
            <a:spLocks/>
          </p:cNvSpPr>
          <p:nvPr/>
        </p:nvSpPr>
        <p:spPr>
          <a:xfrm>
            <a:off x="9811061" y="4151162"/>
            <a:ext cx="2373071" cy="5820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100" dirty="0"/>
              <a:t>Based on PISA 2012 Field Trial data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4505034"/>
            <a:ext cx="8676168" cy="2150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regression models: GGPA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115814"/>
              </p:ext>
            </p:extLst>
          </p:nvPr>
        </p:nvGraphicFramePr>
        <p:xfrm>
          <a:off x="389467" y="1490131"/>
          <a:ext cx="11413065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200"/>
                <a:gridCol w="1314026"/>
                <a:gridCol w="2282613"/>
                <a:gridCol w="2282613"/>
                <a:gridCol w="2282613"/>
              </a:tblGrid>
              <a:tr h="42164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Outcome: Cumulative Graduate GPA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216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</a:t>
                      </a:r>
                      <a:r>
                        <a:rPr lang="en-US" sz="2400" b="0" i="0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#: </a:t>
                      </a:r>
                      <a:r>
                        <a:rPr lang="en-US" sz="24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Predictor(s)</a:t>
                      </a:r>
                      <a:endParaRPr lang="en-US" sz="24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sng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</a:t>
                      </a:r>
                      <a:r>
                        <a:rPr lang="en-US" sz="2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1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R^</a:t>
                      </a:r>
                      <a:r>
                        <a:rPr lang="en-US" sz="24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4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 4 </a:t>
                      </a:r>
                      <a:r>
                        <a:rPr lang="en-US" sz="2400" b="0" i="1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en-US" sz="2400" b="0" i="1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</a:t>
                      </a:r>
                      <a:r>
                        <a:rPr lang="en-US" sz="2400" b="0" i="0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 </a:t>
                      </a:r>
                      <a:r>
                        <a:rPr lang="en-US" sz="24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</a:t>
                      </a:r>
                      <a:r>
                        <a:rPr lang="en-US" sz="2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2400" b="0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r>
                        <a:rPr lang="en-US" sz="2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7620" marR="7620" marT="7620" marB="0" anchor="b"/>
                </a:tc>
              </a:tr>
              <a:tr h="4216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UGPA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0.4091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0.0687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</a:tr>
              <a:tr h="4216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2: +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GRE/GMAT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</a:tr>
              <a:tr h="4216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3: + MSCEIT Understand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0.0043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0.0017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</a:tr>
              <a:tr h="4216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4: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FACETS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.29/.28*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0.6950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0.1662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</a:tr>
              <a:tr h="42164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 5 </a:t>
                      </a:r>
                      <a:r>
                        <a:rPr lang="en-US" sz="2400" b="0" i="1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en-US" sz="2400" b="0" i="1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 5 se (</a:t>
                      </a:r>
                      <a:r>
                        <a:rPr lang="en-US" sz="2400" b="0" i="1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r>
                        <a:rPr lang="en-US" sz="24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24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1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endParaRPr lang="en-US" sz="2400" b="0" i="1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4216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5: UGPA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0.4556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0.0661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6.9</a:t>
                      </a:r>
                    </a:p>
                  </a:txBody>
                  <a:tcPr marL="7620" marR="7620" marT="7620" marB="0"/>
                </a:tc>
              </a:tr>
              <a:tr h="4216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GRE/GMAT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0.0022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</a:t>
                      </a:r>
                    </a:p>
                  </a:txBody>
                  <a:tcPr marL="7620" marR="7620" marT="7620" marB="0"/>
                </a:tc>
              </a:tr>
              <a:tr h="4216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FACETS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.28/.27*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0.7112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0.1679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</a:t>
                      </a:r>
                    </a:p>
                  </a:txBody>
                  <a:tcPr marL="7620" marR="7620" marT="762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37539" y="5808729"/>
            <a:ext cx="289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*Unit-weighted facet scores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5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/>
              <a:t>Forced-choice methods promise to reduce faking, correct for response style effects, and reduce halo</a:t>
            </a:r>
          </a:p>
          <a:p>
            <a:r>
              <a:rPr lang="en-US" sz="2400" dirty="0"/>
              <a:t>Results from the meta-analyses, the national level indexes and personality correlations, </a:t>
            </a:r>
            <a:r>
              <a:rPr lang="en-US" sz="2400" dirty="0" smtClean="0"/>
              <a:t>the </a:t>
            </a:r>
            <a:r>
              <a:rPr lang="en-US" sz="2400" dirty="0"/>
              <a:t>PISA </a:t>
            </a:r>
            <a:r>
              <a:rPr lang="en-US" sz="2400" dirty="0" smtClean="0"/>
              <a:t>findings, the business school findings, </a:t>
            </a:r>
            <a:r>
              <a:rPr lang="en-US" sz="2400" dirty="0"/>
              <a:t>suggest support for all of these hypotheses</a:t>
            </a:r>
          </a:p>
          <a:p>
            <a:r>
              <a:rPr lang="en-US" sz="2400" dirty="0"/>
              <a:t>In PISA, forced-choice can “remove” paradoxical country-level correlations by a change to the response format</a:t>
            </a:r>
          </a:p>
          <a:p>
            <a:pPr lvl="1"/>
            <a:r>
              <a:rPr lang="en-US" sz="2000" dirty="0"/>
              <a:t>between-country correlations change substantially</a:t>
            </a:r>
          </a:p>
          <a:p>
            <a:r>
              <a:rPr lang="en-US" sz="2400" dirty="0" smtClean="0"/>
              <a:t>Findings </a:t>
            </a:r>
            <a:r>
              <a:rPr lang="en-US" sz="2400" dirty="0"/>
              <a:t>are important for measurement in schools, for cross-cultural comparisons, and other applications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750BB4CF-EF99-494D-8F66-3C233C60B755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Situational Judgment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1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652000" y="3657600"/>
            <a:ext cx="12192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are required to attend an early morning business meeting at a scientific conference. In the past you have had trouble keeping focused in these meetings and have had trouble staying alert through them. What is the </a:t>
            </a:r>
            <a:r>
              <a:rPr lang="en-US" sz="2400" u="sng" dirty="0" smtClean="0"/>
              <a:t>most effective </a:t>
            </a:r>
            <a:r>
              <a:rPr lang="en-US" sz="2400" dirty="0" smtClean="0"/>
              <a:t>thing to do?                      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Do what you can to stay awake, such as drinking coffee or sitting in the front row. </a:t>
            </a:r>
            <a:r>
              <a:rPr lang="en-US" sz="2400" b="1" dirty="0" smtClean="0"/>
              <a:t> </a:t>
            </a: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Read the agenda and last years’ minutes ahead of time.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>
              <a:buAutoNum type="alphaLcPeriod"/>
            </a:pPr>
            <a:r>
              <a:rPr lang="en-US" sz="2400" dirty="0" smtClean="0"/>
              <a:t>During the meeting read through the meeting materials. </a:t>
            </a:r>
            <a:endParaRPr lang="en-US" sz="2400" dirty="0" smtClean="0">
              <a:solidFill>
                <a:srgbClr val="00B050"/>
              </a:solidFill>
            </a:endParaRPr>
          </a:p>
          <a:p>
            <a:pPr marL="342900" indent="-342900">
              <a:buAutoNum type="alphaLcPeriod"/>
            </a:pPr>
            <a:r>
              <a:rPr lang="en-US" sz="2400" dirty="0" smtClean="0"/>
              <a:t>Come to the conference caught up on your sleep. </a:t>
            </a:r>
            <a:endParaRPr lang="en-US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Skip the meeting this year.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652000" y="3657600"/>
            <a:ext cx="12192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are required to attend an early morning business meeting at a scientific conference. In the past you have had trouble keeping focused in these meetings and have had trouble staying alert through them. What is the </a:t>
            </a:r>
            <a:r>
              <a:rPr lang="en-US" sz="2400" u="sng" dirty="0" smtClean="0"/>
              <a:t>most effective </a:t>
            </a:r>
            <a:r>
              <a:rPr lang="en-US" sz="2400" dirty="0" smtClean="0"/>
              <a:t>thing to do?                      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Do what you can to stay awake, such as drinking coffee or sitting in the front row. </a:t>
            </a:r>
            <a:r>
              <a:rPr lang="en-US" sz="2400" b="1" dirty="0" smtClean="0"/>
              <a:t> </a:t>
            </a: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Read the agenda and last years’ minutes ahead of time.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>
              <a:buAutoNum type="alphaLcPeriod"/>
            </a:pPr>
            <a:r>
              <a:rPr lang="en-US" sz="2400" dirty="0" smtClean="0"/>
              <a:t>During the meeting read through the meeting materials. </a:t>
            </a:r>
            <a:endParaRPr lang="en-US" sz="2400" dirty="0" smtClean="0">
              <a:solidFill>
                <a:srgbClr val="00B050"/>
              </a:solidFill>
            </a:endParaRPr>
          </a:p>
          <a:p>
            <a:pPr marL="342900" indent="-342900">
              <a:buAutoNum type="alphaLcPeriod"/>
            </a:pPr>
            <a:r>
              <a:rPr lang="en-US" sz="2400" dirty="0" smtClean="0"/>
              <a:t>Come to the conference caught up on your sleep. </a:t>
            </a:r>
            <a:endParaRPr lang="en-US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Skip the meeting this year. 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0" y="3810000"/>
            <a:ext cx="1219200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 obvious correct answer, so how do you score this?</a:t>
            </a:r>
          </a:p>
          <a:p>
            <a:endParaRPr lang="en-US" sz="2400" b="1" dirty="0" smtClean="0"/>
          </a:p>
          <a:p>
            <a:r>
              <a:rPr lang="en-US" sz="2200" b="1" dirty="0" smtClean="0"/>
              <a:t> </a:t>
            </a:r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92041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652000" y="3657600"/>
            <a:ext cx="12192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are required to attend an early morning business meeting at a scientific conference. In the past you have had trouble keeping focused in these meetings and have had trouble staying alert through them. What is the </a:t>
            </a:r>
            <a:r>
              <a:rPr lang="en-US" sz="2400" u="sng" dirty="0" smtClean="0"/>
              <a:t>most effective </a:t>
            </a:r>
            <a:r>
              <a:rPr lang="en-US" sz="2400" dirty="0" smtClean="0"/>
              <a:t>thing to do</a:t>
            </a:r>
            <a:r>
              <a:rPr lang="en-US" sz="2400" dirty="0" smtClean="0">
                <a:solidFill>
                  <a:prstClr val="black"/>
                </a:solidFill>
              </a:rPr>
              <a:t>?                      </a:t>
            </a:r>
            <a:r>
              <a:rPr lang="en-US" dirty="0" smtClean="0">
                <a:solidFill>
                  <a:prstClr val="black"/>
                </a:solidFill>
              </a:rPr>
              <a:t>(* = expert key)</a:t>
            </a: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Do what you can to stay awake, such as drinking coffee or sitting in the front row.*</a:t>
            </a:r>
            <a:r>
              <a:rPr lang="en-US" sz="2400" b="1" dirty="0" smtClean="0"/>
              <a:t> </a:t>
            </a: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Read the agenda and last years’ minutes ahead of time.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>
              <a:buAutoNum type="alphaLcPeriod"/>
            </a:pPr>
            <a:r>
              <a:rPr lang="en-US" sz="2400" dirty="0" smtClean="0"/>
              <a:t>During the meeting read through the meeting materials. </a:t>
            </a:r>
            <a:endParaRPr lang="en-US" sz="2400" dirty="0" smtClean="0">
              <a:solidFill>
                <a:srgbClr val="00B050"/>
              </a:solidFill>
            </a:endParaRPr>
          </a:p>
          <a:p>
            <a:pPr marL="342900" indent="-342900">
              <a:buAutoNum type="alphaLcPeriod"/>
            </a:pPr>
            <a:r>
              <a:rPr lang="en-US" sz="2400" dirty="0" smtClean="0"/>
              <a:t>Come to the conference caught up on your sleep.*</a:t>
            </a:r>
            <a:endParaRPr lang="en-US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Skip the meeting this year. 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0" y="3810000"/>
            <a:ext cx="1219200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 obvious correct answer, so how do you score this?</a:t>
            </a:r>
          </a:p>
          <a:p>
            <a:endParaRPr lang="en-US" sz="2400" b="1" dirty="0" smtClean="0"/>
          </a:p>
          <a:p>
            <a:r>
              <a:rPr lang="en-US" sz="2200" b="1" dirty="0" smtClean="0"/>
              <a:t>Wisdom of the wise (expert key*)—1 point every time you match experts</a:t>
            </a:r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 smtClean="0"/>
          </a:p>
          <a:p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6774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652000" y="3657600"/>
            <a:ext cx="12192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are required to attend an early morning business meeting at a scientific conference. In the past you have had trouble keeping focused in these meetings and have had trouble staying alert through them. What is the </a:t>
            </a:r>
            <a:r>
              <a:rPr lang="en-US" sz="2400" u="sng" dirty="0" smtClean="0"/>
              <a:t>most effective </a:t>
            </a:r>
            <a:r>
              <a:rPr lang="en-US" sz="2400" dirty="0" smtClean="0"/>
              <a:t>thing to do</a:t>
            </a:r>
            <a:r>
              <a:rPr lang="en-US" sz="2400" dirty="0" smtClean="0">
                <a:solidFill>
                  <a:prstClr val="black"/>
                </a:solidFill>
              </a:rPr>
              <a:t>?                      </a:t>
            </a:r>
            <a:r>
              <a:rPr lang="en-US" dirty="0" smtClean="0">
                <a:solidFill>
                  <a:prstClr val="black"/>
                </a:solidFill>
              </a:rPr>
              <a:t>(* = expert key)</a:t>
            </a: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Do what you can to stay awake, such as drinking coffee or sitting in the front row.* </a:t>
            </a:r>
            <a:r>
              <a:rPr lang="en-US" sz="2400" u="sng" dirty="0" smtClean="0"/>
              <a:t>(38%) 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Read the agenda and last years’ minutes ahead of time. (32%)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>
              <a:buAutoNum type="alphaLcPeriod"/>
            </a:pPr>
            <a:r>
              <a:rPr lang="en-US" sz="2400" dirty="0" smtClean="0"/>
              <a:t>During the meeting read through the meeting materials. (11%) </a:t>
            </a:r>
            <a:endParaRPr lang="en-US" sz="2400" dirty="0" smtClean="0">
              <a:solidFill>
                <a:srgbClr val="00B050"/>
              </a:solidFill>
            </a:endParaRPr>
          </a:p>
          <a:p>
            <a:pPr marL="342900" indent="-342900">
              <a:buAutoNum type="alphaLcPeriod"/>
            </a:pPr>
            <a:r>
              <a:rPr lang="en-US" sz="2400" dirty="0" smtClean="0"/>
              <a:t>Come to the conference caught up on your sleep.* (18%)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Skip the meeting this year. (1%) 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0" y="3810000"/>
            <a:ext cx="1219200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 obvious correct answer, so how do you score this?</a:t>
            </a:r>
          </a:p>
          <a:p>
            <a:endParaRPr lang="en-US" sz="2400" b="1" dirty="0" smtClean="0"/>
          </a:p>
          <a:p>
            <a:r>
              <a:rPr lang="en-US" sz="2200" b="1" dirty="0" smtClean="0"/>
              <a:t>Wisdom of the wise (expert key*)—1 point every time you match experts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Wisdom of the crowd (consensus scoring)—1 point every time you match the </a:t>
            </a:r>
            <a:r>
              <a:rPr lang="en-US" sz="2200" b="1" u="sng" dirty="0" smtClean="0"/>
              <a:t>crowd’s choice </a:t>
            </a:r>
            <a:r>
              <a:rPr lang="en-US" sz="2200" b="1" dirty="0" smtClean="0"/>
              <a:t>(binary or proportional) </a:t>
            </a:r>
          </a:p>
          <a:p>
            <a:endParaRPr lang="en-US" sz="2200" b="1" dirty="0" smtClean="0"/>
          </a:p>
          <a:p>
            <a:endParaRPr 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11111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652000" y="3657600"/>
            <a:ext cx="12192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are required to attend an early morning business meeting at a scientific conference. In the past you have had trouble keeping focused in these meetings and have had trouble staying alert through them. What is the </a:t>
            </a:r>
            <a:r>
              <a:rPr lang="en-US" sz="2400" u="sng" dirty="0" smtClean="0"/>
              <a:t>most effective </a:t>
            </a:r>
            <a:r>
              <a:rPr lang="en-US" sz="2400" dirty="0" smtClean="0"/>
              <a:t>thing to do</a:t>
            </a:r>
            <a:r>
              <a:rPr lang="en-US" sz="2400" dirty="0" smtClean="0">
                <a:solidFill>
                  <a:prstClr val="black"/>
                </a:solidFill>
              </a:rPr>
              <a:t>?                      </a:t>
            </a:r>
            <a:r>
              <a:rPr lang="en-US" dirty="0" smtClean="0">
                <a:solidFill>
                  <a:prstClr val="black"/>
                </a:solidFill>
              </a:rPr>
              <a:t>(* = expert key)</a:t>
            </a:r>
            <a:r>
              <a:rPr lang="en-US" sz="2400" dirty="0" smtClean="0"/>
              <a:t>                     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Do what you can to stay awake, such as drinking coffee or sitting in the front row.* </a:t>
            </a:r>
            <a:r>
              <a:rPr lang="en-US" sz="2400" u="sng" dirty="0" smtClean="0"/>
              <a:t>(38%) 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Read the agenda and last years’ minutes ahead of time. (32%)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>
              <a:buAutoNum type="alphaLcPeriod"/>
            </a:pPr>
            <a:r>
              <a:rPr lang="en-US" sz="2400" dirty="0" smtClean="0"/>
              <a:t>During the meeting read through the meeting materials. (11%) </a:t>
            </a:r>
            <a:endParaRPr lang="en-US" sz="2400" dirty="0" smtClean="0">
              <a:solidFill>
                <a:srgbClr val="00B050"/>
              </a:solidFill>
            </a:endParaRPr>
          </a:p>
          <a:p>
            <a:pPr marL="342900" indent="-342900">
              <a:buAutoNum type="alphaLcPeriod"/>
            </a:pPr>
            <a:r>
              <a:rPr lang="en-US" sz="2400" dirty="0" smtClean="0"/>
              <a:t>Come to the conference caught up on your sleep.* (18%)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Skip the meeting this year. (1%) 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0" y="3810000"/>
            <a:ext cx="1219200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 obvious correct answer, so how do you score this?</a:t>
            </a:r>
          </a:p>
          <a:p>
            <a:endParaRPr lang="en-US" sz="2400" b="1" dirty="0" smtClean="0"/>
          </a:p>
          <a:p>
            <a:r>
              <a:rPr lang="en-US" sz="2200" b="1" dirty="0" smtClean="0"/>
              <a:t>Wisdom of the experts (expert key*)—1 point every time you match experts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Wisdom of the crowd (consensus scoring)—1 point every time you match the crowd’s choice (binary or proportional) </a:t>
            </a:r>
          </a:p>
          <a:p>
            <a:endParaRPr lang="en-US" sz="2200" b="1" dirty="0" smtClean="0"/>
          </a:p>
          <a:p>
            <a:r>
              <a:rPr lang="en-US" sz="2200" b="1" dirty="0" smtClean="0"/>
              <a:t>Wisdom of the wise crowd …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20088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0" y="3810000"/>
            <a:ext cx="121920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37600" y="5638801"/>
            <a:ext cx="2844800" cy="365125"/>
          </a:xfrm>
          <a:prstGeom prst="rect">
            <a:avLst/>
          </a:prstGeom>
        </p:spPr>
        <p:txBody>
          <a:bodyPr/>
          <a:lstStyle/>
          <a:p>
            <a:fld id="{BFF1EA30-F2D3-423E-9AA9-9E808201B0C7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6400" y="4191000"/>
            <a:ext cx="711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54400" y="4191000"/>
            <a:ext cx="711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02400" y="4191000"/>
            <a:ext cx="711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652000" y="3657600"/>
            <a:ext cx="12192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160000" y="4953000"/>
            <a:ext cx="406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550400" y="4724400"/>
            <a:ext cx="304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855200" y="5257800"/>
            <a:ext cx="508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550400" y="4800600"/>
            <a:ext cx="406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are required to attend an early morning business meeting at a scientific conference. In the past you have had trouble keeping focused in these meetings and have had trouble staying alert through them. What is the </a:t>
            </a:r>
            <a:r>
              <a:rPr lang="en-US" sz="2400" u="sng" dirty="0" smtClean="0"/>
              <a:t>most effective </a:t>
            </a:r>
            <a:r>
              <a:rPr lang="en-US" sz="2400" dirty="0" smtClean="0"/>
              <a:t>thing to do?                      </a:t>
            </a:r>
            <a:r>
              <a:rPr lang="en-US" dirty="0" smtClean="0"/>
              <a:t>(* = expert key)</a:t>
            </a: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Do what you can to stay awake, such as drinking coffee or sitting in the front row.* </a:t>
            </a:r>
            <a:r>
              <a:rPr lang="en-US" sz="2400" u="sng" dirty="0" smtClean="0"/>
              <a:t>(38%) </a:t>
            </a:r>
            <a:r>
              <a:rPr lang="en-US" sz="2400" dirty="0" smtClean="0"/>
              <a:t> </a:t>
            </a:r>
            <a:r>
              <a:rPr lang="en-US" sz="2400" b="1" dirty="0" smtClean="0"/>
              <a:t>___ </a:t>
            </a: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Read the agenda and last years’ minutes ahead of time. (32%) </a:t>
            </a:r>
            <a:r>
              <a:rPr lang="en-US" sz="2400" b="1" dirty="0" smtClean="0">
                <a:solidFill>
                  <a:srgbClr val="FF0000"/>
                </a:solidFill>
              </a:rPr>
              <a:t>----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During the meeting read through the meeting materials. (11%) </a:t>
            </a:r>
            <a:r>
              <a:rPr lang="en-US" sz="2400" dirty="0" smtClean="0">
                <a:solidFill>
                  <a:srgbClr val="00B050"/>
                </a:solidFill>
              </a:rPr>
              <a:t>. . . .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Come to the conference caught up on your sleep.* (18%)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._._._.  </a:t>
            </a:r>
            <a:endParaRPr lang="en-US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Skip the meeting this year. (1%)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._._._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324601"/>
            <a:ext cx="3048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Expert Key Score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251200" y="6324601"/>
            <a:ext cx="264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Popular Score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197600" y="6324601"/>
            <a:ext cx="3149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Consensus Score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9448800" y="6320136"/>
            <a:ext cx="2743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NRM Score</a:t>
            </a:r>
            <a:endParaRPr 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4284786"/>
            <a:ext cx="11785600" cy="203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4165600" y="4114801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OCC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7213600" y="4114801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OCC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6502400" y="4267200"/>
            <a:ext cx="609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454400" y="4267200"/>
            <a:ext cx="609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9600" y="4191000"/>
            <a:ext cx="6096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06400" y="4267200"/>
            <a:ext cx="91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06400" y="5105400"/>
            <a:ext cx="2032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550400" y="4343400"/>
            <a:ext cx="1219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550400" y="4495800"/>
            <a:ext cx="1219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652000" y="4572000"/>
            <a:ext cx="1219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652000" y="5029200"/>
            <a:ext cx="203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0058400" y="50292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956800" y="52578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448800" y="5257800"/>
            <a:ext cx="2032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9652000" y="5257801"/>
            <a:ext cx="2032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0566401" y="5181601"/>
            <a:ext cx="6095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17600" y="4110335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OCC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0058400" y="4110335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CC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3149600" y="4114800"/>
            <a:ext cx="90424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8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0" y="3810000"/>
            <a:ext cx="121920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37600" y="5638801"/>
            <a:ext cx="2844800" cy="365125"/>
          </a:xfrm>
          <a:prstGeom prst="rect">
            <a:avLst/>
          </a:prstGeom>
        </p:spPr>
        <p:txBody>
          <a:bodyPr/>
          <a:lstStyle/>
          <a:p>
            <a:fld id="{BFF1EA30-F2D3-423E-9AA9-9E808201B0C7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6400" y="4191000"/>
            <a:ext cx="711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54400" y="4191000"/>
            <a:ext cx="711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02400" y="4191000"/>
            <a:ext cx="711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652000" y="3657600"/>
            <a:ext cx="12192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160000" y="4953000"/>
            <a:ext cx="406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550400" y="4724400"/>
            <a:ext cx="304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855200" y="5257800"/>
            <a:ext cx="508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550400" y="4800600"/>
            <a:ext cx="406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are required to attend an early morning business meeting at a scientific conference. In the past you have had trouble keeping focused in these meetings and have had trouble staying alert through them. What is the </a:t>
            </a:r>
            <a:r>
              <a:rPr lang="en-US" sz="2400" u="sng" dirty="0" smtClean="0"/>
              <a:t>most effective </a:t>
            </a:r>
            <a:r>
              <a:rPr lang="en-US" sz="2400" dirty="0" smtClean="0"/>
              <a:t>thing to do?                      </a:t>
            </a:r>
            <a:r>
              <a:rPr lang="en-US" dirty="0" smtClean="0"/>
              <a:t>(* = expert key)</a:t>
            </a: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Do what you can to stay awake, such as drinking coffee or sitting in the front row.* </a:t>
            </a:r>
            <a:r>
              <a:rPr lang="en-US" sz="2400" u="sng" dirty="0" smtClean="0"/>
              <a:t>(38%) </a:t>
            </a:r>
            <a:r>
              <a:rPr lang="en-US" sz="2400" dirty="0" smtClean="0"/>
              <a:t> </a:t>
            </a:r>
            <a:r>
              <a:rPr lang="en-US" sz="2400" b="1" dirty="0" smtClean="0"/>
              <a:t>___ </a:t>
            </a: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Read the agenda and last years’ minutes ahead of time. (32%) </a:t>
            </a:r>
            <a:r>
              <a:rPr lang="en-US" sz="2400" b="1" dirty="0" smtClean="0">
                <a:solidFill>
                  <a:srgbClr val="FF0000"/>
                </a:solidFill>
              </a:rPr>
              <a:t>----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During the meeting read through the meeting materials. (11%) </a:t>
            </a:r>
            <a:r>
              <a:rPr lang="en-US" sz="2400" dirty="0" smtClean="0">
                <a:solidFill>
                  <a:srgbClr val="00B050"/>
                </a:solidFill>
              </a:rPr>
              <a:t>. . . .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Come to the conference caught up on your sleep.* (18%)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._._._.  </a:t>
            </a:r>
            <a:endParaRPr lang="en-US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Skip the meeting this year. (1%)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._._._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324601"/>
            <a:ext cx="3048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Expert Key Score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251200" y="6324601"/>
            <a:ext cx="264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Popular Score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197600" y="6324601"/>
            <a:ext cx="3149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Consensus Score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9448800" y="6320136"/>
            <a:ext cx="2743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NRM Score</a:t>
            </a:r>
            <a:endParaRPr 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4284786"/>
            <a:ext cx="11785600" cy="203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4165600" y="4114801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OCC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7213600" y="4114801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OCC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6502400" y="4267200"/>
            <a:ext cx="609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454400" y="4267200"/>
            <a:ext cx="609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9600" y="4191000"/>
            <a:ext cx="6096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06400" y="4267200"/>
            <a:ext cx="91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06400" y="5105400"/>
            <a:ext cx="2032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550400" y="4343400"/>
            <a:ext cx="1219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550400" y="4495800"/>
            <a:ext cx="1219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652000" y="4572000"/>
            <a:ext cx="1219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652000" y="5029200"/>
            <a:ext cx="203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0058400" y="50292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956800" y="52578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448800" y="5257800"/>
            <a:ext cx="2032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9652000" y="5257801"/>
            <a:ext cx="2032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0566401" y="5181601"/>
            <a:ext cx="6095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17600" y="4110335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OCC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0058400" y="4110335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CC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3149600" y="4114800"/>
            <a:ext cx="90424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The middle ability examinees agree with the experts, select option a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352800" y="4191001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 highest ability examinees select option b (they disagree with the experts on this item)</a:t>
            </a:r>
          </a:p>
        </p:txBody>
      </p:sp>
    </p:spTree>
    <p:extLst>
      <p:ext uri="{BB962C8B-B14F-4D97-AF65-F5344CB8AC3E}">
        <p14:creationId xmlns:p14="http://schemas.microsoft.com/office/powerpoint/2010/main" val="185204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methods to address these problems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400" dirty="0"/>
              <a:t>Situational judgment tests</a:t>
            </a:r>
            <a:endParaRPr lang="en-US" sz="2400" baseline="30000" dirty="0"/>
          </a:p>
          <a:p>
            <a:r>
              <a:rPr lang="en-US" sz="2400" dirty="0" smtClean="0"/>
              <a:t>Forced-choice </a:t>
            </a:r>
            <a:r>
              <a:rPr lang="en-US" sz="2400" dirty="0"/>
              <a:t>assessments</a:t>
            </a:r>
          </a:p>
          <a:p>
            <a:r>
              <a:rPr lang="en-US" sz="2400" dirty="0"/>
              <a:t>Anchoring </a:t>
            </a:r>
            <a:r>
              <a:rPr lang="en-US" sz="2400" dirty="0" smtClean="0"/>
              <a:t>vignettes</a:t>
            </a:r>
          </a:p>
          <a:p>
            <a:endParaRPr lang="en-US" sz="2400" dirty="0"/>
          </a:p>
          <a:p>
            <a:r>
              <a:rPr lang="en-US" sz="2400" dirty="0"/>
              <a:t>Performance </a:t>
            </a:r>
            <a:r>
              <a:rPr lang="en-US" sz="2400" dirty="0" smtClean="0"/>
              <a:t>measures (other sessions in this conference)</a:t>
            </a:r>
            <a:endParaRPr lang="en-US" sz="2400" dirty="0"/>
          </a:p>
          <a:p>
            <a:r>
              <a:rPr lang="en-US" sz="2400" dirty="0"/>
              <a:t>Ratings by others (teachers, </a:t>
            </a:r>
            <a:r>
              <a:rPr lang="en-US" sz="2400" dirty="0" smtClean="0"/>
              <a:t>parents)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0169860-7434-4443-9030-A467C3E9275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E27133-2656-442C-A1F8-6CA098FE9A32}" type="datetime1">
              <a:rPr lang="en-US" smtClean="0"/>
              <a:pPr>
                <a:defRPr/>
              </a:pPr>
              <a:t>9/30/2015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4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0" y="3810000"/>
            <a:ext cx="121920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37600" y="5638801"/>
            <a:ext cx="2844800" cy="365125"/>
          </a:xfrm>
          <a:prstGeom prst="rect">
            <a:avLst/>
          </a:prstGeom>
        </p:spPr>
        <p:txBody>
          <a:bodyPr/>
          <a:lstStyle/>
          <a:p>
            <a:fld id="{BFF1EA30-F2D3-423E-9AA9-9E808201B0C7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6400" y="4191000"/>
            <a:ext cx="711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54400" y="4191000"/>
            <a:ext cx="711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02400" y="4191000"/>
            <a:ext cx="711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652000" y="3657600"/>
            <a:ext cx="12192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160000" y="4953000"/>
            <a:ext cx="406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550400" y="4724400"/>
            <a:ext cx="304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855200" y="5257800"/>
            <a:ext cx="508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550400" y="4800600"/>
            <a:ext cx="406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are required to attend an early morning business meeting at a scientific conference. In the past you have had trouble keeping focused in these meetings and have had trouble staying alert through them. What is the </a:t>
            </a:r>
            <a:r>
              <a:rPr lang="en-US" sz="2400" u="sng" dirty="0" smtClean="0"/>
              <a:t>most effective </a:t>
            </a:r>
            <a:r>
              <a:rPr lang="en-US" sz="2400" dirty="0" smtClean="0"/>
              <a:t>thing to do?                      </a:t>
            </a:r>
            <a:r>
              <a:rPr lang="en-US" dirty="0" smtClean="0"/>
              <a:t>(* = expert key)</a:t>
            </a: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Do what you can to stay awake, such as drinking coffee or sitting in the front row.* </a:t>
            </a:r>
            <a:r>
              <a:rPr lang="en-US" sz="2400" u="sng" dirty="0" smtClean="0"/>
              <a:t>(38%) </a:t>
            </a:r>
            <a:r>
              <a:rPr lang="en-US" sz="2400" dirty="0" smtClean="0"/>
              <a:t> </a:t>
            </a:r>
            <a:r>
              <a:rPr lang="en-US" sz="2400" b="1" dirty="0" smtClean="0"/>
              <a:t>___ </a:t>
            </a: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Read the agenda and last years’ minutes ahead of time. (32%) </a:t>
            </a:r>
            <a:r>
              <a:rPr lang="en-US" sz="2400" b="1" dirty="0" smtClean="0">
                <a:solidFill>
                  <a:srgbClr val="FF0000"/>
                </a:solidFill>
              </a:rPr>
              <a:t>----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During the meeting read through the meeting materials. (11%) </a:t>
            </a:r>
            <a:r>
              <a:rPr lang="en-US" sz="2400" dirty="0" smtClean="0">
                <a:solidFill>
                  <a:srgbClr val="00B050"/>
                </a:solidFill>
              </a:rPr>
              <a:t>. . . .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Come to the conference caught up on your sleep.* (18%)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._._._.  </a:t>
            </a:r>
            <a:endParaRPr lang="en-US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Skip the meeting this year. (1%)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._._._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324601"/>
            <a:ext cx="3048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Expert Key Score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251200" y="6324601"/>
            <a:ext cx="264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Popular Score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197600" y="6324601"/>
            <a:ext cx="3149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Consensus Score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9448800" y="6320136"/>
            <a:ext cx="2743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NRM Score</a:t>
            </a:r>
            <a:endParaRPr 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4284786"/>
            <a:ext cx="11785600" cy="203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4165600" y="4114801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OCC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7213600" y="4114801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OCC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6502400" y="4267200"/>
            <a:ext cx="609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454400" y="4267200"/>
            <a:ext cx="609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9600" y="4191000"/>
            <a:ext cx="6096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06400" y="4267200"/>
            <a:ext cx="91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06400" y="5105400"/>
            <a:ext cx="2032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550400" y="4343400"/>
            <a:ext cx="1219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550400" y="4495800"/>
            <a:ext cx="1219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652000" y="4572000"/>
            <a:ext cx="1219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652000" y="5029200"/>
            <a:ext cx="203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0058400" y="50292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956800" y="52578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448800" y="5257800"/>
            <a:ext cx="2032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9652000" y="5257801"/>
            <a:ext cx="2032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0566401" y="5181601"/>
            <a:ext cx="6095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17600" y="4110335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OCC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0058400" y="4110335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CC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3149600" y="4114800"/>
            <a:ext cx="90424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What if you don’t trust your experts?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Let x = what the crowd believes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0" y="3810000"/>
            <a:ext cx="121920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37600" y="5638801"/>
            <a:ext cx="2844800" cy="365125"/>
          </a:xfrm>
          <a:prstGeom prst="rect">
            <a:avLst/>
          </a:prstGeom>
        </p:spPr>
        <p:txBody>
          <a:bodyPr/>
          <a:lstStyle/>
          <a:p>
            <a:fld id="{BFF1EA30-F2D3-423E-9AA9-9E808201B0C7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6400" y="4191000"/>
            <a:ext cx="711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54400" y="4191000"/>
            <a:ext cx="711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02400" y="4191000"/>
            <a:ext cx="711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652000" y="3657600"/>
            <a:ext cx="12192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160000" y="4953000"/>
            <a:ext cx="406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550400" y="4724400"/>
            <a:ext cx="304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855200" y="5257800"/>
            <a:ext cx="508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550400" y="4800600"/>
            <a:ext cx="406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are required to attend an early morning business meeting at a scientific conference. In the past you have had trouble keeping focused in these meetings and have had trouble staying alert through them. What is the </a:t>
            </a:r>
            <a:r>
              <a:rPr lang="en-US" sz="2400" u="sng" dirty="0" smtClean="0"/>
              <a:t>most effective </a:t>
            </a:r>
            <a:r>
              <a:rPr lang="en-US" sz="2400" dirty="0" smtClean="0"/>
              <a:t>thing to do?                      </a:t>
            </a:r>
            <a:r>
              <a:rPr lang="en-US" dirty="0" smtClean="0"/>
              <a:t>(* = expert key)</a:t>
            </a: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Do what you can to stay awake, such as drinking coffee or sitting in the front row.* </a:t>
            </a:r>
            <a:r>
              <a:rPr lang="en-US" sz="2400" u="sng" dirty="0" smtClean="0"/>
              <a:t>(38%) </a:t>
            </a:r>
            <a:r>
              <a:rPr lang="en-US" sz="2400" dirty="0" smtClean="0"/>
              <a:t> </a:t>
            </a:r>
            <a:r>
              <a:rPr lang="en-US" sz="2400" b="1" dirty="0" smtClean="0"/>
              <a:t>___ </a:t>
            </a: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Read the agenda and last years’ minutes ahead of time. (32%) </a:t>
            </a:r>
            <a:r>
              <a:rPr lang="en-US" sz="2400" b="1" dirty="0" smtClean="0">
                <a:solidFill>
                  <a:srgbClr val="FF0000"/>
                </a:solidFill>
              </a:rPr>
              <a:t>----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During the meeting read through the meeting materials. (11%) </a:t>
            </a:r>
            <a:r>
              <a:rPr lang="en-US" sz="2400" dirty="0" smtClean="0">
                <a:solidFill>
                  <a:srgbClr val="00B050"/>
                </a:solidFill>
              </a:rPr>
              <a:t>. . . .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Come to the conference caught up on your sleep.* (18%)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._._._.  </a:t>
            </a:r>
            <a:endParaRPr lang="en-US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Skip the meeting this year. (1%)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._._._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324601"/>
            <a:ext cx="3048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Expert Key Score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251200" y="6324601"/>
            <a:ext cx="264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Popular Score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197600" y="6324601"/>
            <a:ext cx="3149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Consensus Score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9448800" y="6320136"/>
            <a:ext cx="2743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NRM Score</a:t>
            </a:r>
            <a:endParaRPr 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4284786"/>
            <a:ext cx="11785600" cy="203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4165600" y="4114801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OCC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7213600" y="4114801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OCC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6502400" y="4267200"/>
            <a:ext cx="609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454400" y="4267200"/>
            <a:ext cx="609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9600" y="4191000"/>
            <a:ext cx="6096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06400" y="4267200"/>
            <a:ext cx="91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06400" y="5105400"/>
            <a:ext cx="2032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550400" y="4343400"/>
            <a:ext cx="1219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550400" y="4495800"/>
            <a:ext cx="1219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652000" y="4572000"/>
            <a:ext cx="1219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652000" y="5029200"/>
            <a:ext cx="203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0058400" y="50292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956800" y="52578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448800" y="5257800"/>
            <a:ext cx="2032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9652000" y="5257801"/>
            <a:ext cx="2032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0566401" y="5181601"/>
            <a:ext cx="6095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17600" y="4110335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OCC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0058400" y="4110335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CC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6197600" y="4114800"/>
            <a:ext cx="59944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0" y="3810000"/>
            <a:ext cx="121920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37600" y="5638801"/>
            <a:ext cx="2844800" cy="365125"/>
          </a:xfrm>
          <a:prstGeom prst="rect">
            <a:avLst/>
          </a:prstGeom>
        </p:spPr>
        <p:txBody>
          <a:bodyPr/>
          <a:lstStyle/>
          <a:p>
            <a:fld id="{BFF1EA30-F2D3-423E-9AA9-9E808201B0C7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6400" y="4191000"/>
            <a:ext cx="711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54400" y="4191000"/>
            <a:ext cx="711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02400" y="4191000"/>
            <a:ext cx="711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652000" y="3657600"/>
            <a:ext cx="12192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160000" y="4953000"/>
            <a:ext cx="406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550400" y="4724400"/>
            <a:ext cx="304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855200" y="5257800"/>
            <a:ext cx="508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550400" y="4800600"/>
            <a:ext cx="406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are required to attend an early morning business meeting at a scientific conference. In the past you have had trouble keeping focused in these meetings and have had trouble staying alert through them. What is the </a:t>
            </a:r>
            <a:r>
              <a:rPr lang="en-US" sz="2400" u="sng" dirty="0" smtClean="0"/>
              <a:t>most effective </a:t>
            </a:r>
            <a:r>
              <a:rPr lang="en-US" sz="2400" dirty="0" smtClean="0"/>
              <a:t>thing to do?                      </a:t>
            </a:r>
            <a:r>
              <a:rPr lang="en-US" dirty="0" smtClean="0"/>
              <a:t>(* = expert key)</a:t>
            </a: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Do what you can to stay awake, such as drinking coffee or sitting in the front row.* </a:t>
            </a:r>
            <a:r>
              <a:rPr lang="en-US" sz="2400" u="sng" dirty="0" smtClean="0"/>
              <a:t>(38%) </a:t>
            </a:r>
            <a:r>
              <a:rPr lang="en-US" sz="2400" dirty="0" smtClean="0"/>
              <a:t> </a:t>
            </a:r>
            <a:r>
              <a:rPr lang="en-US" sz="2400" b="1" dirty="0" smtClean="0"/>
              <a:t>___ </a:t>
            </a: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Read the agenda and last years’ minutes ahead of time. (32%) </a:t>
            </a:r>
            <a:r>
              <a:rPr lang="en-US" sz="2400" b="1" dirty="0" smtClean="0">
                <a:solidFill>
                  <a:srgbClr val="FF0000"/>
                </a:solidFill>
              </a:rPr>
              <a:t>----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During the meeting read through the meeting materials. (11%) </a:t>
            </a:r>
            <a:r>
              <a:rPr lang="en-US" sz="2400" dirty="0" smtClean="0">
                <a:solidFill>
                  <a:srgbClr val="00B050"/>
                </a:solidFill>
              </a:rPr>
              <a:t>. . . .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Come to the conference caught up on your sleep.* (18%)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._._._.  </a:t>
            </a:r>
            <a:endParaRPr lang="en-US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Skip the meeting this year. (1%)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._._._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324601"/>
            <a:ext cx="3048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Expert Key Score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251200" y="6324601"/>
            <a:ext cx="264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Popular Score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197600" y="6324601"/>
            <a:ext cx="3149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Consensus Score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9448800" y="6320136"/>
            <a:ext cx="2743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NRM Score</a:t>
            </a:r>
            <a:endParaRPr 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4284786"/>
            <a:ext cx="11785600" cy="203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4165600" y="4114801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OCC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7213600" y="4114801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OCC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6502400" y="4267200"/>
            <a:ext cx="609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454400" y="4267200"/>
            <a:ext cx="609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9600" y="4191000"/>
            <a:ext cx="6096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06400" y="4267200"/>
            <a:ext cx="91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06400" y="5105400"/>
            <a:ext cx="2032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550400" y="4343400"/>
            <a:ext cx="1219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550400" y="4495800"/>
            <a:ext cx="1219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652000" y="4572000"/>
            <a:ext cx="1219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652000" y="5029200"/>
            <a:ext cx="203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0058400" y="50292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956800" y="52578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448800" y="5257800"/>
            <a:ext cx="2032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9652000" y="5257801"/>
            <a:ext cx="2032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0566401" y="5181601"/>
            <a:ext cx="6095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17600" y="4110335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OCC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0058400" y="4110335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CC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6197600" y="4114800"/>
            <a:ext cx="59944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Or, maybe better still, reflect the diversity of the crowd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Let x = what the crowd believes, proportionately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0" y="3810000"/>
            <a:ext cx="121920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37600" y="5638801"/>
            <a:ext cx="2844800" cy="365125"/>
          </a:xfrm>
          <a:prstGeom prst="rect">
            <a:avLst/>
          </a:prstGeom>
        </p:spPr>
        <p:txBody>
          <a:bodyPr/>
          <a:lstStyle/>
          <a:p>
            <a:fld id="{BFF1EA30-F2D3-423E-9AA9-9E808201B0C7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6400" y="4191000"/>
            <a:ext cx="711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54400" y="4191000"/>
            <a:ext cx="711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02400" y="4191000"/>
            <a:ext cx="711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652000" y="3657600"/>
            <a:ext cx="12192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160000" y="4953000"/>
            <a:ext cx="406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550400" y="4724400"/>
            <a:ext cx="304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855200" y="5257800"/>
            <a:ext cx="508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550400" y="4800600"/>
            <a:ext cx="406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are required to attend an early morning business meeting at a scientific conference. In the past you have had trouble keeping focused in these meetings and have had trouble staying alert through them. What is the </a:t>
            </a:r>
            <a:r>
              <a:rPr lang="en-US" sz="2400" u="sng" dirty="0" smtClean="0"/>
              <a:t>most effective </a:t>
            </a:r>
            <a:r>
              <a:rPr lang="en-US" sz="2400" dirty="0" smtClean="0"/>
              <a:t>thing to do?                      </a:t>
            </a:r>
            <a:r>
              <a:rPr lang="en-US" dirty="0" smtClean="0"/>
              <a:t>(* = expert key)</a:t>
            </a: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Do what you can to stay awake, such as drinking coffee or sitting in the front row.* </a:t>
            </a:r>
            <a:r>
              <a:rPr lang="en-US" sz="2400" u="sng" dirty="0" smtClean="0"/>
              <a:t>(38%) </a:t>
            </a:r>
            <a:r>
              <a:rPr lang="en-US" sz="2400" dirty="0" smtClean="0"/>
              <a:t> </a:t>
            </a:r>
            <a:r>
              <a:rPr lang="en-US" sz="2400" b="1" dirty="0" smtClean="0"/>
              <a:t>___ </a:t>
            </a: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Read the agenda and last years’ minutes ahead of time. (32%) </a:t>
            </a:r>
            <a:r>
              <a:rPr lang="en-US" sz="2400" b="1" dirty="0" smtClean="0">
                <a:solidFill>
                  <a:srgbClr val="FF0000"/>
                </a:solidFill>
              </a:rPr>
              <a:t>----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During the meeting read through the meeting materials. (11%) </a:t>
            </a:r>
            <a:r>
              <a:rPr lang="en-US" sz="2400" dirty="0" smtClean="0">
                <a:solidFill>
                  <a:srgbClr val="00B050"/>
                </a:solidFill>
              </a:rPr>
              <a:t>. . . .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Come to the conference caught up on your sleep.* (18%)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._._._.  </a:t>
            </a:r>
            <a:endParaRPr lang="en-US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Skip the meeting this year. (1%)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._._._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324601"/>
            <a:ext cx="3048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Expert Key Score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251200" y="6324601"/>
            <a:ext cx="264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Popular Score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197600" y="6324601"/>
            <a:ext cx="3149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Consensus Score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9448800" y="6320136"/>
            <a:ext cx="2743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NRM Score</a:t>
            </a:r>
            <a:endParaRPr 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4284786"/>
            <a:ext cx="11785600" cy="203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4165600" y="4114801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OCC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7213600" y="4114801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OCC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6502400" y="4267200"/>
            <a:ext cx="609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454400" y="4267200"/>
            <a:ext cx="609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9600" y="4191000"/>
            <a:ext cx="6096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06400" y="4267200"/>
            <a:ext cx="91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06400" y="5105400"/>
            <a:ext cx="2032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550400" y="4343400"/>
            <a:ext cx="1219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550400" y="4495800"/>
            <a:ext cx="1219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652000" y="4572000"/>
            <a:ext cx="1219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652000" y="5029200"/>
            <a:ext cx="203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0058400" y="50292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956800" y="52578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448800" y="5257800"/>
            <a:ext cx="2032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9652000" y="5257801"/>
            <a:ext cx="2032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0566401" y="5181601"/>
            <a:ext cx="6095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17600" y="4110335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OCC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0058400" y="4110335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CC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9245600" y="4114800"/>
            <a:ext cx="29464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6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0" y="3810000"/>
            <a:ext cx="121920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37600" y="5638801"/>
            <a:ext cx="2844800" cy="365125"/>
          </a:xfrm>
          <a:prstGeom prst="rect">
            <a:avLst/>
          </a:prstGeom>
        </p:spPr>
        <p:txBody>
          <a:bodyPr/>
          <a:lstStyle/>
          <a:p>
            <a:fld id="{BFF1EA30-F2D3-423E-9AA9-9E808201B0C7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6400" y="4191000"/>
            <a:ext cx="711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54400" y="4191000"/>
            <a:ext cx="711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02400" y="4191000"/>
            <a:ext cx="711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652000" y="3657600"/>
            <a:ext cx="12192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160000" y="4953000"/>
            <a:ext cx="406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550400" y="4724400"/>
            <a:ext cx="304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855200" y="5257800"/>
            <a:ext cx="508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550400" y="4800600"/>
            <a:ext cx="406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are required to attend an early morning business meeting at a scientific conference. In the past you have had trouble keeping focused in these meetings and have had trouble staying alert through them. What is the </a:t>
            </a:r>
            <a:r>
              <a:rPr lang="en-US" sz="2400" u="sng" dirty="0" smtClean="0"/>
              <a:t>most effective </a:t>
            </a:r>
            <a:r>
              <a:rPr lang="en-US" sz="2400" dirty="0" smtClean="0"/>
              <a:t>thing to do?                      </a:t>
            </a:r>
            <a:r>
              <a:rPr lang="en-US" dirty="0" smtClean="0"/>
              <a:t>(* = expert key)</a:t>
            </a: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Do what you can to stay awake, such as drinking coffee or sitting in the front row.* </a:t>
            </a:r>
            <a:r>
              <a:rPr lang="en-US" sz="2400" u="sng" dirty="0" smtClean="0"/>
              <a:t>(38%) </a:t>
            </a:r>
            <a:r>
              <a:rPr lang="en-US" sz="2400" dirty="0" smtClean="0"/>
              <a:t> </a:t>
            </a:r>
            <a:r>
              <a:rPr lang="en-US" sz="2400" b="1" dirty="0" smtClean="0"/>
              <a:t>___ </a:t>
            </a: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Read the agenda and last years’ minutes ahead of time. (32%) </a:t>
            </a:r>
            <a:r>
              <a:rPr lang="en-US" sz="2400" b="1" dirty="0" smtClean="0">
                <a:solidFill>
                  <a:srgbClr val="FF0000"/>
                </a:solidFill>
              </a:rPr>
              <a:t>----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During the meeting read through the meeting materials. (11%) </a:t>
            </a:r>
            <a:r>
              <a:rPr lang="en-US" sz="2400" dirty="0" smtClean="0">
                <a:solidFill>
                  <a:srgbClr val="00B050"/>
                </a:solidFill>
              </a:rPr>
              <a:t>. . . .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Come to the conference caught up on your sleep.* (18%)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._._._.  </a:t>
            </a:r>
            <a:endParaRPr lang="en-US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Skip the meeting this year. (1%)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._._._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324601"/>
            <a:ext cx="3048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Expert Key Score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251200" y="6324601"/>
            <a:ext cx="264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Popular Score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197600" y="6324601"/>
            <a:ext cx="3149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Consensus Score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9448800" y="6320136"/>
            <a:ext cx="2743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NRM Score</a:t>
            </a:r>
            <a:endParaRPr 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4284786"/>
            <a:ext cx="11785600" cy="203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4165600" y="4114801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OCC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7213600" y="4114801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OCC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6502400" y="4267200"/>
            <a:ext cx="609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454400" y="4267200"/>
            <a:ext cx="609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9600" y="4191000"/>
            <a:ext cx="6096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06400" y="4267200"/>
            <a:ext cx="91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06400" y="5105400"/>
            <a:ext cx="2032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550400" y="4343400"/>
            <a:ext cx="1219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550400" y="4495800"/>
            <a:ext cx="1219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652000" y="4572000"/>
            <a:ext cx="1219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652000" y="5029200"/>
            <a:ext cx="203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0058400" y="50292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956800" y="52578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448800" y="5257800"/>
            <a:ext cx="2032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9652000" y="5257801"/>
            <a:ext cx="2032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0566401" y="5181601"/>
            <a:ext cx="6095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17600" y="4110335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OCC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0058400" y="4110335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CC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9245600" y="3962400"/>
            <a:ext cx="29464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What parametric IRT model  allows varying category slopes &amp; intercepts and does not require knowing category order?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37600" y="5638801"/>
            <a:ext cx="2844800" cy="365125"/>
          </a:xfrm>
          <a:prstGeom prst="rect">
            <a:avLst/>
          </a:prstGeom>
        </p:spPr>
        <p:txBody>
          <a:bodyPr/>
          <a:lstStyle/>
          <a:p>
            <a:fld id="{BFF1EA30-F2D3-423E-9AA9-9E808201B0C7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6400" y="4191000"/>
            <a:ext cx="711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54400" y="4191000"/>
            <a:ext cx="711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02400" y="4191000"/>
            <a:ext cx="711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652000" y="3657600"/>
            <a:ext cx="12192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160000" y="4953000"/>
            <a:ext cx="406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550400" y="4724400"/>
            <a:ext cx="304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855200" y="5257800"/>
            <a:ext cx="508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550400" y="4800600"/>
            <a:ext cx="406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12192000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are required to attend an early morning business meeting at a scientific conference. In the past you have had trouble keeping focused in these meetings and have had trouble staying alert through them. What is the </a:t>
            </a:r>
            <a:r>
              <a:rPr lang="en-US" sz="2400" u="sng" dirty="0" smtClean="0"/>
              <a:t>most effective </a:t>
            </a:r>
            <a:r>
              <a:rPr lang="en-US" sz="2400" dirty="0" smtClean="0"/>
              <a:t>thing to do?                      </a:t>
            </a:r>
            <a:r>
              <a:rPr lang="en-US" dirty="0" smtClean="0"/>
              <a:t>(* = expert key)</a:t>
            </a: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Do what you can to stay awake, such as drinking coffee or sitting in the front row.* </a:t>
            </a:r>
            <a:r>
              <a:rPr lang="en-US" sz="2400" u="sng" dirty="0" smtClean="0"/>
              <a:t>(38%)</a:t>
            </a:r>
            <a:r>
              <a:rPr lang="en-US" sz="2400" dirty="0" smtClean="0"/>
              <a:t>  </a:t>
            </a:r>
            <a:r>
              <a:rPr lang="en-US" sz="2400" b="1" dirty="0" smtClean="0"/>
              <a:t>___ </a:t>
            </a:r>
            <a:endParaRPr lang="en-US" sz="2400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Read the agenda and last years’ minutes ahead of time. (32%) </a:t>
            </a:r>
            <a:r>
              <a:rPr lang="en-US" sz="2400" b="1" dirty="0" smtClean="0">
                <a:solidFill>
                  <a:srgbClr val="FF0000"/>
                </a:solidFill>
              </a:rPr>
              <a:t>----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During the meeting read through the meeting materials. (11%) </a:t>
            </a:r>
            <a:r>
              <a:rPr lang="en-US" sz="2400" dirty="0" smtClean="0">
                <a:solidFill>
                  <a:srgbClr val="00B050"/>
                </a:solidFill>
              </a:rPr>
              <a:t>. . . .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Come to the conference caught up on your sleep.* (18%)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._._._.  </a:t>
            </a:r>
            <a:endParaRPr lang="en-US" dirty="0" smtClean="0"/>
          </a:p>
          <a:p>
            <a:pPr marL="342900" indent="-342900">
              <a:buAutoNum type="alphaLcPeriod"/>
            </a:pPr>
            <a:r>
              <a:rPr lang="en-US" sz="2400" dirty="0" smtClean="0"/>
              <a:t>Skip the meeting this year. (1%) 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._._._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324601"/>
            <a:ext cx="3048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Expert Key Score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251200" y="6324601"/>
            <a:ext cx="264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Popular Score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197600" y="6324601"/>
            <a:ext cx="3149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Consensus Score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9448800" y="6320136"/>
            <a:ext cx="2743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NRM Score</a:t>
            </a:r>
            <a:endParaRPr 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4284786"/>
            <a:ext cx="11785600" cy="203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4165600" y="4114801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OCC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7213600" y="4114801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OCC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6502400" y="4267200"/>
            <a:ext cx="609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454400" y="4267200"/>
            <a:ext cx="609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9600" y="4191000"/>
            <a:ext cx="6096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06400" y="4267200"/>
            <a:ext cx="91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06400" y="5105400"/>
            <a:ext cx="2032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550400" y="4343400"/>
            <a:ext cx="1219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550400" y="4495800"/>
            <a:ext cx="1219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652000" y="4572000"/>
            <a:ext cx="1219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652000" y="5029200"/>
            <a:ext cx="203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0058400" y="50292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956800" y="52578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448800" y="5257800"/>
            <a:ext cx="2032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9652000" y="5257801"/>
            <a:ext cx="2032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0566401" y="5181601"/>
            <a:ext cx="6095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17600" y="4110335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OCC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0058400" y="4110335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O</a:t>
            </a:r>
            <a:r>
              <a:rPr lang="en-US" sz="2400" dirty="0" smtClean="0"/>
              <a:t>CC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06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Study 1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smtClean="0"/>
              <a:t>Situational Test of Emotional Management for Youths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11 items, 4 options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smtClean="0"/>
              <a:t>MacCann &amp; Roberts, 2008; Roberts &amp; Burrus, 2012; Roberts, Brenneman, &amp; Lipnevich, 2012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i="1" smtClean="0"/>
              <a:t>N</a:t>
            </a:r>
            <a:r>
              <a:rPr lang="en-US" sz="1800" smtClean="0"/>
              <a:t> = 2048; middle-school students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Pick the best option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5 scoring methods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number-correct; consensus, 2PL, GPCM, NRM (no key)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24 outcomes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e.g., GPA, grades, personality, coping, teamwork, teachers’ evaluation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Software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IRT: IRTPRO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Factor analysis: Mplus (ESEM program)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rest: R </a:t>
            </a:r>
          </a:p>
          <a:p>
            <a:pPr lvl="1"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</p:txBody>
      </p:sp>
    </p:spTree>
    <p:extLst>
      <p:ext uri="{BB962C8B-B14F-4D97-AF65-F5344CB8AC3E}">
        <p14:creationId xmlns:p14="http://schemas.microsoft.com/office/powerpoint/2010/main" val="180770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Reliability and Correlation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930401" y="2133600"/>
          <a:ext cx="8377766" cy="2914650"/>
        </p:xfrm>
        <a:graphic>
          <a:graphicData uri="http://schemas.openxmlformats.org/drawingml/2006/table">
            <a:tbl>
              <a:tblPr/>
              <a:tblGrid>
                <a:gridCol w="2652184"/>
                <a:gridCol w="1145116"/>
                <a:gridCol w="1145117"/>
                <a:gridCol w="1145116"/>
                <a:gridCol w="1145117"/>
                <a:gridCol w="1145116"/>
              </a:tblGrid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Scoring Scheme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10160" marR="1016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Reliability</a:t>
                      </a:r>
                    </a:p>
                  </a:txBody>
                  <a:tcPr marL="10160" marR="1016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 Number-correct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10160" marR="1016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.44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10160" marR="1016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--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2. 2PL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10160" marR="1016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.52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10160" marR="1016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.89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--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 GPCM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10160" marR="1016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.57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10160" marR="1016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.91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.92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--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--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4. Consensus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10160" marR="1016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.60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10160" marR="1016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.91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.96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.95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5. NRM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10160" marR="1016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.63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10160" marR="10160" marT="762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.69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.81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.84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.85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8487" name="TextBox 1"/>
          <p:cNvSpPr txBox="1">
            <a:spLocks noChangeArrowheads="1"/>
          </p:cNvSpPr>
          <p:nvPr/>
        </p:nvSpPr>
        <p:spPr bwMode="auto">
          <a:xfrm>
            <a:off x="1828800" y="5334001"/>
            <a:ext cx="863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NRM has the highest reliability</a:t>
            </a:r>
          </a:p>
          <a:p>
            <a:r>
              <a:rPr lang="en-US" sz="2400" b="1"/>
              <a:t>NRM is the most unique score</a:t>
            </a:r>
          </a:p>
        </p:txBody>
      </p:sp>
    </p:spTree>
    <p:extLst>
      <p:ext uri="{BB962C8B-B14F-4D97-AF65-F5344CB8AC3E}">
        <p14:creationId xmlns:p14="http://schemas.microsoft.com/office/powerpoint/2010/main" val="24619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Correlations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(between various SJT scores (on the same task) and some other factors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1358901"/>
          <a:ext cx="11277600" cy="4433889"/>
        </p:xfrm>
        <a:graphic>
          <a:graphicData uri="http://schemas.openxmlformats.org/drawingml/2006/table">
            <a:tbl>
              <a:tblPr/>
              <a:tblGrid>
                <a:gridCol w="5892800"/>
                <a:gridCol w="1320800"/>
                <a:gridCol w="914400"/>
                <a:gridCol w="992717"/>
                <a:gridCol w="1140883"/>
                <a:gridCol w="1016000"/>
              </a:tblGrid>
              <a:tr h="963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Factors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Number-correct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2PL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Consensus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GPCM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NRM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6. 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Cooperation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(“I like to work with people.”) </a:t>
                      </a:r>
                    </a:p>
                  </a:txBody>
                  <a:tcPr marL="121920" marR="121920" marT="45726" marB="45726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.28</a:t>
                      </a:r>
                    </a:p>
                  </a:txBody>
                  <a:tcPr marL="10160" marR="10160" marT="76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.32</a:t>
                      </a:r>
                    </a:p>
                  </a:txBody>
                  <a:tcPr marL="10160" marR="10160" marT="76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.35</a:t>
                      </a:r>
                    </a:p>
                  </a:txBody>
                  <a:tcPr marL="10160" marR="10160" marT="76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.34</a:t>
                      </a:r>
                    </a:p>
                  </a:txBody>
                  <a:tcPr marL="10160" marR="10160" marT="76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.40</a:t>
                      </a:r>
                    </a:p>
                  </a:txBody>
                  <a:tcPr marL="10160" marR="10160" marT="76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10.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Anxiety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(“I give up easily.”)</a:t>
                      </a:r>
                    </a:p>
                  </a:txBody>
                  <a:tcPr marL="10160" marR="10160" marT="76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-.25</a:t>
                      </a:r>
                    </a:p>
                  </a:txBody>
                  <a:tcPr marL="10160" marR="10160" marT="76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-.28</a:t>
                      </a:r>
                    </a:p>
                  </a:txBody>
                  <a:tcPr marL="10160" marR="10160" marT="76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-.30</a:t>
                      </a:r>
                    </a:p>
                  </a:txBody>
                  <a:tcPr marL="10160" marR="10160" marT="76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-.28</a:t>
                      </a:r>
                    </a:p>
                  </a:txBody>
                  <a:tcPr marL="10160" marR="10160" marT="76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-.32</a:t>
                      </a:r>
                    </a:p>
                  </a:txBody>
                  <a:tcPr marL="10160" marR="10160" marT="76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12.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Openness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(“I enjoy homework”)</a:t>
                      </a:r>
                    </a:p>
                  </a:txBody>
                  <a:tcPr marL="10160" marR="10160" marT="76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.21</a:t>
                      </a:r>
                    </a:p>
                  </a:txBody>
                  <a:tcPr marL="10160" marR="10160" marT="76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.24</a:t>
                      </a:r>
                    </a:p>
                  </a:txBody>
                  <a:tcPr marL="10160" marR="10160" marT="76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.25</a:t>
                      </a:r>
                    </a:p>
                  </a:txBody>
                  <a:tcPr marL="10160" marR="10160" marT="76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.26</a:t>
                      </a:r>
                    </a:p>
                  </a:txBody>
                  <a:tcPr marL="10160" marR="10160" marT="76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.33</a:t>
                      </a:r>
                    </a:p>
                  </a:txBody>
                  <a:tcPr marL="10160" marR="10160" marT="76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13.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Sympathy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(“I think it is important to help people”)</a:t>
                      </a:r>
                    </a:p>
                  </a:txBody>
                  <a:tcPr marL="10160" marR="10160" marT="76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.29</a:t>
                      </a:r>
                    </a:p>
                  </a:txBody>
                  <a:tcPr marL="10160" marR="10160" marT="76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.34</a:t>
                      </a:r>
                    </a:p>
                  </a:txBody>
                  <a:tcPr marL="10160" marR="10160" marT="76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.35</a:t>
                      </a:r>
                    </a:p>
                  </a:txBody>
                  <a:tcPr marL="10160" marR="10160" marT="76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.35</a:t>
                      </a:r>
                    </a:p>
                  </a:txBody>
                  <a:tcPr marL="10160" marR="10160" marT="76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.39</a:t>
                      </a:r>
                    </a:p>
                  </a:txBody>
                  <a:tcPr marL="10160" marR="10160" marT="76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23.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Teacher evaluation: emotion stability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(“Overcomes challenges and setbacks”)</a:t>
                      </a:r>
                    </a:p>
                  </a:txBody>
                  <a:tcPr marL="10160" marR="10160" marT="76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.29</a:t>
                      </a:r>
                    </a:p>
                  </a:txBody>
                  <a:tcPr marL="10160" marR="10160" marT="76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.34</a:t>
                      </a:r>
                    </a:p>
                  </a:txBody>
                  <a:tcPr marL="10160" marR="10160" marT="76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.36</a:t>
                      </a:r>
                    </a:p>
                  </a:txBody>
                  <a:tcPr marL="10160" marR="10160" marT="76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.35</a:t>
                      </a:r>
                    </a:p>
                  </a:txBody>
                  <a:tcPr marL="10160" marR="10160" marT="76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.42</a:t>
                      </a:r>
                    </a:p>
                  </a:txBody>
                  <a:tcPr marL="10160" marR="10160" marT="7621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37600" y="5638801"/>
            <a:ext cx="2844800" cy="365125"/>
          </a:xfrm>
          <a:prstGeom prst="rect">
            <a:avLst/>
          </a:prstGeom>
        </p:spPr>
        <p:txBody>
          <a:bodyPr/>
          <a:lstStyle/>
          <a:p>
            <a:fld id="{0558964E-2BBC-49C0-B4F2-A010E4D65A7F}" type="slidenum">
              <a:rPr lang="en-US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9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181600"/>
          </a:xfrm>
        </p:spPr>
        <p:txBody>
          <a:bodyPr/>
          <a:lstStyle/>
          <a:p>
            <a:pPr eaLnBrk="1" hangingPunct="1"/>
            <a:r>
              <a:rPr lang="en-US" sz="2800" smtClean="0"/>
              <a:t>When the key is ambiguous (Studies 1, 3)</a:t>
            </a:r>
          </a:p>
          <a:p>
            <a:pPr lvl="1" eaLnBrk="1" hangingPunct="1"/>
            <a:r>
              <a:rPr lang="en-US" sz="2400" smtClean="0"/>
              <a:t>NRM is the best scoring method </a:t>
            </a:r>
          </a:p>
          <a:p>
            <a:pPr lvl="2" eaLnBrk="1" hangingPunct="1"/>
            <a:r>
              <a:rPr lang="en-US" sz="2000" smtClean="0"/>
              <a:t>higher reliability; higher validities</a:t>
            </a:r>
          </a:p>
          <a:p>
            <a:pPr lvl="1" eaLnBrk="1" hangingPunct="1"/>
            <a:r>
              <a:rPr lang="en-US" sz="2400" smtClean="0"/>
              <a:t>Among the two non-model based methods, consensus scoring is superior to number-correct scoring</a:t>
            </a:r>
          </a:p>
          <a:p>
            <a:pPr eaLnBrk="1" hangingPunct="1"/>
            <a:r>
              <a:rPr lang="en-US" sz="2800" smtClean="0"/>
              <a:t>When the key is clear (Study 2) </a:t>
            </a:r>
          </a:p>
          <a:p>
            <a:pPr lvl="1" eaLnBrk="1" hangingPunct="1"/>
            <a:r>
              <a:rPr lang="en-US" sz="2400" smtClean="0"/>
              <a:t>No difference among scoring methods</a:t>
            </a:r>
          </a:p>
          <a:p>
            <a:pPr eaLnBrk="1" hangingPunct="1"/>
            <a:endParaRPr lang="en-US" sz="28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37600" y="5638801"/>
            <a:ext cx="2844800" cy="365125"/>
          </a:xfrm>
          <a:prstGeom prst="rect">
            <a:avLst/>
          </a:prstGeom>
        </p:spPr>
        <p:txBody>
          <a:bodyPr/>
          <a:lstStyle/>
          <a:p>
            <a:fld id="{306ADF9C-9B29-47F5-9E36-337CF799996B}" type="slidenum">
              <a:rPr lang="en-US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0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Anchoring Vignettes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Suggestions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5638800"/>
          </a:xfrm>
        </p:spPr>
        <p:txBody>
          <a:bodyPr/>
          <a:lstStyle/>
          <a:p>
            <a:r>
              <a:rPr lang="en-US" sz="2800" dirty="0" smtClean="0"/>
              <a:t>Situational Judgment </a:t>
            </a:r>
            <a:r>
              <a:rPr lang="en-US" sz="2800" dirty="0" smtClean="0"/>
              <a:t>Tests are useful for capturing more context than typical personality items do</a:t>
            </a:r>
          </a:p>
          <a:p>
            <a:pPr lvl="1"/>
            <a:r>
              <a:rPr lang="en-US" sz="2600" dirty="0" smtClean="0"/>
              <a:t>But because of that they’re lower in reliability</a:t>
            </a:r>
          </a:p>
          <a:p>
            <a:pPr lvl="1"/>
            <a:r>
              <a:rPr lang="en-US" sz="2600" dirty="0" smtClean="0"/>
              <a:t>But meta-analyses (McDaniel et al) show that they add to personality tests (and cognitive tests) in predicting outcomes</a:t>
            </a:r>
          </a:p>
          <a:p>
            <a:r>
              <a:rPr lang="en-US" sz="2800" dirty="0" smtClean="0"/>
              <a:t>NRM scoring is a way to improve data </a:t>
            </a:r>
            <a:r>
              <a:rPr lang="en-US" sz="2800" dirty="0" smtClean="0"/>
              <a:t>quality (increase reliability and validity)</a:t>
            </a:r>
          </a:p>
          <a:p>
            <a:pPr lvl="1"/>
            <a:r>
              <a:rPr lang="en-US" sz="2600" dirty="0" smtClean="0"/>
              <a:t>Also allows to use items that do not have an obvious “right answer”</a:t>
            </a:r>
          </a:p>
        </p:txBody>
      </p:sp>
    </p:spTree>
    <p:extLst>
      <p:ext uri="{BB962C8B-B14F-4D97-AF65-F5344CB8AC3E}">
        <p14:creationId xmlns:p14="http://schemas.microsoft.com/office/powerpoint/2010/main" val="10968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Anchoring vignettes, forced-choice, and situational judgment tests have proven useful in increasing data quality for “personality” tests</a:t>
            </a:r>
          </a:p>
          <a:p>
            <a:r>
              <a:rPr lang="en-US" sz="2800" dirty="0" smtClean="0"/>
              <a:t>Along with other’s reports, these are perhaps the best ways to collect personality data today</a:t>
            </a:r>
          </a:p>
          <a:p>
            <a:r>
              <a:rPr lang="en-US" sz="2800" dirty="0" smtClean="0"/>
              <a:t>The drawbacks are additional development time, additional testing time, and more complex analyses</a:t>
            </a:r>
          </a:p>
          <a:p>
            <a:r>
              <a:rPr lang="en-US" sz="2800" dirty="0" smtClean="0"/>
              <a:t>These drawbacks may be small compared to the added value of these techniques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43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Thank you!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Jiyun Zu	</a:t>
            </a:r>
            <a:r>
              <a:rPr lang="en-US" dirty="0" smtClean="0">
                <a:hlinkClick r:id="rId2"/>
              </a:rPr>
              <a:t>jzu@ets.org</a:t>
            </a:r>
            <a:endParaRPr lang="en-US" dirty="0" smtClean="0"/>
          </a:p>
          <a:p>
            <a:pPr eaLnBrk="1" hangingPunct="1"/>
            <a:r>
              <a:rPr lang="en-US" dirty="0" smtClean="0"/>
              <a:t>Hongwen Guo </a:t>
            </a:r>
            <a:r>
              <a:rPr lang="en-US" dirty="0" smtClean="0">
                <a:hlinkClick r:id="rId3"/>
              </a:rPr>
              <a:t>hguo@ets.org</a:t>
            </a:r>
            <a:r>
              <a:rPr lang="en-US" dirty="0" smtClean="0"/>
              <a:t> </a:t>
            </a:r>
            <a:endParaRPr lang="en-US" dirty="0" smtClean="0"/>
          </a:p>
          <a:p>
            <a:pPr eaLnBrk="1" hangingPunct="1"/>
            <a:r>
              <a:rPr lang="en-US" dirty="0" smtClean="0"/>
              <a:t>Jonas Bertling </a:t>
            </a:r>
            <a:r>
              <a:rPr lang="en-US" dirty="0" smtClean="0">
                <a:hlinkClick r:id="rId4"/>
              </a:rPr>
              <a:t>jbertling@ets.org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Paola Heincke </a:t>
            </a:r>
            <a:r>
              <a:rPr lang="en-US" dirty="0" smtClean="0">
                <a:hlinkClick r:id="rId5"/>
              </a:rPr>
              <a:t>pheincke@ets.org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Jacob Seybert </a:t>
            </a:r>
            <a:r>
              <a:rPr lang="en-US" dirty="0" smtClean="0">
                <a:hlinkClick r:id="rId6"/>
              </a:rPr>
              <a:t>jseybert@ets.org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Bobby Naemi </a:t>
            </a:r>
            <a:r>
              <a:rPr lang="en-US" dirty="0" smtClean="0">
                <a:hlinkClick r:id="rId7"/>
              </a:rPr>
              <a:t>bnaemi@ets.org</a:t>
            </a:r>
            <a:r>
              <a:rPr lang="en-US" dirty="0" smtClean="0"/>
              <a:t> 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37600" y="5638801"/>
            <a:ext cx="2844800" cy="365125"/>
          </a:xfrm>
          <a:prstGeom prst="rect">
            <a:avLst/>
          </a:prstGeom>
        </p:spPr>
        <p:txBody>
          <a:bodyPr/>
          <a:lstStyle/>
          <a:p>
            <a:fld id="{67D48807-2F6D-4FB6-9095-343C906E0B52}" type="slidenum">
              <a:rPr lang="en-US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4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10972800" cy="1143000"/>
          </a:xfrm>
        </p:spPr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4648200"/>
          </a:xfrm>
        </p:spPr>
        <p:txBody>
          <a:bodyPr/>
          <a:lstStyle/>
          <a:p>
            <a:pPr eaLnBrk="1" hangingPunct="1"/>
            <a:r>
              <a:rPr lang="en-US" sz="1400" smtClean="0"/>
              <a:t>Birnbaum, A. (1968). Some latent trait models and their use in inferring an examinee=s ability. In F. M. Lord, &amp; M. R. Novick (Eds.) Statistical theories of mental scores. Reading, MA: Addison-Wesley.</a:t>
            </a:r>
          </a:p>
          <a:p>
            <a:pPr eaLnBrk="1" hangingPunct="1"/>
            <a:r>
              <a:rPr lang="en-US" sz="1400" smtClean="0"/>
              <a:t>Bock, R. D. (1972). Estimating item parameters and latent ability when responses are scored in two or more nominal categories. </a:t>
            </a:r>
            <a:r>
              <a:rPr lang="en-US" sz="1400" i="1" smtClean="0"/>
              <a:t>Psychometrika, 37,</a:t>
            </a:r>
            <a:r>
              <a:rPr lang="en-US" sz="1400" smtClean="0"/>
              <a:t> 29—51.  </a:t>
            </a:r>
          </a:p>
          <a:p>
            <a:pPr eaLnBrk="1" hangingPunct="1"/>
            <a:r>
              <a:rPr lang="en-US" sz="1400" smtClean="0"/>
              <a:t>Burrus, J., &amp; Roberts, R.D. (2012). </a:t>
            </a:r>
            <a:r>
              <a:rPr lang="en-US" sz="1400" i="1" smtClean="0"/>
              <a:t>Elementary Schools Research Collaborative Mission Skills Assessment: Fall 2011 Assessment Report.</a:t>
            </a:r>
            <a:r>
              <a:rPr lang="en-US" sz="1400" smtClean="0"/>
              <a:t> Princeton, NJ: Center for Academic and Workforce Readiness and Success, Educational Testing Service.</a:t>
            </a:r>
          </a:p>
          <a:p>
            <a:pPr eaLnBrk="1" hangingPunct="1"/>
            <a:r>
              <a:rPr lang="en-US" sz="1400" smtClean="0"/>
              <a:t>Burrus, J., Roberts, R.D.. Brenneman, M., &amp; Lipnevich, A. (2012). </a:t>
            </a:r>
            <a:r>
              <a:rPr lang="en-US" sz="1400" i="1" smtClean="0"/>
              <a:t>Elementary Schools Research Collaborative Preliminary Report of First Wave Mission Skills Assessment. </a:t>
            </a:r>
            <a:r>
              <a:rPr lang="en-US" sz="1400" smtClean="0"/>
              <a:t> Princeton, NJ: Center for Academic and Workforce Readiness and Success, Educational Testing Service. </a:t>
            </a:r>
          </a:p>
          <a:p>
            <a:pPr eaLnBrk="1" hangingPunct="1"/>
            <a:r>
              <a:rPr lang="en-US" sz="1400" smtClean="0"/>
              <a:t>MacCann, C., &amp; Roberts, R. D. (2008). New paradigms for assessing emotional intelligence: Theory and data. </a:t>
            </a:r>
            <a:r>
              <a:rPr lang="en-US" sz="1400" i="1" smtClean="0"/>
              <a:t>Emotion, 8,</a:t>
            </a:r>
            <a:r>
              <a:rPr lang="en-US" sz="1400" smtClean="0"/>
              <a:t> 540-551.</a:t>
            </a:r>
          </a:p>
          <a:p>
            <a:pPr eaLnBrk="1" hangingPunct="1"/>
            <a:r>
              <a:rPr lang="en-US" sz="1400" smtClean="0"/>
              <a:t>MacCann, C., &amp; Roberts, R. D. (2012). Just as smart but not as successful: Obese students obtain lower school grades but equivalent test scores to non-obese students. </a:t>
            </a:r>
            <a:r>
              <a:rPr lang="en-US" sz="1400" i="1" smtClean="0"/>
              <a:t>International Journal of Obesity</a:t>
            </a:r>
            <a:r>
              <a:rPr lang="en-US" sz="1400" smtClean="0"/>
              <a:t>, 1-7.</a:t>
            </a:r>
          </a:p>
          <a:p>
            <a:pPr eaLnBrk="1" hangingPunct="1"/>
            <a:r>
              <a:rPr lang="en-US" sz="1400" smtClean="0"/>
              <a:t>Oswald, Schmitt, Kim, Ramsay, Gillespie (2004). Developing a biodata measure and situational judgment inventory as predictors of college student performance. </a:t>
            </a:r>
            <a:r>
              <a:rPr lang="en-US" sz="1400" i="1" smtClean="0"/>
              <a:t>Journal of Applied Psychology</a:t>
            </a:r>
            <a:r>
              <a:rPr lang="en-US" sz="1400" smtClean="0"/>
              <a:t>, 89, 187-207. </a:t>
            </a:r>
          </a:p>
          <a:p>
            <a:pPr eaLnBrk="1" hangingPunct="1"/>
            <a:r>
              <a:rPr lang="en-US" sz="1400" smtClean="0"/>
              <a:t>Weekly, J. &amp; Ployhart, R. (Eds.) (2006). </a:t>
            </a:r>
            <a:r>
              <a:rPr lang="en-US" sz="1400" i="1" smtClean="0"/>
              <a:t>Situational judgment test: Theory, measurement and application</a:t>
            </a:r>
            <a:r>
              <a:rPr lang="en-US" sz="1400" smtClean="0"/>
              <a:t>. Mahwah, NJ: Lawrence Erlbaum Associates.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37600" y="5638801"/>
            <a:ext cx="2844800" cy="365125"/>
          </a:xfrm>
          <a:prstGeom prst="rect">
            <a:avLst/>
          </a:prstGeom>
        </p:spPr>
        <p:txBody>
          <a:bodyPr/>
          <a:lstStyle/>
          <a:p>
            <a:fld id="{704DC64B-0D64-4BAE-98B3-CC409A182143}" type="slidenum">
              <a:rPr lang="en-US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4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7B0C79-F01A-46AB-A828-E23F2908B0B9}" type="datetime1">
              <a:rPr lang="en-US" smtClean="0"/>
              <a:pPr>
                <a:defRPr/>
              </a:pPr>
              <a:t>10/1/2015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609600" y="1075266"/>
            <a:ext cx="10972800" cy="31242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1600" baseline="30000" dirty="0" smtClean="0">
                <a:latin typeface="+mn-lt"/>
              </a:rPr>
              <a:t>1</a:t>
            </a:r>
            <a:r>
              <a:rPr lang="en-US" sz="1600" dirty="0" smtClean="0">
                <a:latin typeface="+mn-lt"/>
              </a:rPr>
              <a:t> Connelly BS &amp; Ones DS (2010). An other perspective on personality: meta-analytic integration of observers' accuracy and predictive validity. </a:t>
            </a:r>
            <a:r>
              <a:rPr lang="en-US" sz="1600" dirty="0" err="1" smtClean="0">
                <a:latin typeface="+mn-lt"/>
              </a:rPr>
              <a:t>Psychol</a:t>
            </a:r>
            <a:r>
              <a:rPr lang="en-US" sz="1600" dirty="0" smtClean="0">
                <a:latin typeface="+mn-lt"/>
              </a:rPr>
              <a:t> Bull, 136(6), 1092-1122.</a:t>
            </a:r>
          </a:p>
          <a:p>
            <a:pPr>
              <a:buNone/>
            </a:pPr>
            <a:r>
              <a:rPr lang="en-US" sz="1600" dirty="0">
                <a:latin typeface="+mn-lt"/>
              </a:rPr>
              <a:t>Brown, A., &amp; Bartram, D. (2009, April). Doing less but getting more: Improving forced-choice measures with IRT. Paper presented at the 24th annual conference of the Society for Industrial and Organizational Psychology, New Orleans, LA.</a:t>
            </a:r>
          </a:p>
          <a:p>
            <a:pPr>
              <a:buNone/>
            </a:pPr>
            <a:r>
              <a:rPr lang="en-US" sz="1600" dirty="0" smtClean="0">
                <a:latin typeface="+mn-lt"/>
              </a:rPr>
              <a:t>Salgado</a:t>
            </a:r>
            <a:r>
              <a:rPr lang="en-US" sz="1600" dirty="0">
                <a:latin typeface="+mn-lt"/>
              </a:rPr>
              <a:t>, J.F., &amp; </a:t>
            </a:r>
            <a:r>
              <a:rPr lang="en-US" sz="1600" dirty="0" err="1">
                <a:latin typeface="+mn-lt"/>
              </a:rPr>
              <a:t>Táuriz</a:t>
            </a:r>
            <a:r>
              <a:rPr lang="en-US" sz="1600" dirty="0">
                <a:latin typeface="+mn-lt"/>
              </a:rPr>
              <a:t>, G. (2012): The Five-Factor Model, forced-choice personality inventories and performance: A comprehensive meta-analysis of academic and occupational validity studies, European Journal of Work and Organizational Psychology, </a:t>
            </a:r>
            <a:r>
              <a:rPr lang="en-US" sz="1600" dirty="0" smtClean="0">
                <a:latin typeface="+mn-lt"/>
              </a:rPr>
              <a:t>DOI:10.1080/1359432X.2012.716198</a:t>
            </a:r>
          </a:p>
          <a:p>
            <a:pPr>
              <a:buNone/>
            </a:pPr>
            <a:r>
              <a:rPr lang="en-US" sz="1600" dirty="0" err="1"/>
              <a:t>Barrick</a:t>
            </a:r>
            <a:r>
              <a:rPr lang="en-US" sz="1600" dirty="0"/>
              <a:t> &amp;  Mount, (1991). The Big Five personality dimensions and job performance: A meta-analysis. </a:t>
            </a:r>
            <a:r>
              <a:rPr lang="en-US" sz="1600" i="1" dirty="0"/>
              <a:t>Personnel Psychology, 44,</a:t>
            </a:r>
            <a:r>
              <a:rPr lang="en-US" sz="1600" dirty="0"/>
              <a:t> 1-26. </a:t>
            </a:r>
            <a:endParaRPr lang="en-US" sz="1600" dirty="0" smtClean="0"/>
          </a:p>
          <a:p>
            <a:r>
              <a:rPr lang="en-US" sz="1600" dirty="0"/>
              <a:t>Buckley (2009). Cross-national response styles in international educational assessments: Evidence from PISA 2006. https://edsurveys.rti.org/PISA/documents/Buckley_PISAresponsestyle.pdf.</a:t>
            </a:r>
          </a:p>
          <a:p>
            <a:r>
              <a:rPr lang="en-US" sz="1600" dirty="0" err="1"/>
              <a:t>Cronbach</a:t>
            </a:r>
            <a:r>
              <a:rPr lang="en-US" sz="1600" dirty="0"/>
              <a:t>, L.J. (1946). Response sets and test validity. Educational and Psychological Measurement, 6, 475-494.</a:t>
            </a:r>
          </a:p>
          <a:p>
            <a:r>
              <a:rPr lang="en-US" sz="1600" dirty="0"/>
              <a:t>He, J.  (2014). The psychological meaning of survey response styles from a cross-cultural perspective (Unpublished doctoral dissertation). Tilburg University, the Netherlands.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>
              <a:latin typeface="+mn-lt"/>
            </a:endParaRPr>
          </a:p>
          <a:p>
            <a:pPr>
              <a:buNone/>
            </a:pPr>
            <a:endParaRPr lang="en-US" sz="1600" dirty="0" smtClean="0">
              <a:latin typeface="+mn-lt"/>
            </a:endParaRPr>
          </a:p>
          <a:p>
            <a:pPr>
              <a:buNone/>
            </a:pPr>
            <a:endParaRPr lang="en-US" sz="1600" dirty="0" smtClean="0">
              <a:latin typeface="+mn-lt"/>
            </a:endParaRPr>
          </a:p>
          <a:p>
            <a:pPr>
              <a:buNone/>
            </a:pPr>
            <a:endParaRPr lang="en-US" sz="1600" dirty="0" smtClean="0">
              <a:latin typeface="+mn-lt"/>
            </a:endParaRPr>
          </a:p>
          <a:p>
            <a:pPr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203200" y="6492876"/>
            <a:ext cx="6096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169860-7434-4443-9030-A467C3E92756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534400" y="64928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7B0C79-F01A-46AB-A828-E23F2908B0B9}" type="datetime1">
              <a:rPr lang="en-US" smtClean="0"/>
              <a:pPr>
                <a:defRPr/>
              </a:pPr>
              <a:t>10/1/2015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999067" y="1329266"/>
            <a:ext cx="8229600" cy="3124200"/>
          </a:xfrm>
          <a:prstGeom prst="rect">
            <a:avLst/>
          </a:prstGeom>
        </p:spPr>
        <p:txBody>
          <a:bodyPr/>
          <a:lstStyle/>
          <a:p>
            <a:r>
              <a:rPr lang="en-US" sz="1600" dirty="0"/>
              <a:t>He, J., Bartram, D, </a:t>
            </a:r>
            <a:r>
              <a:rPr lang="en-US" sz="1600" dirty="0" err="1"/>
              <a:t>Inceoglu</a:t>
            </a:r>
            <a:r>
              <a:rPr lang="en-US" sz="1600" dirty="0"/>
              <a:t>, I., &amp; van de </a:t>
            </a:r>
            <a:r>
              <a:rPr lang="en-US" sz="1600" dirty="0" err="1"/>
              <a:t>Vijver</a:t>
            </a:r>
            <a:r>
              <a:rPr lang="en-US" sz="1600" dirty="0"/>
              <a:t>, F. (2014). Response Styles and Personality Traits: A Multilevel Analysis. Journal of Cross-cultural psychology. 0022022114534773</a:t>
            </a:r>
          </a:p>
          <a:p>
            <a:r>
              <a:rPr lang="en-US" sz="1600" dirty="0"/>
              <a:t>Hopkins, D., &amp; King, G. (2010). Improving Anchoring Vignettes: Designing Surveys to Correct Interpersonal Incomparability. Public Opinion Quarterly: 1-22. Copy at </a:t>
            </a:r>
            <a:r>
              <a:rPr lang="en-US" sz="1600" u="sng" dirty="0">
                <a:hlinkClick r:id="rId2"/>
              </a:rPr>
              <a:t>http://j.mp/jVFIVg</a:t>
            </a:r>
            <a:endParaRPr lang="en-US" sz="1600" dirty="0"/>
          </a:p>
          <a:p>
            <a:r>
              <a:rPr lang="en-US" sz="1600" dirty="0" err="1"/>
              <a:t>Khorramdel</a:t>
            </a:r>
            <a:r>
              <a:rPr lang="en-US" sz="1600" dirty="0"/>
              <a:t>, L., &amp; von Davier, M. (2014). Measuring response styles across the Big Five: A </a:t>
            </a:r>
            <a:r>
              <a:rPr lang="en-US" sz="1600" dirty="0" err="1"/>
              <a:t>multiscale</a:t>
            </a:r>
            <a:r>
              <a:rPr lang="en-US" sz="1600" dirty="0"/>
              <a:t> extension of an approach using multinomial processing trees. </a:t>
            </a:r>
            <a:r>
              <a:rPr lang="en-US" sz="1600" i="1" dirty="0"/>
              <a:t>Multivariate Behavioral Research, 49(2),</a:t>
            </a:r>
            <a:r>
              <a:rPr lang="en-US" sz="1600" dirty="0"/>
              <a:t> 161-177.</a:t>
            </a:r>
          </a:p>
          <a:p>
            <a:r>
              <a:rPr lang="en-US" sz="1600" dirty="0"/>
              <a:t>King, G., Christopher JL ,Murray, C.J.L., Salomon, J.A., &amp; </a:t>
            </a:r>
            <a:r>
              <a:rPr lang="en-US" sz="1600" dirty="0" err="1"/>
              <a:t>Tandon</a:t>
            </a:r>
            <a:r>
              <a:rPr lang="en-US" sz="1600" dirty="0"/>
              <a:t>, A. (2004). Enhancing the Validity and Cross-cultural Comparability of Measurement in Survey Research. </a:t>
            </a:r>
            <a:r>
              <a:rPr lang="en-US" sz="1600" i="1" dirty="0"/>
              <a:t>American Political Science Review</a:t>
            </a:r>
            <a:r>
              <a:rPr lang="en-US" sz="1600" dirty="0"/>
              <a:t> 98: 191–207 </a:t>
            </a:r>
          </a:p>
          <a:p>
            <a:r>
              <a:rPr lang="en-US" sz="1600" dirty="0"/>
              <a:t>King, G., &amp; Wand, J. (2007). Comparing incomparable survey responses: Evaluating and selecting anchoring vignettes. </a:t>
            </a:r>
            <a:r>
              <a:rPr lang="en-US" sz="1600" i="1" dirty="0"/>
              <a:t>Political Analysis 15, </a:t>
            </a:r>
            <a:r>
              <a:rPr lang="en-US" sz="1600" dirty="0"/>
              <a:t>46-66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Kyllonen, P., Zu, J., &amp; Guo, H. (2014). Exploiting the Wisdom of the Wise Crowd to Score Items With Fuzzy Keys: Nominal Response Model Scoring of Situational Judgment Tests. New directions in personality assessment. Psychometric Society, annual meeting, Madison, WI.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169860-7434-4443-9030-A467C3E92756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534400" y="64928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7B0C79-F01A-46AB-A828-E23F2908B0B9}" type="datetime1">
              <a:rPr lang="en-US" smtClean="0"/>
              <a:pPr>
                <a:defRPr/>
              </a:pPr>
              <a:t>9/30/2015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1981200" y="1905000"/>
            <a:ext cx="8229600" cy="3124200"/>
          </a:xfrm>
          <a:prstGeom prst="rect">
            <a:avLst/>
          </a:prstGeom>
        </p:spPr>
        <p:txBody>
          <a:bodyPr/>
          <a:lstStyle/>
          <a:p>
            <a:r>
              <a:rPr lang="en-US" sz="1600" dirty="0"/>
              <a:t>Kyllonen &amp; Bertling, 2013). Innovative questionnaire assessment methods to increase cross-country comparability. In L. Rutkowski, M. von Davier, &amp; D. Rutkowski, (eds.) </a:t>
            </a:r>
            <a:r>
              <a:rPr lang="en-US" sz="1600" i="1" dirty="0"/>
              <a:t>Handbook of International Large-Scale Assessment: Background, Technical Issues, and Methods of Data Analysis.</a:t>
            </a:r>
            <a:r>
              <a:rPr lang="en-US" sz="1600" dirty="0"/>
              <a:t> Boca Raton: CRC Press.</a:t>
            </a:r>
          </a:p>
          <a:p>
            <a:r>
              <a:rPr lang="en-US" sz="1600" dirty="0"/>
              <a:t>Likert, R. (1932). A technique for the measurement of attitudes. Archives of Psychology 140.</a:t>
            </a:r>
          </a:p>
          <a:p>
            <a:r>
              <a:rPr lang="en-US" sz="1600" dirty="0"/>
              <a:t>Marsh, H. W., </a:t>
            </a:r>
            <a:r>
              <a:rPr lang="en-US" sz="1600" dirty="0" err="1"/>
              <a:t>Hau</a:t>
            </a:r>
            <a:r>
              <a:rPr lang="en-US" sz="1600" dirty="0"/>
              <a:t>, K.T. (2004). Explaining paradoxical relations between academic self-concepts and achievements: Cross-cultural generalizability of the internal/external frame of reference predictions across 26 countries. Journal of Educational Psychology, 96(1), 56-67.</a:t>
            </a:r>
          </a:p>
          <a:p>
            <a:r>
              <a:rPr lang="en-US" sz="1600" dirty="0" err="1"/>
              <a:t>Mottus</a:t>
            </a:r>
            <a:r>
              <a:rPr lang="en-US" sz="1600" dirty="0"/>
              <a:t>, R., </a:t>
            </a:r>
            <a:r>
              <a:rPr lang="en-US" sz="1600" dirty="0" err="1"/>
              <a:t>Allik</a:t>
            </a:r>
            <a:r>
              <a:rPr lang="en-US" sz="1600" dirty="0"/>
              <a:t>, J., </a:t>
            </a:r>
            <a:r>
              <a:rPr lang="en-US" sz="1600" dirty="0" err="1"/>
              <a:t>Realo</a:t>
            </a:r>
            <a:r>
              <a:rPr lang="en-US" sz="1600" dirty="0"/>
              <a:t>, A., </a:t>
            </a:r>
            <a:r>
              <a:rPr lang="en-US" sz="1600" dirty="0" err="1"/>
              <a:t>Rossier</a:t>
            </a:r>
            <a:r>
              <a:rPr lang="en-US" sz="1600" dirty="0"/>
              <a:t>, J., </a:t>
            </a:r>
            <a:r>
              <a:rPr lang="en-US" sz="1600" dirty="0" err="1"/>
              <a:t>Zecca</a:t>
            </a:r>
            <a:r>
              <a:rPr lang="en-US" sz="1600" dirty="0"/>
              <a:t>, G., Ah-</a:t>
            </a:r>
            <a:r>
              <a:rPr lang="en-US" sz="1600" dirty="0" err="1"/>
              <a:t>Kion</a:t>
            </a:r>
            <a:r>
              <a:rPr lang="en-US" sz="1600" dirty="0"/>
              <a:t>, J. et al. (2012). The effect of response style on self-reported conscientiousness across 20 countries. Personality and Social Psychology Bulletin, 38, 1423-1436.</a:t>
            </a:r>
          </a:p>
          <a:p>
            <a:r>
              <a:rPr lang="en-US" sz="1600" dirty="0" err="1"/>
              <a:t>Poropat</a:t>
            </a:r>
            <a:r>
              <a:rPr lang="en-US" sz="1600" dirty="0"/>
              <a:t>, A. E. (2009).  A meta-analysis of the five-factor model of personality and academic performance. Psychological Bulletin, 135(2), 322-338. </a:t>
            </a:r>
            <a:r>
              <a:rPr lang="en-US" sz="1600" dirty="0" err="1"/>
              <a:t>doi</a:t>
            </a:r>
            <a:r>
              <a:rPr lang="en-US" sz="1600" dirty="0"/>
              <a:t>: 10.1037/a0014996.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169860-7434-4443-9030-A467C3E92756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6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534400" y="649287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7B0C79-F01A-46AB-A828-E23F2908B0B9}" type="datetime1">
              <a:rPr lang="en-US" smtClean="0"/>
              <a:pPr>
                <a:defRPr/>
              </a:pPr>
              <a:t>9/30/2015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1981200" y="1828800"/>
            <a:ext cx="8229600" cy="3124200"/>
          </a:xfrm>
          <a:prstGeom prst="rect">
            <a:avLst/>
          </a:prstGeom>
        </p:spPr>
        <p:txBody>
          <a:bodyPr/>
          <a:lstStyle/>
          <a:p>
            <a:r>
              <a:rPr lang="en-US" sz="1600" dirty="0"/>
              <a:t>Smith, P. B., &amp; Fischer, R. (2008). Acquiescence, extreme response bias and culture: A multilevel analysis. </a:t>
            </a:r>
            <a:r>
              <a:rPr lang="nl-NL" sz="1600" dirty="0"/>
              <a:t>In F. J. R. van de Vijver, D. A. van Hemert &amp; Y. H. Poortinga (Eds.), </a:t>
            </a:r>
            <a:r>
              <a:rPr lang="nl-NL" sz="1600" i="1" dirty="0"/>
              <a:t>Multilevel analysis of individuals and cultures</a:t>
            </a:r>
            <a:r>
              <a:rPr lang="nl-NL" sz="1600" dirty="0"/>
              <a:t> (pp. 285-314). </a:t>
            </a:r>
            <a:r>
              <a:rPr lang="en-US" sz="1600" dirty="0"/>
              <a:t>New York, NY: Taylor &amp; Francis Group/Lawrence Erlbaum Associates.</a:t>
            </a:r>
          </a:p>
          <a:p>
            <a:r>
              <a:rPr lang="en-US" sz="1600" dirty="0"/>
              <a:t>Van de </a:t>
            </a:r>
            <a:r>
              <a:rPr lang="en-US" sz="1600" dirty="0" err="1"/>
              <a:t>gaer</a:t>
            </a:r>
            <a:r>
              <a:rPr lang="en-US" sz="1600" dirty="0"/>
              <a:t>, E., </a:t>
            </a:r>
            <a:r>
              <a:rPr lang="en-US" sz="1600" dirty="0" err="1"/>
              <a:t>Grisay</a:t>
            </a:r>
            <a:r>
              <a:rPr lang="en-US" sz="1600" dirty="0"/>
              <a:t>, A., Schulz, W., &amp; </a:t>
            </a:r>
            <a:r>
              <a:rPr lang="en-US" sz="1600" dirty="0" err="1"/>
              <a:t>Gebhardt</a:t>
            </a:r>
            <a:r>
              <a:rPr lang="en-US" sz="1600" dirty="0"/>
              <a:t>, E. (2012). The reference group effect: An explanation of the paradoxical relationship between academic achievement and self-confidence across countries. Journal of Cross-Cultural Psychology, 43(8),1205-1228.</a:t>
            </a:r>
          </a:p>
          <a:p>
            <a:r>
              <a:rPr lang="en-US" sz="1600" dirty="0"/>
              <a:t>Van </a:t>
            </a:r>
            <a:r>
              <a:rPr lang="en-US" sz="1600" dirty="0" err="1"/>
              <a:t>Vaerenbergh</a:t>
            </a:r>
            <a:r>
              <a:rPr lang="en-US" sz="1600" dirty="0"/>
              <a:t>, Y., &amp; Thomas, T. D. (2012). Response styles in survey research: A literature review of antecedents, consequences, and remedies. </a:t>
            </a:r>
            <a:r>
              <a:rPr lang="en-US" sz="1600" i="1" dirty="0"/>
              <a:t>International Journal of Public Opinion Research</a:t>
            </a:r>
            <a:r>
              <a:rPr lang="en-US" sz="1600" dirty="0"/>
              <a:t>. doi:10.1093/</a:t>
            </a:r>
            <a:r>
              <a:rPr lang="en-US" sz="1600" dirty="0" err="1"/>
              <a:t>ijpor</a:t>
            </a:r>
            <a:r>
              <a:rPr lang="en-US" sz="1600" dirty="0"/>
              <a:t>/eds021</a:t>
            </a:r>
          </a:p>
          <a:p>
            <a:r>
              <a:rPr lang="en-US" sz="1600" dirty="0" err="1"/>
              <a:t>Vonkova</a:t>
            </a:r>
            <a:r>
              <a:rPr lang="en-US" sz="1600" dirty="0"/>
              <a:t>, H., Zamarro, G., </a:t>
            </a:r>
            <a:r>
              <a:rPr lang="en-US" sz="1600" dirty="0" err="1"/>
              <a:t>Deberg</a:t>
            </a:r>
            <a:r>
              <a:rPr lang="en-US" sz="1600" dirty="0"/>
              <a:t>, V. (2015). Comparisons of Student Perceptions of Teacher’s Performance in the Classroom: Using Parametric Anchoring Vignette Methods for Improving Comparability. </a:t>
            </a:r>
          </a:p>
          <a:p>
            <a:r>
              <a:rPr lang="en-US" sz="1600" dirty="0"/>
              <a:t>Hana </a:t>
            </a:r>
            <a:r>
              <a:rPr lang="en-US" sz="1600" dirty="0" err="1"/>
              <a:t>Vonkova</a:t>
            </a:r>
            <a:r>
              <a:rPr lang="en-US" sz="1600" dirty="0"/>
              <a:t>*, Jan </a:t>
            </a:r>
            <a:r>
              <a:rPr lang="en-US" sz="1600" dirty="0" err="1"/>
              <a:t>Hrabak</a:t>
            </a:r>
            <a:r>
              <a:rPr lang="en-US" sz="1600" dirty="0"/>
              <a:t> (2015). The (in) comparability of ICT knowledge and skill self-assessments among upper secondary school students: The use of the anchoring vignette method. Computers &amp; Education 85, 191-202.</a:t>
            </a:r>
          </a:p>
          <a:p>
            <a:pPr>
              <a:buNone/>
            </a:pPr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pPr>
              <a:buNone/>
            </a:pPr>
            <a:endParaRPr lang="en-US" sz="1600" dirty="0">
              <a:latin typeface="+mn-lt"/>
            </a:endParaRPr>
          </a:p>
          <a:p>
            <a:pPr>
              <a:buNone/>
            </a:pPr>
            <a:endParaRPr lang="en-US" sz="1600" dirty="0">
              <a:latin typeface="+mn-lt"/>
            </a:endParaRPr>
          </a:p>
          <a:p>
            <a:pPr>
              <a:buNone/>
            </a:pPr>
            <a:endParaRPr lang="en-US" sz="1600" dirty="0">
              <a:latin typeface="+mn-lt"/>
            </a:endParaRPr>
          </a:p>
          <a:p>
            <a:pPr>
              <a:buNone/>
            </a:pPr>
            <a:endParaRPr lang="en-US" sz="1600" dirty="0">
              <a:latin typeface="+mn-lt"/>
            </a:endParaRPr>
          </a:p>
          <a:p>
            <a:pPr>
              <a:buNone/>
            </a:pP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76400" y="6492876"/>
            <a:ext cx="4572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169860-7434-4443-9030-A467C3E92756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1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Anchoring Vignettes?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Method for rescaling Likert scale responses to respondent’s personal anchors</a:t>
            </a:r>
          </a:p>
          <a:p>
            <a:pPr marL="228600" lvl="1">
              <a:spcBef>
                <a:spcPts val="1000"/>
              </a:spcBef>
            </a:pPr>
            <a:r>
              <a:rPr lang="en-US" sz="2400" dirty="0" smtClean="0"/>
              <a:t>Developed by Wand &amp; King </a:t>
            </a:r>
            <a:r>
              <a:rPr lang="en-US" sz="2400" dirty="0" smtClean="0">
                <a:hlinkClick r:id="rId2"/>
              </a:rPr>
              <a:t>http://gking.harvard.edu/vign/</a:t>
            </a:r>
            <a:r>
              <a:rPr lang="en-US" sz="2400" dirty="0" smtClean="0"/>
              <a:t> </a:t>
            </a:r>
            <a:r>
              <a:rPr lang="en-US" sz="2400" dirty="0"/>
              <a:t>(King et al., 2004; King &amp; Wand, 2007)</a:t>
            </a:r>
          </a:p>
          <a:p>
            <a:endParaRPr lang="en-US" sz="2800" dirty="0" smtClean="0"/>
          </a:p>
          <a:p>
            <a:r>
              <a:rPr lang="en-US" sz="2800" dirty="0" smtClean="0"/>
              <a:t>Growing </a:t>
            </a:r>
            <a:r>
              <a:rPr lang="en-US" sz="2800" dirty="0" smtClean="0"/>
              <a:t>in </a:t>
            </a:r>
            <a:r>
              <a:rPr lang="en-US" sz="2800" dirty="0" smtClean="0"/>
              <a:t>popularity</a:t>
            </a:r>
          </a:p>
          <a:p>
            <a:pPr lvl="1"/>
            <a:r>
              <a:rPr lang="en-US" sz="2400" dirty="0" smtClean="0"/>
              <a:t>Used in surveys (e.g., sociology, political science, NIA)</a:t>
            </a:r>
          </a:p>
          <a:p>
            <a:pPr lvl="1"/>
            <a:r>
              <a:rPr lang="en-US" sz="2400" dirty="0" smtClean="0"/>
              <a:t>PISA 2012 Field Trial first time in educational surveys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727200" y="632460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074400" y="6340476"/>
            <a:ext cx="711200" cy="365125"/>
          </a:xfrm>
          <a:prstGeom prst="rect">
            <a:avLst/>
          </a:prstGeom>
        </p:spPr>
        <p:txBody>
          <a:bodyPr/>
          <a:lstStyle/>
          <a:p>
            <a:fld id="{750BB4CF-EF99-494D-8F66-3C233C60B75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S-PPT-2015-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0141 Corp ETS PPT template A [Compatibility Mode]" id="{53209019-2032-4489-AAE0-CF1166F6A4FA}" vid="{4F28B7F3-E24A-40F1-AA06-4A83A21F4C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ETS-PPT-2015-A</Template>
  <TotalTime>20216</TotalTime>
  <Words>8980</Words>
  <Application>Microsoft Office PowerPoint</Application>
  <PresentationFormat>Widescreen</PresentationFormat>
  <Paragraphs>1429</Paragraphs>
  <Slides>87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103" baseType="lpstr">
      <vt:lpstr>宋体</vt:lpstr>
      <vt:lpstr>Aharoni</vt:lpstr>
      <vt:lpstr>Arial</vt:lpstr>
      <vt:lpstr>Calibri</vt:lpstr>
      <vt:lpstr>Calibri Light</vt:lpstr>
      <vt:lpstr>Comic Sans MS</vt:lpstr>
      <vt:lpstr>Corbel</vt:lpstr>
      <vt:lpstr>Helvetica</vt:lpstr>
      <vt:lpstr>Lucida Sans Unicode</vt:lpstr>
      <vt:lpstr>Segoe UI Black</vt:lpstr>
      <vt:lpstr>Times</vt:lpstr>
      <vt:lpstr>Times New Roman</vt:lpstr>
      <vt:lpstr>Verdana</vt:lpstr>
      <vt:lpstr>Wingdings</vt:lpstr>
      <vt:lpstr>Wingdings 2</vt:lpstr>
      <vt:lpstr>ETS-PPT-2015-A</vt:lpstr>
      <vt:lpstr>   Anchoring Vignettes, Ranking Methods, and Situational Judgment Testing for Improving the Quality of Self-Reports</vt:lpstr>
      <vt:lpstr>Outline </vt:lpstr>
      <vt:lpstr>Problems with Ratings</vt:lpstr>
      <vt:lpstr>Problems with rating scales</vt:lpstr>
      <vt:lpstr>Cross-Cultural Comparability</vt:lpstr>
      <vt:lpstr>3 correlations: Within-country positive, pooled zero, Between-country negative</vt:lpstr>
      <vt:lpstr>There are methods to address these problems</vt:lpstr>
      <vt:lpstr>Anchoring Vignettes</vt:lpstr>
      <vt:lpstr>What are Anchoring Vignettes?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Consistent Relationships within  and across countries</vt:lpstr>
      <vt:lpstr>Consistent Relationships within  and across countries</vt:lpstr>
      <vt:lpstr>Correlations: Attitudes &amp; Math proficiency</vt:lpstr>
      <vt:lpstr>PowerPoint Presentation</vt:lpstr>
      <vt:lpstr>Anchors for one scale can be used to recode a second, unrelated scale (not recommended, but illustrative)</vt:lpstr>
      <vt:lpstr>Country level anchoring does not work as well as individual level anchoring</vt:lpstr>
      <vt:lpstr>Big 5 Anchoring Vignettes </vt:lpstr>
      <vt:lpstr>Parametric Approach</vt:lpstr>
      <vt:lpstr>Findings so far</vt:lpstr>
      <vt:lpstr>Promise</vt:lpstr>
      <vt:lpstr>Forced-choice Methods</vt:lpstr>
      <vt:lpstr>Forced-Choice Methods</vt:lpstr>
      <vt:lpstr>Why Forced Choice?</vt:lpstr>
      <vt:lpstr>Why Forced-Choice?</vt:lpstr>
      <vt:lpstr>Example for Forced Choice in PISA 2012:  Mathematics Intentions </vt:lpstr>
      <vt:lpstr>Forced Choice: Learning Strategies</vt:lpstr>
      <vt:lpstr>Correlations with Mathematics Proficiency – Likert vs. Forced-Choice</vt:lpstr>
      <vt:lpstr>Pairs</vt:lpstr>
      <vt:lpstr>Triplets</vt:lpstr>
      <vt:lpstr>Tetrads</vt:lpstr>
      <vt:lpstr>Tetrads (Multidimensional)</vt:lpstr>
      <vt:lpstr>Multidimensional Ranking</vt:lpstr>
      <vt:lpstr>PowerPoint Presentation</vt:lpstr>
      <vt:lpstr>Pairs (Multidimensional)</vt:lpstr>
      <vt:lpstr>Pairs (Unidimensional)</vt:lpstr>
      <vt:lpstr>Ipsative Data</vt:lpstr>
      <vt:lpstr>Ipsative Data</vt:lpstr>
      <vt:lpstr>Normative Data from Forced-Choice</vt:lpstr>
      <vt:lpstr>Quasi-Ipsative Data</vt:lpstr>
      <vt:lpstr>Empirical findings on Forced Choice vs. Single Statements</vt:lpstr>
      <vt:lpstr>Cross-cultural comparability</vt:lpstr>
      <vt:lpstr>IRT Scoring of Forced Choice Measures</vt:lpstr>
      <vt:lpstr>PowerPoint Presentation</vt:lpstr>
      <vt:lpstr>PowerPoint Presentation</vt:lpstr>
      <vt:lpstr>PowerPoint Presentation</vt:lpstr>
      <vt:lpstr>Details of administration—Business School</vt:lpstr>
      <vt:lpstr>Multiple regression models: GGPA</vt:lpstr>
      <vt:lpstr>Summary</vt:lpstr>
      <vt:lpstr>Situational Judgment 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Study 1</vt:lpstr>
      <vt:lpstr>Reliability and Correlation</vt:lpstr>
      <vt:lpstr>Correlations (between various SJT scores (on the same task) and some other factors </vt:lpstr>
      <vt:lpstr>Conclusion</vt:lpstr>
      <vt:lpstr>Suggestions</vt:lpstr>
      <vt:lpstr>General Conclusions</vt:lpstr>
      <vt:lpstr>Thank you!</vt:lpstr>
      <vt:lpstr>References</vt:lpstr>
      <vt:lpstr>References</vt:lpstr>
      <vt:lpstr>References </vt:lpstr>
      <vt:lpstr>References </vt:lpstr>
      <vt:lpstr>References </vt:lpstr>
    </vt:vector>
  </TitlesOfParts>
  <Company>ETS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FACETS and Yale School of Management Outcomes</dc:title>
  <dc:creator>Kyllonen, Patrick C</dc:creator>
  <cp:lastModifiedBy>Kyllonen, Patrick C</cp:lastModifiedBy>
  <cp:revision>129</cp:revision>
  <cp:lastPrinted>2015-08-13T20:52:27Z</cp:lastPrinted>
  <dcterms:created xsi:type="dcterms:W3CDTF">2015-07-27T13:13:30Z</dcterms:created>
  <dcterms:modified xsi:type="dcterms:W3CDTF">2015-10-01T14:30:16Z</dcterms:modified>
</cp:coreProperties>
</file>