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6"/>
  </p:notesMasterIdLst>
  <p:sldIdLst>
    <p:sldId id="292" r:id="rId2"/>
    <p:sldId id="290" r:id="rId3"/>
    <p:sldId id="293" r:id="rId4"/>
    <p:sldId id="294" r:id="rId5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188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George" initials="CG" lastIdx="15" clrIdx="0"/>
  <p:cmAuthor id="1" name="Daryl Hall" initials="DH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FFFFFF"/>
    <a:srgbClr val="0000FF"/>
    <a:srgbClr val="10335A"/>
    <a:srgbClr val="EEECE1"/>
    <a:srgbClr val="E2DECC"/>
    <a:srgbClr val="E7E9ED"/>
    <a:srgbClr val="A15B0F"/>
    <a:srgbClr val="4C8A3E"/>
    <a:srgbClr val="B2DE82"/>
    <a:srgbClr val="8DC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73257" autoAdjust="0"/>
  </p:normalViewPr>
  <p:slideViewPr>
    <p:cSldViewPr snapToGrid="0" snapToObjects="1">
      <p:cViewPr varScale="1">
        <p:scale>
          <a:sx n="86" d="100"/>
          <a:sy n="86" d="100"/>
        </p:scale>
        <p:origin x="1236" y="78"/>
      </p:cViewPr>
      <p:guideLst>
        <p:guide orient="horz"/>
        <p:guide pos="1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E8AB9-16C0-3645-A6DD-63975CC3464D}" type="datetimeFigureOut">
              <a:rPr lang="en-US" smtClean="0"/>
              <a:pPr/>
              <a:t>2017-03-03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D313F-63BD-DA45-B361-F8C94543D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89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Classroom conditions and grades are both under control of teachers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D313F-63BD-DA45-B361-F8C94543D25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37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5707" y="2130425"/>
            <a:ext cx="5810244" cy="406519"/>
          </a:xfrm>
          <a:ln>
            <a:noFill/>
          </a:ln>
        </p:spPr>
        <p:txBody>
          <a:bodyPr>
            <a:normAutofit/>
          </a:bodyPr>
          <a:lstStyle>
            <a:lvl1pPr algn="l">
              <a:defRPr sz="2600" b="1" baseline="0">
                <a:solidFill>
                  <a:srgbClr val="10335A"/>
                </a:solidFill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Presentation Title: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95707" y="3851910"/>
            <a:ext cx="5334480" cy="594788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 algn="l">
              <a:buNone/>
              <a:defRPr sz="1500" baseline="0">
                <a:solidFill>
                  <a:srgbClr val="10335A"/>
                </a:solidFill>
                <a:latin typeface="Arial Blac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at the xxx Conference, city, state (location)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2895707" y="3718988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V="1">
            <a:off x="2895707" y="4910663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1339" y="6155267"/>
            <a:ext cx="8675593" cy="794"/>
          </a:xfrm>
          <a:prstGeom prst="line">
            <a:avLst/>
          </a:prstGeom>
          <a:ln w="12700" cap="flat" cmpd="sng" algn="ctr">
            <a:solidFill>
              <a:srgbClr val="D2243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2826956" y="2629291"/>
            <a:ext cx="5806963" cy="926295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2600" b="0">
                <a:solidFill>
                  <a:srgbClr val="10335A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600">
                <a:latin typeface="Arial" pitchFamily="34" charset="0"/>
                <a:cs typeface="Arial" pitchFamily="34" charset="0"/>
              </a:defRPr>
            </a:lvl2pPr>
            <a:lvl3pPr>
              <a:defRPr sz="2600">
                <a:latin typeface="Arial" pitchFamily="34" charset="0"/>
                <a:cs typeface="Arial" pitchFamily="34" charset="0"/>
              </a:defRPr>
            </a:lvl3pPr>
            <a:lvl4pPr>
              <a:defRPr sz="2600">
                <a:latin typeface="Arial" pitchFamily="34" charset="0"/>
                <a:cs typeface="Arial" pitchFamily="34" charset="0"/>
              </a:defRPr>
            </a:lvl4pPr>
            <a:lvl5pPr>
              <a:defRPr sz="2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Subtitle (after colon) in this font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2826957" y="5132388"/>
            <a:ext cx="5806963" cy="914400"/>
          </a:xfrm>
          <a:ln>
            <a:noFill/>
          </a:ln>
        </p:spPr>
        <p:txBody>
          <a:bodyPr>
            <a:normAutofit/>
          </a:bodyPr>
          <a:lstStyle>
            <a:lvl1pPr>
              <a:spcBef>
                <a:spcPct val="20000"/>
              </a:spcBef>
              <a:buNone/>
              <a:defRPr sz="1600">
                <a:solidFill>
                  <a:srgbClr val="1033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ct val="20000"/>
              </a:spcBef>
            </a:pPr>
            <a:r>
              <a:rPr kumimoji="0" lang="en-US" sz="160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Author • Author</a:t>
            </a:r>
            <a:r>
              <a:rPr lang="en-US" sz="1600" dirty="0" smtClean="0">
                <a:latin typeface="Arial"/>
                <a:cs typeface="Arial"/>
              </a:rPr>
              <a:t> • Author</a:t>
            </a:r>
            <a:endParaRPr kumimoji="0" lang="en-US" sz="160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0">
              <a:spcBef>
                <a:spcPct val="20000"/>
              </a:spcBef>
            </a:pPr>
            <a:r>
              <a:rPr lang="en-US" sz="1600" dirty="0" smtClean="0">
                <a:latin typeface="Arial"/>
                <a:cs typeface="Arial"/>
              </a:rPr>
              <a:t>Author • Author • Author</a:t>
            </a:r>
            <a:endParaRPr kumimoji="0" lang="en-US" sz="160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2826957" y="4610100"/>
            <a:ext cx="5334480" cy="335598"/>
          </a:xfrm>
          <a:ln>
            <a:noFill/>
          </a:ln>
        </p:spPr>
        <p:txBody>
          <a:bodyPr>
            <a:normAutofit/>
          </a:bodyPr>
          <a:lstStyle>
            <a:lvl1pPr>
              <a:buNone/>
              <a:defRPr sz="1500" baseline="0">
                <a:solidFill>
                  <a:srgbClr val="10335A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dirty="0" smtClean="0"/>
              <a:t>Enter conference date</a:t>
            </a:r>
          </a:p>
        </p:txBody>
      </p:sp>
      <p:pic>
        <p:nvPicPr>
          <p:cNvPr id="14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" y="207437"/>
            <a:ext cx="1764430" cy="584242"/>
          </a:xfrm>
          <a:prstGeom prst="rect">
            <a:avLst/>
          </a:prstGeom>
          <a:noFill/>
        </p:spPr>
      </p:pic>
      <p:cxnSp>
        <p:nvCxnSpPr>
          <p:cNvPr id="15" name="Straight Connector 14"/>
          <p:cNvCxnSpPr/>
          <p:nvPr/>
        </p:nvCxnSpPr>
        <p:spPr>
          <a:xfrm flipV="1">
            <a:off x="231339" y="924449"/>
            <a:ext cx="8675593" cy="794"/>
          </a:xfrm>
          <a:prstGeom prst="line">
            <a:avLst/>
          </a:prstGeom>
          <a:ln w="508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2895707" y="3718988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2895707" y="4910663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231339" y="6155267"/>
            <a:ext cx="8675593" cy="794"/>
          </a:xfrm>
          <a:prstGeom prst="line">
            <a:avLst/>
          </a:prstGeom>
          <a:ln w="12700" cap="flat" cmpd="sng" algn="ctr">
            <a:solidFill>
              <a:srgbClr val="D2243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43840" y="207437"/>
            <a:ext cx="1764430" cy="584242"/>
          </a:xfrm>
          <a:prstGeom prst="rect">
            <a:avLst/>
          </a:prstGeom>
          <a:noFill/>
        </p:spPr>
      </p:pic>
      <p:cxnSp>
        <p:nvCxnSpPr>
          <p:cNvPr id="25" name="Straight Connector 24"/>
          <p:cNvCxnSpPr/>
          <p:nvPr userDrawn="1"/>
        </p:nvCxnSpPr>
        <p:spPr>
          <a:xfrm flipV="1">
            <a:off x="231339" y="924449"/>
            <a:ext cx="8675593" cy="794"/>
          </a:xfrm>
          <a:prstGeom prst="line">
            <a:avLst/>
          </a:prstGeom>
          <a:ln w="508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429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sert Text--One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57200" y="1173480"/>
            <a:ext cx="8229599" cy="4846320"/>
          </a:xfrm>
          <a:ln>
            <a:noFill/>
          </a:ln>
        </p:spPr>
        <p:txBody>
          <a:bodyPr/>
          <a:lstStyle>
            <a:lvl1pPr marL="228600" indent="-228600">
              <a:spcBef>
                <a:spcPts val="1000"/>
              </a:spcBef>
              <a:spcAft>
                <a:spcPts val="600"/>
              </a:spcAft>
              <a:buClr>
                <a:srgbClr val="10335A"/>
              </a:buClr>
              <a:buSzPct val="115000"/>
              <a:defRPr sz="2400" b="1">
                <a:solidFill>
                  <a:srgbClr val="10335A"/>
                </a:solidFill>
                <a:latin typeface="Arial Bold" pitchFamily="34" charset="0"/>
                <a:cs typeface="Arial Bold" pitchFamily="34" charset="0"/>
              </a:defRPr>
            </a:lvl1pPr>
            <a:lvl2pPr marL="457200" indent="-228600">
              <a:spcBef>
                <a:spcPts val="300"/>
              </a:spcBef>
              <a:spcAft>
                <a:spcPts val="300"/>
              </a:spcAft>
              <a:buClr>
                <a:srgbClr val="10335A"/>
              </a:buClr>
              <a:defRPr sz="2000" b="1">
                <a:solidFill>
                  <a:srgbClr val="10335A"/>
                </a:solidFill>
                <a:latin typeface="Arial Bold" pitchFamily="34" charset="0"/>
                <a:cs typeface="Arial Bold" pitchFamily="34" charset="0"/>
              </a:defRPr>
            </a:lvl2pPr>
            <a:lvl3pPr marL="685800" indent="-228600">
              <a:spcBef>
                <a:spcPts val="300"/>
              </a:spcBef>
              <a:buClr>
                <a:srgbClr val="10335A"/>
              </a:buClr>
              <a:defRPr sz="1800">
                <a:solidFill>
                  <a:srgbClr val="10335A"/>
                </a:solidFill>
              </a:defRPr>
            </a:lvl3pPr>
            <a:lvl4pPr marL="1316038" indent="-346075">
              <a:spcBef>
                <a:spcPts val="300"/>
              </a:spcBef>
              <a:defRPr sz="1400"/>
            </a:lvl4pPr>
            <a:lvl5pPr marL="1660525" indent="-344488">
              <a:spcBef>
                <a:spcPts val="300"/>
              </a:spcBef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1" y="6270041"/>
            <a:ext cx="1380760" cy="457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217968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206888"/>
            <a:ext cx="7772400" cy="15001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aseline="0">
                <a:solidFill>
                  <a:srgbClr val="10335A"/>
                </a:solidFill>
                <a:latin typeface="Arial Black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Section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pic>
        <p:nvPicPr>
          <p:cNvPr id="7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pic>
        <p:nvPicPr>
          <p:cNvPr id="8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8802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dirty="0" smtClean="0"/>
              <a:t>Table Title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54983" y="5272161"/>
            <a:ext cx="8443782" cy="914400"/>
          </a:xfrm>
        </p:spPr>
        <p:txBody>
          <a:bodyPr>
            <a:noAutofit/>
          </a:bodyPr>
          <a:lstStyle>
            <a:lvl1pPr marL="709613" indent="-1074738">
              <a:buNone/>
              <a:defRPr sz="1400" baseline="0">
                <a:solidFill>
                  <a:srgbClr val="10335A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Add Source and Notes here.</a:t>
            </a: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1"/>
          </p:nvPr>
        </p:nvSpPr>
        <p:spPr>
          <a:xfrm>
            <a:off x="354983" y="1045029"/>
            <a:ext cx="8443782" cy="4105469"/>
          </a:xfrm>
        </p:spPr>
        <p:txBody>
          <a:bodyPr/>
          <a:lstStyle>
            <a:lvl1pPr>
              <a:buNone/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pic>
        <p:nvPicPr>
          <p:cNvPr id="9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pic>
        <p:nvPicPr>
          <p:cNvPr id="11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5105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 or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dirty="0" smtClean="0"/>
              <a:t>Figure or Chart Title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54983" y="5272161"/>
            <a:ext cx="8443782" cy="914400"/>
          </a:xfrm>
        </p:spPr>
        <p:txBody>
          <a:bodyPr>
            <a:noAutofit/>
          </a:bodyPr>
          <a:lstStyle>
            <a:lvl1pPr marL="709613" indent="-1074738">
              <a:buNone/>
              <a:defRPr sz="1400" baseline="0">
                <a:solidFill>
                  <a:srgbClr val="10335A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1"/>
          </p:nvPr>
        </p:nvSpPr>
        <p:spPr>
          <a:xfrm>
            <a:off x="354983" y="1035698"/>
            <a:ext cx="8443782" cy="4124131"/>
          </a:xfrm>
          <a:prstGeom prst="roundRect">
            <a:avLst>
              <a:gd name="adj" fmla="val 0"/>
            </a:avLst>
          </a:prstGeom>
        </p:spPr>
        <p:txBody>
          <a:bodyPr/>
          <a:lstStyle>
            <a:lvl1pPr>
              <a:buNone/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pic>
        <p:nvPicPr>
          <p:cNvPr id="9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pic>
        <p:nvPicPr>
          <p:cNvPr id="10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55450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pic>
        <p:nvPicPr>
          <p:cNvPr id="6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b="0" smtClean="0">
                <a:solidFill>
                  <a:srgbClr val="10335A"/>
                </a:solidFill>
                <a:latin typeface="+mn-lt"/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b="0" dirty="0" smtClean="0">
              <a:solidFill>
                <a:srgbClr val="10335A"/>
              </a:solidFill>
              <a:latin typeface="+mn-lt"/>
              <a:cs typeface="Arial Black"/>
            </a:endParaRPr>
          </a:p>
        </p:txBody>
      </p:sp>
      <p:pic>
        <p:nvPicPr>
          <p:cNvPr id="7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134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120" y="274638"/>
            <a:ext cx="8674812" cy="64822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686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2120" y="922861"/>
            <a:ext cx="8674812" cy="1588"/>
          </a:xfrm>
          <a:prstGeom prst="line">
            <a:avLst/>
          </a:prstGeom>
          <a:ln w="508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2120" y="6149338"/>
            <a:ext cx="8674812" cy="1588"/>
          </a:xfrm>
          <a:prstGeom prst="line">
            <a:avLst/>
          </a:prstGeom>
          <a:ln w="127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68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9" r:id="rId3"/>
    <p:sldLayoutId id="2147483690" r:id="rId4"/>
    <p:sldLayoutId id="2147483691" r:id="rId5"/>
    <p:sldLayoutId id="2147483692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800" kern="1200">
          <a:solidFill>
            <a:srgbClr val="10335A"/>
          </a:solidFill>
          <a:latin typeface="Arial Black"/>
          <a:ea typeface="+mj-ea"/>
          <a:cs typeface="Arial 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on “Becoming Effective Learners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Conference on Measuring and Assessing Skills</a:t>
            </a:r>
            <a:endParaRPr lang="en-US" dirty="0" smtClean="0"/>
          </a:p>
          <a:p>
            <a:r>
              <a:rPr lang="en-US" dirty="0" smtClean="0"/>
              <a:t>Chicago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dirty="0" smtClean="0"/>
              <a:t>Brian Gill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March 2017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120" y="168506"/>
            <a:ext cx="8674812" cy="6482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Examining within-student differences across classrooms is very valuable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Addresses malleability of non-cognitive skills</a:t>
            </a:r>
          </a:p>
          <a:p>
            <a:pPr lvl="1"/>
            <a:r>
              <a:rPr lang="en-US" dirty="0" smtClean="0"/>
              <a:t>Skeptics have argued that key non-cognitive skills should not be a focus of intervention because they are largely fixed</a:t>
            </a:r>
            <a:endParaRPr lang="en-US" dirty="0" smtClean="0"/>
          </a:p>
          <a:p>
            <a:r>
              <a:rPr lang="en-US" dirty="0" smtClean="0"/>
              <a:t>Gets closer to causal inference</a:t>
            </a:r>
          </a:p>
          <a:p>
            <a:pPr lvl="1"/>
            <a:r>
              <a:rPr lang="en-US" dirty="0" smtClean="0"/>
              <a:t>Removes unobserved fixed student-level factors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120" y="184834"/>
            <a:ext cx="8674812" cy="648223"/>
          </a:xfrm>
        </p:spPr>
        <p:txBody>
          <a:bodyPr>
            <a:normAutofit/>
          </a:bodyPr>
          <a:lstStyle/>
          <a:p>
            <a:r>
              <a:rPr lang="en-US" dirty="0" smtClean="0"/>
              <a:t>More work needed to test theoretical model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Relationship of predictors to each other? What is really driving the relationships?</a:t>
            </a:r>
          </a:p>
          <a:p>
            <a:r>
              <a:rPr lang="en-US" dirty="0" smtClean="0"/>
              <a:t>Reverse causality threat: students who do better in class may have better attitudes/habits as a result</a:t>
            </a:r>
          </a:p>
          <a:p>
            <a:pPr lvl="1"/>
            <a:r>
              <a:rPr lang="en-US" dirty="0" smtClean="0"/>
              <a:t>Consider control for prior grades in subject</a:t>
            </a:r>
          </a:p>
          <a:p>
            <a:r>
              <a:rPr lang="en-US" dirty="0" smtClean="0"/>
              <a:t>Possibly over-controlling for variables that may be related to predictors (between students)</a:t>
            </a:r>
          </a:p>
          <a:p>
            <a:r>
              <a:rPr lang="en-US" dirty="0" smtClean="0"/>
              <a:t>Is the relationship between classroom conditions and grades telling us something about students or about teachers?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11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Could this be used by educators, and if so, how?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If not </a:t>
            </a:r>
            <a:r>
              <a:rPr lang="en-US" smtClean="0"/>
              <a:t>high-stakes accountability (ESSA), </a:t>
            </a:r>
            <a:r>
              <a:rPr lang="en-US" dirty="0" smtClean="0"/>
              <a:t>maybe performance management?</a:t>
            </a:r>
          </a:p>
          <a:p>
            <a:r>
              <a:rPr lang="en-US" dirty="0" smtClean="0"/>
              <a:t>Would need to distill to a smaller number of indicators</a:t>
            </a:r>
          </a:p>
          <a:p>
            <a:r>
              <a:rPr lang="en-US" dirty="0" smtClean="0"/>
              <a:t>Which indicators would we want educators or policymakers to focus on?</a:t>
            </a:r>
          </a:p>
          <a:p>
            <a:pPr lvl="1"/>
            <a:r>
              <a:rPr lang="en-US" dirty="0" smtClean="0"/>
              <a:t>Classroom environment?</a:t>
            </a:r>
          </a:p>
          <a:p>
            <a:pPr lvl="1"/>
            <a:r>
              <a:rPr lang="en-US" dirty="0" smtClean="0"/>
              <a:t>Academic mindsets?</a:t>
            </a:r>
          </a:p>
          <a:p>
            <a:pPr lvl="1"/>
            <a:r>
              <a:rPr lang="en-US" dirty="0" smtClean="0"/>
              <a:t>Academic perseverance?</a:t>
            </a:r>
          </a:p>
          <a:p>
            <a:pPr lvl="1"/>
            <a:r>
              <a:rPr lang="en-US" dirty="0" smtClean="0"/>
              <a:t>Academic behaviors?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331980"/>
      </p:ext>
    </p:extLst>
  </p:cSld>
  <p:clrMapOvr>
    <a:masterClrMapping/>
  </p:clrMapOvr>
</p:sld>
</file>

<file path=ppt/theme/theme1.xml><?xml version="1.0" encoding="utf-8"?>
<a:theme xmlns:a="http://schemas.openxmlformats.org/drawingml/2006/main" name="Mathematica">
  <a:themeElements>
    <a:clrScheme name="Mathematica Red">
      <a:dk1>
        <a:sysClr val="windowText" lastClr="000000"/>
      </a:dk1>
      <a:lt1>
        <a:sysClr val="window" lastClr="FFFFFF"/>
      </a:lt1>
      <a:dk2>
        <a:srgbClr val="10335A"/>
      </a:dk2>
      <a:lt2>
        <a:srgbClr val="EEECE1"/>
      </a:lt2>
      <a:accent1>
        <a:srgbClr val="E61D35"/>
      </a:accent1>
      <a:accent2>
        <a:srgbClr val="F59A29"/>
      </a:accent2>
      <a:accent3>
        <a:srgbClr val="EA5534"/>
      </a:accent3>
      <a:accent4>
        <a:srgbClr val="F08442"/>
      </a:accent4>
      <a:accent5>
        <a:srgbClr val="FDBC18"/>
      </a:accent5>
      <a:accent6>
        <a:srgbClr val="F2955C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>
    <a:extraClrScheme>
      <a:clrScheme name="Mathematica Blue">
        <a:dk1>
          <a:sysClr val="windowText" lastClr="000000"/>
        </a:dk1>
        <a:lt1>
          <a:sysClr val="window" lastClr="FFFFFF"/>
        </a:lt1>
        <a:dk2>
          <a:srgbClr val="10335A"/>
        </a:dk2>
        <a:lt2>
          <a:srgbClr val="EEECE1"/>
        </a:lt2>
        <a:accent1>
          <a:srgbClr val="184E8A"/>
        </a:accent1>
        <a:accent2>
          <a:srgbClr val="79B4E1"/>
        </a:accent2>
        <a:accent3>
          <a:srgbClr val="2067B6"/>
        </a:accent3>
        <a:accent4>
          <a:srgbClr val="4D9CD7"/>
        </a:accent4>
        <a:accent5>
          <a:srgbClr val="A2CAE8"/>
        </a:accent5>
        <a:accent6>
          <a:srgbClr val="2067B6"/>
        </a:accent6>
        <a:hlink>
          <a:srgbClr val="0000FF"/>
        </a:hlink>
        <a:folHlink>
          <a:srgbClr val="800080"/>
        </a:folHlink>
      </a:clrScheme>
    </a:extraClrScheme>
    <a:extraClrScheme>
      <a:clrScheme name="Mathematica Red">
        <a:dk1>
          <a:sysClr val="windowText" lastClr="000000"/>
        </a:dk1>
        <a:lt1>
          <a:sysClr val="window" lastClr="FFFFFF"/>
        </a:lt1>
        <a:dk2>
          <a:srgbClr val="10335A"/>
        </a:dk2>
        <a:lt2>
          <a:srgbClr val="EEECE1"/>
        </a:lt2>
        <a:accent1>
          <a:srgbClr val="E61D35"/>
        </a:accent1>
        <a:accent2>
          <a:srgbClr val="F59A29"/>
        </a:accent2>
        <a:accent3>
          <a:srgbClr val="EA5534"/>
        </a:accent3>
        <a:accent4>
          <a:srgbClr val="F08442"/>
        </a:accent4>
        <a:accent5>
          <a:srgbClr val="FDBC18"/>
        </a:accent5>
        <a:accent6>
          <a:srgbClr val="F2955C"/>
        </a:accent6>
        <a:hlink>
          <a:srgbClr val="0000FF"/>
        </a:hlink>
        <a:folHlink>
          <a:srgbClr val="800080"/>
        </a:folHlink>
      </a:clrScheme>
    </a:extraClrScheme>
    <a:extraClrScheme>
      <a:clrScheme name="Mathematica Green">
        <a:dk1>
          <a:sysClr val="windowText" lastClr="000000"/>
        </a:dk1>
        <a:lt1>
          <a:sysClr val="window" lastClr="FFFFFF"/>
        </a:lt1>
        <a:dk2>
          <a:srgbClr val="10335A"/>
        </a:dk2>
        <a:lt2>
          <a:srgbClr val="EEECE1"/>
        </a:lt2>
        <a:accent1>
          <a:srgbClr val="006A4F"/>
        </a:accent1>
        <a:accent2>
          <a:srgbClr val="8DC765"/>
        </a:accent2>
        <a:accent3>
          <a:srgbClr val="4C8A3E"/>
        </a:accent3>
        <a:accent4>
          <a:srgbClr val="5CA84A"/>
        </a:accent4>
        <a:accent5>
          <a:srgbClr val="B2DE82"/>
        </a:accent5>
        <a:accent6>
          <a:srgbClr val="5FAD4D"/>
        </a:accent6>
        <a:hlink>
          <a:srgbClr val="0000FF"/>
        </a:hlink>
        <a:folHlink>
          <a:srgbClr val="800080"/>
        </a:folHlink>
      </a:clrScheme>
    </a:extraClrScheme>
  </a:extraClrSchemeLst>
  <a:extLst>
    <a:ext uri="{05A4C25C-085E-4340-85A3-A5531E510DB2}">
      <thm15:themeFamily xmlns:thm15="http://schemas.microsoft.com/office/thememl/2012/main" name="1 Light Background Slide Template.potx" id="{42F54AA8-A9D4-47CF-B703-82EE7EE9E0E2}" vid="{2CC503E2-811B-4FFC-9596-586A9169D7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 Light Background Slide Template</Template>
  <TotalTime>1474</TotalTime>
  <Words>204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Arial Bold</vt:lpstr>
      <vt:lpstr>Calibri</vt:lpstr>
      <vt:lpstr>Mathematica</vt:lpstr>
      <vt:lpstr>Comments on “Becoming Effective Learners</vt:lpstr>
      <vt:lpstr>Examining within-student differences across classrooms is very valuable</vt:lpstr>
      <vt:lpstr>More work needed to test theoretical model</vt:lpstr>
      <vt:lpstr>Could this be used by educators, and if so, how?</vt:lpstr>
    </vt:vector>
  </TitlesOfParts>
  <Company>Mathematica,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“Becoming Effective Learners</dc:title>
  <dc:creator>Brian Gill</dc:creator>
  <cp:lastModifiedBy>Brian Gill</cp:lastModifiedBy>
  <cp:revision>14</cp:revision>
  <cp:lastPrinted>2013-05-31T17:28:00Z</cp:lastPrinted>
  <dcterms:created xsi:type="dcterms:W3CDTF">2017-03-03T17:40:40Z</dcterms:created>
  <dcterms:modified xsi:type="dcterms:W3CDTF">2017-03-04T18:14:55Z</dcterms:modified>
</cp:coreProperties>
</file>