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93" r:id="rId6"/>
    <p:sldId id="294" r:id="rId7"/>
    <p:sldId id="295" r:id="rId8"/>
    <p:sldId id="299" r:id="rId9"/>
    <p:sldId id="296" r:id="rId10"/>
    <p:sldId id="298" r:id="rId11"/>
    <p:sldId id="297" r:id="rId12"/>
    <p:sldId id="261" r:id="rId13"/>
    <p:sldId id="263" r:id="rId14"/>
    <p:sldId id="286" r:id="rId15"/>
    <p:sldId id="285" r:id="rId16"/>
    <p:sldId id="270" r:id="rId17"/>
    <p:sldId id="271" r:id="rId18"/>
    <p:sldId id="272" r:id="rId19"/>
    <p:sldId id="273" r:id="rId20"/>
    <p:sldId id="274" r:id="rId21"/>
    <p:sldId id="300" r:id="rId22"/>
    <p:sldId id="301" r:id="rId23"/>
    <p:sldId id="276" r:id="rId24"/>
    <p:sldId id="303" r:id="rId25"/>
    <p:sldId id="287" r:id="rId26"/>
    <p:sldId id="277" r:id="rId27"/>
    <p:sldId id="278" r:id="rId28"/>
    <p:sldId id="279" r:id="rId29"/>
    <p:sldId id="288" r:id="rId30"/>
    <p:sldId id="291" r:id="rId31"/>
    <p:sldId id="292" r:id="rId32"/>
    <p:sldId id="280" r:id="rId33"/>
    <p:sldId id="290" r:id="rId34"/>
    <p:sldId id="282" r:id="rId35"/>
    <p:sldId id="283" r:id="rId36"/>
    <p:sldId id="28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9C05-D540-40C3-9C1C-7C94348B64A5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34CE-D556-4398-831B-C4FC586D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0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9C05-D540-40C3-9C1C-7C94348B64A5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34CE-D556-4398-831B-C4FC586D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5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9C05-D540-40C3-9C1C-7C94348B64A5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34CE-D556-4398-831B-C4FC586D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9C05-D540-40C3-9C1C-7C94348B64A5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34CE-D556-4398-831B-C4FC586D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5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9C05-D540-40C3-9C1C-7C94348B64A5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34CE-D556-4398-831B-C4FC586D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8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9C05-D540-40C3-9C1C-7C94348B64A5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34CE-D556-4398-831B-C4FC586D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2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9C05-D540-40C3-9C1C-7C94348B64A5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34CE-D556-4398-831B-C4FC586D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50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9C05-D540-40C3-9C1C-7C94348B64A5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34CE-D556-4398-831B-C4FC586D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5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9C05-D540-40C3-9C1C-7C94348B64A5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34CE-D556-4398-831B-C4FC586D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4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9C05-D540-40C3-9C1C-7C94348B64A5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34CE-D556-4398-831B-C4FC586D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2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9C05-D540-40C3-9C1C-7C94348B64A5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34CE-D556-4398-831B-C4FC586D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0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A9C05-D540-40C3-9C1C-7C94348B64A5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134CE-D556-4398-831B-C4FC586D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0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75080" y="980440"/>
            <a:ext cx="9738360" cy="2712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5080" y="980440"/>
            <a:ext cx="9773920" cy="2712719"/>
          </a:xfrm>
        </p:spPr>
        <p:txBody>
          <a:bodyPr>
            <a:normAutofit/>
          </a:bodyPr>
          <a:lstStyle/>
          <a:p>
            <a:r>
              <a:rPr lang="en-US" b="1" dirty="0"/>
              <a:t>What Do Test Scores Miss? The Importance of Teacher Effects on Non-Test Score Outcomes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30040"/>
            <a:ext cx="9144000" cy="11277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C. Kirabo Jackson</a:t>
            </a:r>
          </a:p>
          <a:p>
            <a:r>
              <a:rPr lang="en-US" sz="3200" dirty="0" smtClean="0"/>
              <a:t>Northwestern University and NBER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28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237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From </a:t>
            </a:r>
            <a:r>
              <a:rPr lang="en-US" sz="3200" dirty="0" err="1"/>
              <a:t>Lindqvist</a:t>
            </a:r>
            <a:r>
              <a:rPr lang="en-US" sz="3200" dirty="0"/>
              <a:t> and </a:t>
            </a:r>
            <a:r>
              <a:rPr lang="en-US" sz="3200" dirty="0" err="1" smtClean="0"/>
              <a:t>Vestman</a:t>
            </a:r>
            <a:r>
              <a:rPr lang="en-US" sz="3200" dirty="0" smtClean="0"/>
              <a:t> (2011) using Swedish data.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8367" y="1127500"/>
            <a:ext cx="5863495" cy="531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9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Replicating Behaviors of Psychometric Measures of Noncognitive Skills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304" y="1849119"/>
            <a:ext cx="11334096" cy="44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9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021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Theoretical Framework</a:t>
            </a:r>
            <a:endParaRPr lang="en-US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06119" y="985520"/>
                <a:ext cx="10715567" cy="2824480"/>
              </a:xfrm>
            </p:spPr>
            <p:txBody>
              <a:bodyPr>
                <a:normAutofit/>
              </a:bodyPr>
              <a:lstStyle/>
              <a:p>
                <a:r>
                  <a:rPr lang="en-US" sz="2200" b="1" dirty="0" smtClean="0"/>
                  <a:t>Students</a:t>
                </a:r>
                <a:r>
                  <a:rPr lang="en-US" sz="2200" dirty="0"/>
                  <a:t>: Each student </a:t>
                </a:r>
                <a:r>
                  <a:rPr lang="en-US" sz="2200" i="1" dirty="0" err="1"/>
                  <a:t>i</a:t>
                </a:r>
                <a:r>
                  <a:rPr lang="en-US" sz="2200" dirty="0"/>
                  <a:t> has a two-dimensional ability vector                       . Subscript </a:t>
                </a:r>
                <a:r>
                  <a:rPr lang="en-US" sz="2200" i="1" dirty="0"/>
                  <a:t>c</a:t>
                </a:r>
                <a:r>
                  <a:rPr lang="en-US" sz="2200" dirty="0"/>
                  <a:t> denotes the cognitive dimension and the subscript </a:t>
                </a:r>
                <a:r>
                  <a:rPr lang="en-US" sz="2200" i="1" dirty="0"/>
                  <a:t>n</a:t>
                </a:r>
                <a:r>
                  <a:rPr lang="en-US" sz="2200" dirty="0"/>
                  <a:t> denotes the non-cognitive dimension. </a:t>
                </a:r>
              </a:p>
              <a:p>
                <a:r>
                  <a:rPr lang="en-US" sz="2200" b="1" dirty="0"/>
                  <a:t>Teachers</a:t>
                </a:r>
                <a:r>
                  <a:rPr lang="en-US" sz="2200" dirty="0"/>
                  <a:t>: Teacher </a:t>
                </a:r>
                <a:r>
                  <a:rPr lang="en-US" sz="2200" i="1" dirty="0"/>
                  <a:t>j</a:t>
                </a:r>
                <a:r>
                  <a:rPr lang="en-US" sz="2200" dirty="0"/>
                  <a:t> has </a:t>
                </a:r>
                <a:r>
                  <a:rPr lang="en-US" sz="2200" dirty="0" smtClean="0"/>
                  <a:t>quality </a:t>
                </a:r>
                <a:r>
                  <a:rPr lang="en-US" sz="2200" dirty="0"/>
                  <a:t>vector                           </a:t>
                </a:r>
                <a:r>
                  <a:rPr lang="en-US" sz="2200" dirty="0" smtClean="0"/>
                  <a:t> </a:t>
                </a:r>
                <a:r>
                  <a:rPr lang="en-US" sz="2200" dirty="0"/>
                  <a:t>which describes how much teacher </a:t>
                </a:r>
                <a:r>
                  <a:rPr lang="en-US" sz="2200" i="1" dirty="0"/>
                  <a:t>j</a:t>
                </a:r>
                <a:r>
                  <a:rPr lang="en-US" sz="2200" dirty="0"/>
                  <a:t> changes each dimension of student </a:t>
                </a:r>
                <a:r>
                  <a:rPr lang="en-US" sz="2200" dirty="0" smtClean="0"/>
                  <a:t>ability. </a:t>
                </a:r>
                <a:endParaRPr lang="en-US" sz="2200" dirty="0"/>
              </a:p>
              <a:p>
                <a:r>
                  <a:rPr lang="en-US" sz="2200" b="1" i="1" dirty="0"/>
                  <a:t>Total </a:t>
                </a:r>
                <a:r>
                  <a:rPr lang="en-US" sz="2200" b="1" dirty="0"/>
                  <a:t>ability</a:t>
                </a:r>
                <a:r>
                  <a:rPr lang="en-US" sz="2200" dirty="0"/>
                  <a:t> of student </a:t>
                </a:r>
                <a:r>
                  <a:rPr lang="en-US" sz="2200" i="1" dirty="0" err="1"/>
                  <a:t>i</a:t>
                </a:r>
                <a:r>
                  <a:rPr lang="en-US" sz="2200" dirty="0"/>
                  <a:t> with teacher </a:t>
                </a:r>
                <a:r>
                  <a:rPr lang="en-US" sz="2200" i="1" dirty="0"/>
                  <a:t>j</a:t>
                </a:r>
                <a:r>
                  <a:rPr lang="en-US" sz="2200" dirty="0"/>
                  <a:t> </a:t>
                </a:r>
                <a:r>
                  <a:rPr lang="en-US" sz="1600" dirty="0" smtClean="0"/>
                  <a:t>is                                                                           </a:t>
                </a:r>
                <a:r>
                  <a:rPr lang="en-US" sz="1600" dirty="0" smtClean="0">
                    <a:solidFill>
                      <a:schemeClr val="accent1"/>
                    </a:solidFill>
                  </a:rPr>
                  <a:t>[where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accent1"/>
                    </a:solidFill>
                  </a:rPr>
                  <a:t>]</a:t>
                </a:r>
                <a:endParaRPr lang="en-US" sz="1600" dirty="0"/>
              </a:p>
              <a:p>
                <a:r>
                  <a:rPr lang="en-US" sz="2200" b="1" dirty="0" smtClean="0"/>
                  <a:t>Skill measures: </a:t>
                </a:r>
                <a:r>
                  <a:rPr lang="en-US" sz="2200" dirty="0"/>
                  <a:t>Each </a:t>
                </a:r>
                <a:r>
                  <a:rPr lang="en-US" sz="2200" dirty="0" smtClean="0"/>
                  <a:t>outcome/skill measure </a:t>
                </a:r>
                <a:r>
                  <a:rPr lang="en-US" sz="2200" i="1" dirty="0"/>
                  <a:t>z</a:t>
                </a:r>
                <a:r>
                  <a:rPr lang="en-US" sz="2200" dirty="0"/>
                  <a:t> is a linear function of </a:t>
                </a:r>
                <a:r>
                  <a:rPr lang="en-US" sz="2200" dirty="0" smtClean="0"/>
                  <a:t>ability so that</a:t>
                </a:r>
                <a:endParaRPr lang="en-US" sz="1800" dirty="0"/>
              </a:p>
              <a:p>
                <a:endParaRPr lang="en-US" sz="1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06119" y="985520"/>
                <a:ext cx="10715567" cy="2824480"/>
              </a:xfrm>
              <a:blipFill>
                <a:blip r:embed="rId2"/>
                <a:stretch>
                  <a:fillRect l="-683" t="-2808" r="-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12"/>
              <p:cNvSpPr txBox="1">
                <a:spLocks/>
              </p:cNvSpPr>
              <p:nvPr/>
            </p:nvSpPr>
            <p:spPr>
              <a:xfrm>
                <a:off x="424870" y="4067904"/>
                <a:ext cx="11268364" cy="19182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 smtClean="0"/>
                  <a:t>Teacher Effects</a:t>
                </a:r>
                <a:r>
                  <a:rPr lang="en-US" sz="2400" dirty="0"/>
                  <a:t>:  </a:t>
                </a:r>
                <a:r>
                  <a:rPr lang="en-US" sz="2400" dirty="0" smtClean="0"/>
                  <a:t>Teacher </a:t>
                </a:r>
                <a:r>
                  <a:rPr lang="en-US" sz="2400" i="1" dirty="0"/>
                  <a:t>j</a:t>
                </a:r>
                <a:r>
                  <a:rPr lang="en-US" sz="2400" dirty="0"/>
                  <a:t>’s effect on </a:t>
                </a:r>
                <a:r>
                  <a:rPr lang="en-US" sz="2400" dirty="0" smtClean="0"/>
                  <a:t>skill </a:t>
                </a:r>
                <a:r>
                  <a:rPr lang="en-US" sz="2400" dirty="0"/>
                  <a:t>measure </a:t>
                </a:r>
                <a:r>
                  <a:rPr lang="en-US" sz="2400" i="1" dirty="0" smtClean="0"/>
                  <a:t>z </a:t>
                </a:r>
                <a:r>
                  <a:rPr lang="en-US" sz="2400" dirty="0" smtClean="0"/>
                  <a:t>of </a:t>
                </a:r>
                <a:r>
                  <a:rPr lang="en-US" sz="2400" dirty="0"/>
                  <a:t>student </a:t>
                </a:r>
                <a:r>
                  <a:rPr lang="en-US" sz="2400" i="1" dirty="0" err="1"/>
                  <a:t>i</a:t>
                </a:r>
                <a:r>
                  <a:rPr lang="en-US" sz="2400" i="1" dirty="0"/>
                  <a:t>, </a:t>
                </a:r>
                <a:r>
                  <a:rPr lang="en-US" sz="2400" dirty="0" smtClean="0"/>
                  <a:t>is </a:t>
                </a:r>
                <a:r>
                  <a:rPr lang="en-US" sz="2400" dirty="0"/>
                  <a:t>a weighted average of teacher </a:t>
                </a:r>
                <a:r>
                  <a:rPr lang="en-US" sz="2400" i="1" dirty="0"/>
                  <a:t>j</a:t>
                </a:r>
                <a:r>
                  <a:rPr lang="en-US" sz="2400" dirty="0"/>
                  <a:t>’s effective quality for each dimension of student 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𝑧𝑖𝑗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dirty="0"/>
                  <a:t>. </a:t>
                </a:r>
                <a:endParaRPr lang="en-US" sz="2400" dirty="0" smtClean="0"/>
              </a:p>
              <a:p>
                <a:r>
                  <a:rPr lang="en-US" sz="2400" dirty="0" smtClean="0"/>
                  <a:t>The </a:t>
                </a:r>
                <a:r>
                  <a:rPr lang="en-US" sz="2400" i="1" dirty="0"/>
                  <a:t>average</a:t>
                </a:r>
                <a:r>
                  <a:rPr lang="en-US" sz="2400" dirty="0"/>
                  <a:t> effect of teacher </a:t>
                </a:r>
                <a:r>
                  <a:rPr lang="en-US" sz="2400" i="1" dirty="0"/>
                  <a:t>j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on outcome z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Because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,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𝑧𝑗</m:t>
                        </m:r>
                      </m:sub>
                    </m:sSub>
                  </m:oMath>
                </a14:m>
                <a:r>
                  <a:rPr lang="en-US" sz="2400" dirty="0"/>
                  <a:t> is a linear function of the teacher quality vector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).</a:t>
                </a: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24" name="Content Placeholder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70" y="4067904"/>
                <a:ext cx="11268364" cy="1918225"/>
              </a:xfrm>
              <a:prstGeom prst="rect">
                <a:avLst/>
              </a:prstGeom>
              <a:blipFill>
                <a:blip r:embed="rId3"/>
                <a:stretch>
                  <a:fillRect l="-758" t="-2540" r="-1082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48809" y="3158839"/>
                <a:ext cx="5405664" cy="619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809" y="3158839"/>
                <a:ext cx="5405664" cy="6193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7740998" y="2125410"/>
            <a:ext cx="3473440" cy="466314"/>
            <a:chOff x="7492702" y="2573834"/>
            <a:chExt cx="3476029" cy="1035357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7492702" y="3178533"/>
              <a:ext cx="535183" cy="43065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921012" y="2573834"/>
              <a:ext cx="3047719" cy="8200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Contribution of other teachers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876332" y="981190"/>
                <a:ext cx="16855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𝑐𝑖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332" y="981190"/>
                <a:ext cx="168559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93462" y="1697116"/>
                <a:ext cx="1915909" cy="397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462" y="1697116"/>
                <a:ext cx="1915909" cy="397288"/>
              </a:xfrm>
              <a:prstGeom prst="rect">
                <a:avLst/>
              </a:prstGeom>
              <a:blipFill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570173" y="2432425"/>
                <a:ext cx="2548589" cy="391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173" y="2432425"/>
                <a:ext cx="2548589" cy="391646"/>
              </a:xfrm>
              <a:prstGeom prst="rect">
                <a:avLst/>
              </a:prstGeom>
              <a:blipFill>
                <a:blip r:embed="rId7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75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6421" y="497963"/>
                <a:ext cx="11267440" cy="5902842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2400" b="1" u="sng" dirty="0">
                    <a:solidFill>
                      <a:schemeClr val="accent5"/>
                    </a:solidFill>
                  </a:rPr>
                  <a:t>Policy-makers wish to predict teacher effects for the long-run outcome(s</a:t>
                </a:r>
                <a:r>
                  <a:rPr lang="en-US" sz="2400" b="1" u="sng" dirty="0" smtClean="0">
                    <a:solidFill>
                      <a:schemeClr val="accent5"/>
                    </a:solidFill>
                  </a:rPr>
                  <a:t>)</a:t>
                </a:r>
                <a:endParaRPr lang="en-US" sz="2400" b="1" u="sng" dirty="0" smtClean="0"/>
              </a:p>
              <a:p>
                <a:r>
                  <a:rPr lang="en-US" sz="2400" b="1" u="sng" dirty="0" smtClean="0"/>
                  <a:t>Proposition:</a:t>
                </a:r>
                <a:r>
                  <a:rPr lang="en-US" sz="2400" dirty="0" smtClean="0"/>
                  <a:t> </a:t>
                </a:r>
                <a:r>
                  <a:rPr lang="en-US" sz="2400" i="1" dirty="0"/>
                  <a:t>One can predict a greater fraction of the variability in teacher effects on long-run outcomes using </a:t>
                </a:r>
                <a:r>
                  <a:rPr lang="en-US" sz="2400" i="1" dirty="0" smtClean="0"/>
                  <a:t>multiple skill measures </a:t>
                </a:r>
                <a:r>
                  <a:rPr lang="en-US" sz="2400" i="1" dirty="0"/>
                  <a:t>that reflect </a:t>
                </a:r>
                <a:r>
                  <a:rPr lang="en-US" sz="2400" i="1" dirty="0">
                    <a:solidFill>
                      <a:schemeClr val="accent5"/>
                    </a:solidFill>
                  </a:rPr>
                  <a:t>a different mix of both ability types</a:t>
                </a:r>
                <a:r>
                  <a:rPr lang="en-US" sz="2400" i="1" dirty="0"/>
                  <a:t> than using any single </a:t>
                </a:r>
                <a:r>
                  <a:rPr lang="en-US" sz="2400" i="1" dirty="0" smtClean="0"/>
                  <a:t>skill measure.</a:t>
                </a:r>
                <a:endParaRPr lang="en-US" sz="900" i="1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2000" i="1" dirty="0" smtClean="0">
                    <a:solidFill>
                      <a:srgbClr val="FF0000"/>
                    </a:solidFill>
                  </a:rPr>
                  <a:t>Intuition:</a:t>
                </a:r>
              </a:p>
              <a:p>
                <a:pPr algn="just"/>
                <a:r>
                  <a:rPr lang="en-US" sz="2400" dirty="0" smtClean="0"/>
                  <a:t>If </a:t>
                </a:r>
                <a:r>
                  <a:rPr lang="en-US" sz="2400" dirty="0"/>
                  <a:t>we regress the teacher effect on the long run outcome </a:t>
                </a:r>
                <a:r>
                  <a:rPr lang="en-US" sz="2400" dirty="0" smtClean="0"/>
                  <a:t>(graduation) on </a:t>
                </a:r>
                <a:r>
                  <a:rPr lang="en-US" sz="2400" dirty="0"/>
                  <a:t>her effect on </a:t>
                </a:r>
                <a:r>
                  <a:rPr lang="en-US" sz="2400" dirty="0" smtClean="0"/>
                  <a:t>skill measure 1 (tests), </a:t>
                </a:r>
                <a:r>
                  <a:rPr lang="en-US" sz="2400" dirty="0"/>
                  <a:t>the residuals will reflect those dimensions of </a:t>
                </a:r>
                <a:r>
                  <a:rPr lang="en-US" sz="2400" dirty="0" smtClean="0"/>
                  <a:t>student ability </a:t>
                </a:r>
                <a:r>
                  <a:rPr lang="en-US" sz="2400" dirty="0"/>
                  <a:t>reflected in the </a:t>
                </a:r>
                <a:r>
                  <a:rPr lang="en-US" sz="2400" dirty="0" smtClean="0"/>
                  <a:t>long run </a:t>
                </a:r>
                <a:r>
                  <a:rPr lang="en-US" sz="2400" dirty="0"/>
                  <a:t>outcome </a:t>
                </a:r>
                <a:r>
                  <a:rPr lang="en-US" sz="2400" dirty="0" smtClean="0"/>
                  <a:t>(graduation) that </a:t>
                </a:r>
                <a:r>
                  <a:rPr lang="en-US" sz="2400" dirty="0"/>
                  <a:t>are not in skill measure </a:t>
                </a:r>
                <a:r>
                  <a:rPr lang="en-US" sz="2400" dirty="0" smtClean="0"/>
                  <a:t>1 (tests).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algn="just"/>
                <a:r>
                  <a:rPr lang="en-US" sz="2400" dirty="0"/>
                  <a:t>If we regress the teacher effect </a:t>
                </a:r>
                <a:r>
                  <a:rPr lang="en-US" sz="2400" dirty="0" smtClean="0"/>
                  <a:t>on skill measure </a:t>
                </a:r>
                <a:r>
                  <a:rPr lang="en-US" sz="2400" dirty="0"/>
                  <a:t>2 </a:t>
                </a:r>
                <a:r>
                  <a:rPr lang="en-US" sz="2400" dirty="0" smtClean="0"/>
                  <a:t>(behaviors) on </a:t>
                </a:r>
                <a:r>
                  <a:rPr lang="en-US" sz="2400" dirty="0"/>
                  <a:t>her effect on skill measure </a:t>
                </a:r>
                <a:r>
                  <a:rPr lang="en-US" sz="2400" dirty="0" smtClean="0"/>
                  <a:t>1 (tests), </a:t>
                </a:r>
                <a:r>
                  <a:rPr lang="en-US" sz="2400" dirty="0"/>
                  <a:t>the residuals will reflect those dimensions of ability reflected in skill measure 2 </a:t>
                </a:r>
                <a:r>
                  <a:rPr lang="en-US" sz="2400" dirty="0" smtClean="0"/>
                  <a:t>(behaviors) that </a:t>
                </a:r>
                <a:r>
                  <a:rPr lang="en-US" sz="2400" dirty="0"/>
                  <a:t>are not in skill measure 1 </a:t>
                </a:r>
                <a:r>
                  <a:rPr lang="en-US" sz="2400" dirty="0" smtClean="0"/>
                  <a:t>(tests).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just"/>
                <a:r>
                  <a:rPr lang="en-US" sz="2400" dirty="0" smtClean="0"/>
                  <a:t>In most cases, the </a:t>
                </a:r>
                <a:r>
                  <a:rPr lang="en-US" sz="2400" dirty="0"/>
                  <a:t>two residuals will be correlated so that the second skill measure </a:t>
                </a:r>
                <a:r>
                  <a:rPr lang="en-US" sz="2400" dirty="0" smtClean="0"/>
                  <a:t>(behaviors) </a:t>
                </a:r>
                <a:r>
                  <a:rPr lang="en-US" sz="2400" dirty="0"/>
                  <a:t>will increase the predicted effect on the long run </a:t>
                </a:r>
                <a:r>
                  <a:rPr lang="en-US" sz="2400" dirty="0" smtClean="0"/>
                  <a:t>outcome (graduation).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6421" y="497963"/>
                <a:ext cx="11267440" cy="5902842"/>
              </a:xfrm>
              <a:blipFill>
                <a:blip r:embed="rId2"/>
                <a:stretch>
                  <a:fillRect l="-703" t="-1446" r="-811" b="-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305"/>
          <p:cNvSpPr>
            <a:spLocks noChangeArrowheads="1"/>
          </p:cNvSpPr>
          <p:nvPr/>
        </p:nvSpPr>
        <p:spPr bwMode="auto">
          <a:xfrm>
            <a:off x="2667000" y="2962393"/>
            <a:ext cx="42672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307"/>
          <p:cNvSpPr>
            <a:spLocks noChangeArrowheads="1"/>
          </p:cNvSpPr>
          <p:nvPr/>
        </p:nvSpPr>
        <p:spPr bwMode="auto">
          <a:xfrm>
            <a:off x="3505200" y="4691505"/>
            <a:ext cx="586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6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311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5"/>
                </a:solidFill>
              </a:rPr>
              <a:t>Deriving an Empirical Model From the Theory</a:t>
            </a:r>
            <a:endParaRPr lang="en-US" b="1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7807" y="1447800"/>
                <a:ext cx="11107271" cy="49960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Each </a:t>
                </a:r>
                <a:r>
                  <a:rPr lang="en-US" dirty="0"/>
                  <a:t>9</a:t>
                </a:r>
                <a:r>
                  <a:rPr lang="en-US" baseline="30000" dirty="0"/>
                  <a:t>th</a:t>
                </a:r>
                <a:r>
                  <a:rPr lang="en-US" dirty="0"/>
                  <a:t> </a:t>
                </a:r>
                <a:r>
                  <a:rPr lang="en-US" dirty="0" smtClean="0"/>
                  <a:t>outcome </a:t>
                </a:r>
                <a:r>
                  <a:rPr lang="en-US" i="1" dirty="0" err="1" smtClean="0"/>
                  <a:t>y</a:t>
                </a:r>
                <a:r>
                  <a:rPr lang="en-US" i="1" baseline="-25000" dirty="0" err="1" smtClean="0"/>
                  <a:t>z</a:t>
                </a:r>
                <a:r>
                  <a:rPr lang="en-US" dirty="0" smtClean="0"/>
                  <a:t> </a:t>
                </a:r>
                <a:r>
                  <a:rPr lang="en-US" dirty="0"/>
                  <a:t>for student </a:t>
                </a:r>
                <a:r>
                  <a:rPr lang="en-US" i="1" dirty="0" err="1"/>
                  <a:t>i</a:t>
                </a:r>
                <a:r>
                  <a:rPr lang="en-US" dirty="0"/>
                  <a:t> with teacher </a:t>
                </a:r>
                <a:r>
                  <a:rPr lang="en-US" i="1" dirty="0"/>
                  <a:t>j</a:t>
                </a:r>
                <a:r>
                  <a:rPr lang="en-US" dirty="0"/>
                  <a:t> </a:t>
                </a:r>
                <a:r>
                  <a:rPr lang="en-US" dirty="0" smtClean="0"/>
                  <a:t>can be expressed as </a:t>
                </a:r>
                <a:r>
                  <a:rPr lang="en-US" dirty="0"/>
                  <a:t>a linear function of student ability at the end of 9</a:t>
                </a:r>
                <a:r>
                  <a:rPr lang="en-US" baseline="30000" dirty="0"/>
                  <a:t>th</a:t>
                </a:r>
                <a:r>
                  <a:rPr lang="en-US" dirty="0"/>
                  <a:t> grade plus a random </a:t>
                </a:r>
                <a:r>
                  <a:rPr lang="en-US" dirty="0" smtClean="0"/>
                  <a:t>error. </a:t>
                </a:r>
                <a:endParaRPr lang="en-US" dirty="0">
                  <a:effectLst/>
                </a:endParaRPr>
              </a:p>
              <a:p>
                <a:pPr marL="0" indent="0" algn="ctr">
                  <a:buNone/>
                </a:pP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)′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𝑧𝑖𝑗</m:t>
                        </m:r>
                      </m:sub>
                    </m:sSub>
                  </m:oMath>
                </a14:m>
                <a:r>
                  <a:rPr lang="en-US" dirty="0" smtClean="0"/>
                  <a:t>.    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Multiplying </a:t>
                </a:r>
                <a:r>
                  <a:rPr lang="en-US" dirty="0"/>
                  <a:t>out </a:t>
                </a:r>
                <a:r>
                  <a:rPr lang="en-US" dirty="0" smtClean="0"/>
                  <a:t>terms </a:t>
                </a:r>
                <a:r>
                  <a:rPr lang="en-US" dirty="0"/>
                  <a:t>and substituting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𝑗𝑧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yeilds</a:t>
                </a:r>
                <a:endParaRPr lang="en-US" dirty="0">
                  <a:effectLst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𝒋𝒛</m:t>
                        </m:r>
                      </m:sub>
                    </m:sSub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𝑧𝑐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𝑧𝑛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𝑧𝑐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𝑧𝑛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𝑧𝑖𝑗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7807" y="1447800"/>
                <a:ext cx="11107271" cy="4996029"/>
              </a:xfrm>
              <a:blipFill>
                <a:blip r:embed="rId2"/>
                <a:stretch>
                  <a:fillRect l="-1153" t="-2076" r="-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599928" y="4361067"/>
            <a:ext cx="2417873" cy="1523079"/>
            <a:chOff x="2792338" y="5378824"/>
            <a:chExt cx="2329031" cy="1523079"/>
          </a:xfrm>
        </p:grpSpPr>
        <p:grpSp>
          <p:nvGrpSpPr>
            <p:cNvPr id="7" name="Group 6"/>
            <p:cNvGrpSpPr/>
            <p:nvPr/>
          </p:nvGrpSpPr>
          <p:grpSpPr>
            <a:xfrm>
              <a:off x="2792338" y="5378824"/>
              <a:ext cx="2329031" cy="1523079"/>
              <a:chOff x="2792338" y="5378824"/>
              <a:chExt cx="2329031" cy="152307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792338" y="5378824"/>
                <a:ext cx="2329031" cy="69924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098201" y="6255572"/>
                <a:ext cx="15899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Contribution of</a:t>
                </a:r>
              </a:p>
              <a:p>
                <a:pPr algn="ctr"/>
                <a:r>
                  <a:rPr lang="en-US" dirty="0" smtClean="0"/>
                  <a:t>Incoming ability</a:t>
                </a:r>
                <a:endParaRPr lang="en-US" dirty="0"/>
              </a:p>
            </p:txBody>
          </p:sp>
        </p:grpSp>
        <p:cxnSp>
          <p:nvCxnSpPr>
            <p:cNvPr id="9" name="Straight Arrow Connector 8"/>
            <p:cNvCxnSpPr>
              <a:endCxn id="5" idx="2"/>
            </p:cNvCxnSpPr>
            <p:nvPr/>
          </p:nvCxnSpPr>
          <p:spPr>
            <a:xfrm flipV="1">
              <a:off x="3884239" y="6078071"/>
              <a:ext cx="72615" cy="2958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384084" y="4364524"/>
            <a:ext cx="3163953" cy="1556331"/>
            <a:chOff x="2705548" y="5378824"/>
            <a:chExt cx="2329031" cy="1556331"/>
          </a:xfrm>
        </p:grpSpPr>
        <p:grpSp>
          <p:nvGrpSpPr>
            <p:cNvPr id="13" name="Group 12"/>
            <p:cNvGrpSpPr/>
            <p:nvPr/>
          </p:nvGrpSpPr>
          <p:grpSpPr>
            <a:xfrm>
              <a:off x="2705548" y="5378824"/>
              <a:ext cx="2329031" cy="1556331"/>
              <a:chOff x="2705548" y="5378824"/>
              <a:chExt cx="2329031" cy="1556331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705548" y="5378824"/>
                <a:ext cx="2329031" cy="69924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006410" y="6288824"/>
                <a:ext cx="16903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Contribution</a:t>
                </a:r>
              </a:p>
              <a:p>
                <a:pPr algn="ctr"/>
                <a:r>
                  <a:rPr lang="en-US" dirty="0" smtClean="0"/>
                  <a:t>of other teachers</a:t>
                </a:r>
                <a:endParaRPr lang="en-US" dirty="0"/>
              </a:p>
            </p:txBody>
          </p:sp>
        </p:grpSp>
        <p:cxnSp>
          <p:nvCxnSpPr>
            <p:cNvPr id="14" name="Straight Arrow Connector 13"/>
            <p:cNvCxnSpPr>
              <a:endCxn id="15" idx="2"/>
            </p:cNvCxnSpPr>
            <p:nvPr/>
          </p:nvCxnSpPr>
          <p:spPr>
            <a:xfrm flipV="1">
              <a:off x="3797449" y="6078071"/>
              <a:ext cx="72615" cy="2958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713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02428" y="365125"/>
                <a:ext cx="10751372" cy="742315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dirty="0" smtClean="0">
                    <a:solidFill>
                      <a:schemeClr val="accent5"/>
                    </a:solidFill>
                  </a:rPr>
                  <a:t>Identifying Assumptions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𝑗𝑧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5"/>
                    </a:solidFill>
                  </a:rPr>
                  <a:t> </a:t>
                </a:r>
                <a:br>
                  <a:rPr lang="en-US" dirty="0" smtClean="0">
                    <a:solidFill>
                      <a:schemeClr val="accent5"/>
                    </a:solidFill>
                  </a:rPr>
                </a:br>
                <a:endParaRPr lang="en-US" sz="2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2428" y="365125"/>
                <a:ext cx="10751372" cy="742315"/>
              </a:xfrm>
              <a:blipFill>
                <a:blip r:embed="rId2"/>
                <a:stretch>
                  <a:fillRect t="-35246" b="-9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2428" y="1107440"/>
                <a:ext cx="11112052" cy="513915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Identifying assumption 1: </a:t>
                </a:r>
                <a:r>
                  <a:rPr lang="en-US" i="1" dirty="0"/>
                  <a:t>Conditional random assignment of students to teachers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/>
                  <a:t>[5]	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𝑗𝑧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𝑖𝑡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𝑖𝑡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.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Conditional on some set of controls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a:rPr lang="en-US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𝑖𝑡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, </a:t>
                </a:r>
                <a:r>
                  <a:rPr lang="en-US" dirty="0">
                    <a:cs typeface="Times New Roman" panose="02020603050405020304" pitchFamily="18" charset="0"/>
                  </a:rPr>
                  <a:t>the relative effectiveness of teacher </a:t>
                </a:r>
                <a:r>
                  <a:rPr lang="en-US" i="1" dirty="0">
                    <a:cs typeface="Times New Roman" panose="02020603050405020304" pitchFamily="18" charset="0"/>
                  </a:rPr>
                  <a:t>j</a:t>
                </a:r>
                <a:r>
                  <a:rPr lang="en-US" dirty="0">
                    <a:cs typeface="Times New Roman" panose="02020603050405020304" pitchFamily="18" charset="0"/>
                  </a:rPr>
                  <a:t> is uninformative about the expected incoming ability of students in class with teacher </a:t>
                </a:r>
                <a:r>
                  <a:rPr lang="en-US" i="1" dirty="0">
                    <a:cs typeface="Times New Roman" panose="02020603050405020304" pitchFamily="18" charset="0"/>
                  </a:rPr>
                  <a:t>j</a:t>
                </a:r>
                <a:r>
                  <a:rPr lang="en-US" dirty="0" smtClean="0">
                    <a:cs typeface="Times New Roman" panose="02020603050405020304" pitchFamily="18" charset="0"/>
                  </a:rPr>
                  <a:t>.</a:t>
                </a:r>
                <a:endParaRPr lang="en-US" dirty="0">
                  <a:effectLst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Identifying </a:t>
                </a:r>
                <a:r>
                  <a:rPr lang="en-US" b="1" dirty="0"/>
                  <a:t>assumption 2: </a:t>
                </a:r>
                <a:r>
                  <a:rPr lang="en-US" i="1" dirty="0"/>
                  <a:t>Conditional</a:t>
                </a:r>
                <a:r>
                  <a:rPr lang="en-US" b="1" i="1" dirty="0"/>
                  <a:t> </a:t>
                </a:r>
                <a:r>
                  <a:rPr lang="en-US" i="1" dirty="0"/>
                  <a:t>independence of teacher effects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[</a:t>
                </a:r>
                <a:r>
                  <a:rPr lang="en-US" dirty="0"/>
                  <a:t>6]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𝑗𝑧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𝑇𝑖𝑡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𝑖𝑡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.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Conditional on T</a:t>
                </a:r>
                <a14:m>
                  <m:oMath xmlns:m="http://schemas.openxmlformats.org/officeDocument/2006/math">
                    <m:r>
                      <a:rPr lang="en-US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𝑖𝑡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 relative effectiveness of teacher </a:t>
                </a:r>
                <a:r>
                  <a:rPr lang="en-US" i="1" dirty="0"/>
                  <a:t>j</a:t>
                </a:r>
                <a:r>
                  <a:rPr lang="en-US" dirty="0"/>
                  <a:t> is uninformative about the relative effectiveness of the </a:t>
                </a:r>
                <a:r>
                  <a:rPr lang="en-US" i="1" dirty="0"/>
                  <a:t>other</a:t>
                </a:r>
                <a:r>
                  <a:rPr lang="en-US" dirty="0"/>
                  <a:t> teachers of students in class with teacher </a:t>
                </a:r>
                <a:r>
                  <a:rPr lang="en-US" i="1" dirty="0"/>
                  <a:t>j</a:t>
                </a:r>
                <a:r>
                  <a:rPr lang="en-US" dirty="0"/>
                  <a:t>.  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2428" y="1107440"/>
                <a:ext cx="11112052" cy="5139151"/>
              </a:xfrm>
              <a:blipFill>
                <a:blip r:embed="rId3"/>
                <a:stretch>
                  <a:fillRect l="-987" t="-1898" r="-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48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9745" y="1100979"/>
                <a:ext cx="10997738" cy="536078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 smtClean="0"/>
                  <a:t>I follow the value-added literature and model outcome </a:t>
                </a:r>
                <a:r>
                  <a:rPr lang="en-US" i="1" dirty="0"/>
                  <a:t>z</a:t>
                </a:r>
                <a:r>
                  <a:rPr lang="en-US" dirty="0"/>
                  <a:t> of student </a:t>
                </a:r>
                <a:r>
                  <a:rPr lang="en-US" i="1" dirty="0" err="1"/>
                  <a:t>i</a:t>
                </a:r>
                <a:r>
                  <a:rPr lang="en-US" dirty="0"/>
                  <a:t> with teacher </a:t>
                </a:r>
                <a:r>
                  <a:rPr lang="en-US" i="1" dirty="0"/>
                  <a:t>j</a:t>
                </a:r>
                <a:r>
                  <a:rPr lang="en-US" dirty="0"/>
                  <a:t> in year </a:t>
                </a:r>
                <a:r>
                  <a:rPr lang="en-US" i="1" dirty="0"/>
                  <a:t>t</a:t>
                </a:r>
                <a:r>
                  <a:rPr lang="en-US" dirty="0"/>
                  <a:t> with equation </a:t>
                </a:r>
                <a:r>
                  <a:rPr lang="en-US" dirty="0" smtClean="0"/>
                  <a:t>[9]. 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[9]</a:t>
                </a:r>
                <a:r>
                  <a:rPr lang="en-US" b="1" dirty="0"/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𝑧𝑖𝑐𝑗𝑠𝑡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𝑖𝑐𝑗𝑠𝑡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𝑧𝑖𝑐𝑗𝑠𝑡</m:t>
                        </m:r>
                      </m:sub>
                    </m:sSub>
                  </m:oMath>
                </a14:m>
                <a:r>
                  <a:rPr lang="en-US" i="1" baseline="-25000" dirty="0"/>
                  <a:t>	</a:t>
                </a:r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 smtClean="0"/>
                  <a:t>Here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𝑖𝑐𝑗</m:t>
                    </m:r>
                    <m:r>
                      <a:rPr lang="en-US" i="1" baseline="-25000" smtClean="0">
                        <a:latin typeface="Cambria Math" panose="02040503050406030204" pitchFamily="18" charset="0"/>
                      </a:rPr>
                      <m:t>𝑠𝑡</m:t>
                    </m:r>
                    <m:r>
                      <a:rPr lang="en-US" i="1" baseline="-25000" smtClean="0">
                        <a:latin typeface="Cambria Math" panose="02040503050406030204" pitchFamily="18" charset="0"/>
                      </a:rPr>
                      <m:t> ⊇</m:t>
                    </m:r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a:rPr lang="en-US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𝑖𝑡</m:t>
                    </m:r>
                    <m:r>
                      <a:rPr lang="en-US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denotes </a:t>
                </a:r>
                <a:r>
                  <a:rPr lang="en-US" dirty="0" smtClean="0"/>
                  <a:t>all observable </a:t>
                </a:r>
                <a:r>
                  <a:rPr lang="en-US" dirty="0"/>
                  <a:t>student and class characteristics to account for tracking, sorting, and incoming </a:t>
                </a:r>
                <a:r>
                  <a:rPr lang="en-US" dirty="0" smtClean="0"/>
                  <a:t>student ability. These include: </a:t>
                </a:r>
              </a:p>
              <a:p>
                <a:pPr marL="0" indent="0" algn="just">
                  <a:buNone/>
                </a:pPr>
                <a:r>
                  <a:rPr lang="en-US" b="1" u="sng" dirty="0" smtClean="0">
                    <a:solidFill>
                      <a:srgbClr val="0070C0"/>
                    </a:solidFill>
                  </a:rPr>
                  <a:t>Sorting Variables: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Incoming </a:t>
                </a:r>
                <a:r>
                  <a:rPr lang="en-US" dirty="0">
                    <a:solidFill>
                      <a:srgbClr val="0070C0"/>
                    </a:solidFill>
                  </a:rPr>
                  <a:t>outcomes (math and reading scores in both 7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th</a:t>
                </a:r>
                <a:r>
                  <a:rPr lang="en-US" dirty="0">
                    <a:solidFill>
                      <a:srgbClr val="0070C0"/>
                    </a:solidFill>
                  </a:rPr>
                  <a:t> and 8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th</a:t>
                </a:r>
                <a:r>
                  <a:rPr lang="en-US" dirty="0">
                    <a:solidFill>
                      <a:srgbClr val="0070C0"/>
                    </a:solidFill>
                  </a:rPr>
                  <a:t> grades,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repeater </a:t>
                </a:r>
                <a:r>
                  <a:rPr lang="en-US" dirty="0">
                    <a:solidFill>
                      <a:srgbClr val="0070C0"/>
                    </a:solidFill>
                  </a:rPr>
                  <a:t>status in 8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th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grade, ever </a:t>
                </a:r>
                <a:r>
                  <a:rPr lang="en-US" dirty="0">
                    <a:solidFill>
                      <a:srgbClr val="0070C0"/>
                    </a:solidFill>
                  </a:rPr>
                  <a:t>suspended in 8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th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grade, GPA in 8</a:t>
                </a:r>
                <a:r>
                  <a:rPr lang="en-US" baseline="30000" dirty="0" smtClean="0">
                    <a:solidFill>
                      <a:srgbClr val="0070C0"/>
                    </a:solidFill>
                  </a:rPr>
                  <a:t>th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grade*, and attendance </a:t>
                </a:r>
                <a:r>
                  <a:rPr lang="en-US" dirty="0">
                    <a:solidFill>
                      <a:srgbClr val="0070C0"/>
                    </a:solidFill>
                  </a:rPr>
                  <a:t>in 8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th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grade), student-level demographics (parental education, ethnicity, and gender). </a:t>
                </a:r>
              </a:p>
              <a:p>
                <a:pPr marL="0" indent="0" algn="just">
                  <a:buNone/>
                </a:pPr>
                <a:r>
                  <a:rPr lang="en-US" b="1" u="sng" dirty="0" smtClean="0">
                    <a:solidFill>
                      <a:srgbClr val="0070C0"/>
                    </a:solidFill>
                  </a:rPr>
                  <a:t>Tracking variables: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Classroom </a:t>
                </a:r>
                <a:r>
                  <a:rPr lang="en-US" dirty="0">
                    <a:solidFill>
                      <a:srgbClr val="0070C0"/>
                    </a:solidFill>
                  </a:rPr>
                  <a:t>averages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of </a:t>
                </a:r>
                <a:r>
                  <a:rPr lang="en-US" dirty="0">
                    <a:solidFill>
                      <a:srgbClr val="0070C0"/>
                    </a:solidFill>
                  </a:rPr>
                  <a:t>lagged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outcomes and student-level demographics, </a:t>
                </a:r>
                <a:r>
                  <a:rPr lang="en-US" dirty="0">
                    <a:solidFill>
                      <a:srgbClr val="0070C0"/>
                    </a:solidFill>
                  </a:rPr>
                  <a:t>the number of honors courses taken during 9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th</a:t>
                </a:r>
                <a:r>
                  <a:rPr lang="en-US" dirty="0">
                    <a:solidFill>
                      <a:srgbClr val="0070C0"/>
                    </a:solidFill>
                  </a:rPr>
                  <a:t> grade,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school-by-year effects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and </a:t>
                </a:r>
                <a:r>
                  <a:rPr lang="en-US" dirty="0">
                    <a:solidFill>
                      <a:srgbClr val="0070C0"/>
                    </a:solidFill>
                  </a:rPr>
                  <a:t>indicator variables for each </a:t>
                </a:r>
                <a:r>
                  <a:rPr lang="en-US" b="1" dirty="0">
                    <a:solidFill>
                      <a:srgbClr val="FF0000"/>
                    </a:solidFill>
                  </a:rPr>
                  <a:t>track</a:t>
                </a:r>
                <a:r>
                  <a:rPr lang="en-US" dirty="0">
                    <a:solidFill>
                      <a:srgbClr val="0070C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9745" y="1100979"/>
                <a:ext cx="10997738" cy="5360785"/>
              </a:xfrm>
              <a:blipFill>
                <a:blip r:embed="rId2"/>
                <a:stretch>
                  <a:fillRect l="-1164" t="-1934" r="-1109" b="-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3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Estimating Teacher Effects on 9</a:t>
            </a:r>
            <a:r>
              <a:rPr lang="en-US" sz="4000" b="1" baseline="30000" dirty="0" smtClean="0">
                <a:solidFill>
                  <a:srgbClr val="0070C0"/>
                </a:solidFill>
              </a:rPr>
              <a:t>th</a:t>
            </a:r>
            <a:r>
              <a:rPr lang="en-US" sz="4000" b="1" dirty="0" smtClean="0">
                <a:solidFill>
                  <a:srgbClr val="0070C0"/>
                </a:solidFill>
              </a:rPr>
              <a:t> Grade Skill Measures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5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7953" y="508000"/>
                <a:ext cx="10969187" cy="58941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This student-level residual is comprised of a teacher effect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𝑧𝑗</m:t>
                        </m:r>
                      </m:sub>
                    </m:sSub>
                  </m:oMath>
                </a14:m>
                <a:r>
                  <a:rPr lang="en-US" dirty="0"/>
                  <a:t>), a random classroom-level shock (</a:t>
                </a:r>
                <a:r>
                  <a:rPr lang="en-US" i="1" dirty="0" err="1"/>
                  <a:t>ε</a:t>
                </a:r>
                <a:r>
                  <a:rPr lang="en-US" i="1" baseline="-25000" dirty="0" err="1"/>
                  <a:t>zcjst</a:t>
                </a:r>
                <a:r>
                  <a:rPr lang="en-US" dirty="0"/>
                  <a:t>), and random student-level error (</a:t>
                </a:r>
                <a:r>
                  <a:rPr lang="en-US" i="1" dirty="0" err="1"/>
                  <a:t>ε</a:t>
                </a:r>
                <a:r>
                  <a:rPr lang="en-US" i="1" baseline="-25000" dirty="0" err="1"/>
                  <a:t>zicjst</a:t>
                </a:r>
                <a:r>
                  <a:rPr lang="en-US" dirty="0"/>
                  <a:t>), such </a:t>
                </a:r>
                <a:r>
                  <a:rPr lang="en-US" dirty="0" smtClean="0"/>
                  <a:t>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𝑧𝑖𝑐𝑗𝑠𝑡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𝑧𝑐𝑗𝑠𝑡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𝑧𝑖𝑐𝑗𝑠𝑡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The </a:t>
                </a:r>
                <a:r>
                  <a:rPr lang="en-US" dirty="0">
                    <a:solidFill>
                      <a:srgbClr val="0070C0"/>
                    </a:solidFill>
                  </a:rPr>
                  <a:t>average of these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student-level </a:t>
                </a:r>
                <a:r>
                  <a:rPr lang="en-US" dirty="0">
                    <a:solidFill>
                      <a:srgbClr val="0070C0"/>
                    </a:solidFill>
                  </a:rPr>
                  <a:t>residuals for a given teacher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 is an unbiased estimate of the teacher’s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average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effect </a:t>
                </a:r>
                <a:r>
                  <a:rPr lang="en-US" dirty="0">
                    <a:solidFill>
                      <a:srgbClr val="0070C0"/>
                    </a:solidFill>
                  </a:rPr>
                  <a:t>on outcome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z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lvl="1"/>
                <a:r>
                  <a:rPr lang="en-US" dirty="0" smtClean="0"/>
                  <a:t>To avoid mechanical bias </a:t>
                </a:r>
                <a:r>
                  <a:rPr lang="en-US" i="1" dirty="0" smtClean="0"/>
                  <a:t>when predicting other outcomes</a:t>
                </a:r>
                <a:r>
                  <a:rPr lang="en-US" dirty="0" smtClean="0"/>
                  <a:t>, I use the average residuals in all </a:t>
                </a:r>
                <a:r>
                  <a:rPr lang="en-US" i="1" u="sng" dirty="0" smtClean="0"/>
                  <a:t>other</a:t>
                </a:r>
                <a:r>
                  <a:rPr lang="en-US" dirty="0" smtClean="0"/>
                  <a:t> years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𝑧𝑗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𝑧𝑗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 adjust each teacher’s </a:t>
                </a:r>
                <a:r>
                  <a:rPr lang="en-US" u="sng" dirty="0" smtClean="0"/>
                  <a:t>estimate</a:t>
                </a:r>
                <a:r>
                  <a:rPr lang="en-US" dirty="0" smtClean="0"/>
                  <a:t> for estimation error and create an Empirical Bayes </a:t>
                </a:r>
                <a:r>
                  <a:rPr lang="en-US" u="sng" dirty="0" smtClean="0"/>
                  <a:t>predictor</a:t>
                </a:r>
                <a:r>
                  <a:rPr lang="en-US" dirty="0" smtClean="0"/>
                  <a:t> as below </a:t>
                </a:r>
                <a:r>
                  <a:rPr lang="en-US" sz="1800" dirty="0" smtClean="0"/>
                  <a:t>(</a:t>
                </a:r>
                <a:r>
                  <a:rPr lang="en-US" sz="1800" dirty="0" err="1"/>
                  <a:t>C</a:t>
                </a:r>
                <a:r>
                  <a:rPr lang="en-US" sz="1800" dirty="0" err="1" smtClean="0"/>
                  <a:t>hetty</a:t>
                </a:r>
                <a:r>
                  <a:rPr lang="en-US" sz="1800" dirty="0" smtClean="0"/>
                  <a:t> at el 2014, Kane and </a:t>
                </a:r>
                <a:r>
                  <a:rPr lang="en-US" sz="1800" dirty="0"/>
                  <a:t>S</a:t>
                </a:r>
                <a:r>
                  <a:rPr lang="en-US" sz="1800" dirty="0" smtClean="0"/>
                  <a:t>taiger 2008, others)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𝑧𝑗𝑡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𝑧𝑗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𝑧𝑗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supHide m:val="on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sub>
                                      <m:sup/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(1/(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𝜀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𝑧𝑐𝑗𝑠𝑡</m:t>
                                                </m:r>
                                              </m:sub>
                                            </m:sSub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𝜀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𝑧𝑖𝑐𝑗𝑠𝑡</m:t>
                                                </m:r>
                                              </m:sub>
                                            </m:sSub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𝑐𝑗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𝑧𝑗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en-US" dirty="0">
                  <a:effectLst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7953" y="508000"/>
                <a:ext cx="10969187" cy="5894185"/>
              </a:xfrm>
              <a:blipFill>
                <a:blip r:embed="rId2"/>
                <a:stretch>
                  <a:fillRect l="-1167" t="-1448" r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9846687" y="5263969"/>
            <a:ext cx="1884206" cy="1137372"/>
            <a:chOff x="8884920" y="4947920"/>
            <a:chExt cx="1884206" cy="1137372"/>
          </a:xfrm>
        </p:grpSpPr>
        <p:sp>
          <p:nvSpPr>
            <p:cNvPr id="4" name="Oval 3"/>
            <p:cNvSpPr/>
            <p:nvPr/>
          </p:nvSpPr>
          <p:spPr>
            <a:xfrm>
              <a:off x="8884920" y="4947920"/>
              <a:ext cx="589280" cy="508000"/>
            </a:xfrm>
            <a:prstGeom prst="ellipse">
              <a:avLst/>
            </a:prstGeom>
            <a:noFill/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9496129" y="5225143"/>
              <a:ext cx="522514" cy="159026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9474200" y="5438961"/>
              <a:ext cx="1294926" cy="646331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Signal to noise ratio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697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465" y="407658"/>
            <a:ext cx="11225854" cy="6024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Magnitudes of Estimated Effects on Skill Measures</a:t>
            </a:r>
            <a:endParaRPr lang="en-US" dirty="0">
              <a:solidFill>
                <a:schemeClr val="accent5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0020"/>
              </p:ext>
            </p:extLst>
          </p:nvPr>
        </p:nvGraphicFramePr>
        <p:xfrm>
          <a:off x="542263" y="2170853"/>
          <a:ext cx="11100393" cy="4098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9936">
                  <a:extLst>
                    <a:ext uri="{9D8B030D-6E8A-4147-A177-3AD203B41FA5}">
                      <a16:colId xmlns:a16="http://schemas.microsoft.com/office/drawing/2014/main" val="399956945"/>
                    </a:ext>
                  </a:extLst>
                </a:gridCol>
                <a:gridCol w="979605">
                  <a:extLst>
                    <a:ext uri="{9D8B030D-6E8A-4147-A177-3AD203B41FA5}">
                      <a16:colId xmlns:a16="http://schemas.microsoft.com/office/drawing/2014/main" val="4239171024"/>
                    </a:ext>
                  </a:extLst>
                </a:gridCol>
                <a:gridCol w="900809">
                  <a:extLst>
                    <a:ext uri="{9D8B030D-6E8A-4147-A177-3AD203B41FA5}">
                      <a16:colId xmlns:a16="http://schemas.microsoft.com/office/drawing/2014/main" val="830242628"/>
                    </a:ext>
                  </a:extLst>
                </a:gridCol>
                <a:gridCol w="1125297">
                  <a:extLst>
                    <a:ext uri="{9D8B030D-6E8A-4147-A177-3AD203B41FA5}">
                      <a16:colId xmlns:a16="http://schemas.microsoft.com/office/drawing/2014/main" val="1553532902"/>
                    </a:ext>
                  </a:extLst>
                </a:gridCol>
                <a:gridCol w="1210844">
                  <a:extLst>
                    <a:ext uri="{9D8B030D-6E8A-4147-A177-3AD203B41FA5}">
                      <a16:colId xmlns:a16="http://schemas.microsoft.com/office/drawing/2014/main" val="840767484"/>
                    </a:ext>
                  </a:extLst>
                </a:gridCol>
                <a:gridCol w="1016870">
                  <a:extLst>
                    <a:ext uri="{9D8B030D-6E8A-4147-A177-3AD203B41FA5}">
                      <a16:colId xmlns:a16="http://schemas.microsoft.com/office/drawing/2014/main" val="1673284478"/>
                    </a:ext>
                  </a:extLst>
                </a:gridCol>
                <a:gridCol w="1130803">
                  <a:extLst>
                    <a:ext uri="{9D8B030D-6E8A-4147-A177-3AD203B41FA5}">
                      <a16:colId xmlns:a16="http://schemas.microsoft.com/office/drawing/2014/main" val="1038391509"/>
                    </a:ext>
                  </a:extLst>
                </a:gridCol>
                <a:gridCol w="1202142">
                  <a:extLst>
                    <a:ext uri="{9D8B030D-6E8A-4147-A177-3AD203B41FA5}">
                      <a16:colId xmlns:a16="http://schemas.microsoft.com/office/drawing/2014/main" val="1047115611"/>
                    </a:ext>
                  </a:extLst>
                </a:gridCol>
                <a:gridCol w="1234087">
                  <a:extLst>
                    <a:ext uri="{9D8B030D-6E8A-4147-A177-3AD203B41FA5}">
                      <a16:colId xmlns:a16="http://schemas.microsoft.com/office/drawing/2014/main" val="1220659791"/>
                    </a:ext>
                  </a:extLst>
                </a:gridCol>
              </a:tblGrid>
              <a:tr h="440979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small" dirty="0" smtClean="0">
                          <a:effectLst/>
                        </a:rPr>
                        <a:t>Covariance-Based </a:t>
                      </a:r>
                      <a:r>
                        <a:rPr lang="en-US" sz="2000" cap="small" dirty="0">
                          <a:effectLst/>
                        </a:rPr>
                        <a:t>Estimates of the Variability of Persistent Teacher Effects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074041"/>
                  </a:ext>
                </a:extLst>
              </a:tr>
              <a:tr h="390779"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All Teachers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204"/>
                  </a:ext>
                </a:extLst>
              </a:tr>
              <a:tr h="1221071"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English Score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Math Score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Suspended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Log absences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</a:t>
                      </a:r>
                      <a:r>
                        <a:rPr lang="en-US" sz="2000" baseline="30000">
                          <a:effectLst/>
                        </a:rPr>
                        <a:t>th</a:t>
                      </a:r>
                      <a:r>
                        <a:rPr lang="en-US" sz="2000">
                          <a:effectLst/>
                        </a:rPr>
                        <a:t> Grade GPA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 10</a:t>
                      </a:r>
                      <a:r>
                        <a:rPr lang="en-US" sz="2000" baseline="30000">
                          <a:effectLst/>
                        </a:rPr>
                        <a:t>th</a:t>
                      </a:r>
                      <a:r>
                        <a:rPr lang="en-US" sz="2000">
                          <a:effectLst/>
                        </a:rPr>
                        <a:t> on time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Behaviors Index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r>
                        <a:rPr lang="en-US" sz="2000" baseline="30000">
                          <a:effectLst/>
                        </a:rPr>
                        <a:t>th</a:t>
                      </a:r>
                      <a:r>
                        <a:rPr lang="en-US" sz="2000">
                          <a:effectLst/>
                        </a:rPr>
                        <a:t> Grade GPA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2830288"/>
                  </a:ext>
                </a:extLst>
              </a:tr>
              <a:tr h="3907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English Teachers SD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0.0301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0.0292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0.0104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0.0434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0.0415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0.0212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0.0552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0.0360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6849427"/>
                  </a:ext>
                </a:extLst>
              </a:tr>
              <a:tr h="3907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Math Teachers SD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0.0204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0.0844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0.0121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0.0001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0.0632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0.0264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0.0801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0.0501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6897868"/>
                  </a:ext>
                </a:extLst>
              </a:tr>
              <a:tr h="3907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All Teachers SD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0.018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0.0751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0.0108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0.02839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0.0446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0.0247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0.0769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0.0315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1861324"/>
                  </a:ext>
                </a:extLst>
              </a:tr>
              <a:tr h="872941">
                <a:tc gridSpan="9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Note: The estimated standard deviations are the estimated </a:t>
                      </a:r>
                      <a:r>
                        <a:rPr lang="en-US" sz="1400" dirty="0" err="1">
                          <a:effectLst/>
                        </a:rPr>
                        <a:t>covariances</a:t>
                      </a:r>
                      <a:r>
                        <a:rPr lang="en-US" sz="1400" dirty="0">
                          <a:effectLst/>
                        </a:rPr>
                        <a:t> in mean residuals from equation [9] across classrooms for the same teacher. Specifically, I pair each classroom with a randomly chosen different classroom for the same teacher and estimate the covariance. I replicate this 200 times and report the median estimated covariance as the parameter estimate.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81465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42263" y="1063267"/>
                <a:ext cx="11162056" cy="1045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0070C0"/>
                    </a:solidFill>
                  </a:rPr>
                  <a:t>Recall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𝑧𝑐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𝑧𝑗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𝑧𝑐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. If the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errors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are uncorrelated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𝑐𝑜𝑣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𝑧𝑐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𝑧𝑐</m:t>
                        </m:r>
                      </m:sub>
                    </m:sSub>
                    <m:d>
                      <m:dPr>
                        <m:begChr m:val="|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𝑧𝑗</m:t>
                        </m:r>
                      </m:sub>
                    </m:sSub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.</a:t>
                </a:r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algn="ctr"/>
                <a:endParaRPr lang="en-US" b="1" dirty="0" smtClean="0">
                  <a:solidFill>
                    <a:srgbClr val="0070C0"/>
                  </a:solidFill>
                </a:endParaRPr>
              </a:p>
              <a:p>
                <a:pPr algn="ctr"/>
                <a:r>
                  <a:rPr lang="en-US" b="1" dirty="0" smtClean="0">
                    <a:solidFill>
                      <a:srgbClr val="0070C0"/>
                    </a:solidFill>
                  </a:rPr>
                  <a:t>NOTE</a:t>
                </a:r>
                <a:r>
                  <a:rPr lang="en-US" b="1" dirty="0">
                    <a:solidFill>
                      <a:srgbClr val="0070C0"/>
                    </a:solidFill>
                  </a:rPr>
                  <a:t>: </a:t>
                </a:r>
                <a:r>
                  <a:rPr lang="en-US" dirty="0">
                    <a:solidFill>
                      <a:srgbClr val="0070C0"/>
                    </a:solidFill>
                  </a:rPr>
                  <a:t>1 SD is the difference between an average teacher and one at the 85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th</a:t>
                </a:r>
                <a:r>
                  <a:rPr lang="en-US" dirty="0">
                    <a:solidFill>
                      <a:srgbClr val="0070C0"/>
                    </a:solidFill>
                  </a:rPr>
                  <a:t> percentile of effect on that outcome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.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63" y="1063267"/>
                <a:ext cx="11162056" cy="1045414"/>
              </a:xfrm>
              <a:prstGeom prst="rect">
                <a:avLst/>
              </a:prstGeom>
              <a:blipFill>
                <a:blip r:embed="rId2"/>
                <a:stretch>
                  <a:fillRect t="-4070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34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14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chemeClr val="accent5"/>
                </a:solidFill>
              </a:rPr>
              <a:t>Do Teacher Effects on Test Scores and Effects on Behaviors Measure the </a:t>
            </a:r>
            <a:r>
              <a:rPr lang="en-US" sz="3200" dirty="0">
                <a:solidFill>
                  <a:schemeClr val="accent5"/>
                </a:solidFill>
              </a:rPr>
              <a:t>S</a:t>
            </a:r>
            <a:r>
              <a:rPr lang="en-US" sz="3200" dirty="0" smtClean="0">
                <a:solidFill>
                  <a:schemeClr val="accent5"/>
                </a:solidFill>
              </a:rPr>
              <a:t>ame Thing?</a:t>
            </a:r>
            <a:endParaRPr lang="en-US" sz="3200" dirty="0">
              <a:solidFill>
                <a:schemeClr val="accent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66" y="1594991"/>
            <a:ext cx="10552201" cy="480473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409000" y="5225219"/>
            <a:ext cx="845729" cy="679158"/>
          </a:xfrm>
          <a:prstGeom prst="round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3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1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Motivation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" y="1341120"/>
            <a:ext cx="10922000" cy="4988560"/>
          </a:xfrm>
        </p:spPr>
        <p:txBody>
          <a:bodyPr>
            <a:normAutofit/>
          </a:bodyPr>
          <a:lstStyle/>
          <a:p>
            <a:r>
              <a:rPr lang="en-US" dirty="0"/>
              <a:t>At the broadest level, a quality teacher is one that teaches students the skills needed to be productive adults </a:t>
            </a:r>
            <a:r>
              <a:rPr lang="en-US" sz="2000" dirty="0"/>
              <a:t>(Douglass 1958; Jackson et. al. 2014)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>
                <a:solidFill>
                  <a:schemeClr val="accent5"/>
                </a:solidFill>
              </a:rPr>
              <a:t>E</a:t>
            </a:r>
            <a:r>
              <a:rPr lang="en-US" dirty="0" smtClean="0">
                <a:solidFill>
                  <a:schemeClr val="accent5"/>
                </a:solidFill>
              </a:rPr>
              <a:t>conomists </a:t>
            </a:r>
            <a:r>
              <a:rPr lang="en-US" dirty="0">
                <a:solidFill>
                  <a:schemeClr val="accent5"/>
                </a:solidFill>
              </a:rPr>
              <a:t>have </a:t>
            </a:r>
            <a:r>
              <a:rPr lang="en-US" dirty="0" smtClean="0">
                <a:solidFill>
                  <a:schemeClr val="accent5"/>
                </a:solidFill>
              </a:rPr>
              <a:t>historically focused </a:t>
            </a:r>
            <a:r>
              <a:rPr lang="en-US" dirty="0">
                <a:solidFill>
                  <a:schemeClr val="accent5"/>
                </a:solidFill>
              </a:rPr>
              <a:t>on test-score measures of teacher quality </a:t>
            </a:r>
            <a:r>
              <a:rPr lang="en-US" dirty="0" smtClean="0">
                <a:solidFill>
                  <a:schemeClr val="accent5"/>
                </a:solidFill>
              </a:rPr>
              <a:t>(value-added</a:t>
            </a:r>
            <a:r>
              <a:rPr lang="en-US" dirty="0">
                <a:solidFill>
                  <a:schemeClr val="accent5"/>
                </a:solidFill>
              </a:rPr>
              <a:t>) because </a:t>
            </a:r>
            <a:r>
              <a:rPr lang="en-US" dirty="0" smtClean="0">
                <a:solidFill>
                  <a:schemeClr val="accent5"/>
                </a:solidFill>
              </a:rPr>
              <a:t>standardized tests </a:t>
            </a:r>
            <a:r>
              <a:rPr lang="en-US" dirty="0">
                <a:solidFill>
                  <a:schemeClr val="accent5"/>
                </a:solidFill>
              </a:rPr>
              <a:t>are often the best available measure of student skills.</a:t>
            </a:r>
            <a:r>
              <a:rPr lang="en-US" dirty="0" smtClean="0">
                <a:solidFill>
                  <a:schemeClr val="accent5"/>
                </a:solidFill>
                <a:effectLst/>
              </a:rPr>
              <a:t> </a:t>
            </a:r>
          </a:p>
          <a:p>
            <a:pPr lvl="1"/>
            <a:r>
              <a:rPr lang="en-US" dirty="0" smtClean="0"/>
              <a:t>Having </a:t>
            </a:r>
            <a:r>
              <a:rPr lang="en-US" dirty="0"/>
              <a:t>a teacher at the 85</a:t>
            </a:r>
            <a:r>
              <a:rPr lang="en-US" baseline="30000" dirty="0"/>
              <a:t>th</a:t>
            </a:r>
            <a:r>
              <a:rPr lang="en-US" dirty="0"/>
              <a:t> versus the 15</a:t>
            </a:r>
            <a:r>
              <a:rPr lang="en-US" baseline="30000" dirty="0"/>
              <a:t>th</a:t>
            </a:r>
            <a:r>
              <a:rPr lang="en-US" dirty="0"/>
              <a:t> percentile of the test score value-added distribution is found to increase test score by between 8 and 20 percentile points (Kane and Staiger, 2008; Rivkin, Hanushek, and </a:t>
            </a:r>
            <a:r>
              <a:rPr lang="en-US" dirty="0" err="1"/>
              <a:t>Kain</a:t>
            </a:r>
            <a:r>
              <a:rPr lang="en-US" dirty="0"/>
              <a:t>, 2005</a:t>
            </a:r>
            <a:r>
              <a:rPr lang="en-US" dirty="0" smtClean="0"/>
              <a:t>).</a:t>
            </a:r>
          </a:p>
          <a:p>
            <a:r>
              <a:rPr lang="en-US" dirty="0" err="1">
                <a:solidFill>
                  <a:schemeClr val="accent5"/>
                </a:solidFill>
              </a:rPr>
              <a:t>Chetty</a:t>
            </a:r>
            <a:r>
              <a:rPr lang="en-US" dirty="0">
                <a:solidFill>
                  <a:schemeClr val="accent5"/>
                </a:solidFill>
              </a:rPr>
              <a:t>, Friedman, and Rockoff (2014b) show that teachers who improve test scores </a:t>
            </a:r>
            <a:r>
              <a:rPr lang="en-US" dirty="0" smtClean="0">
                <a:solidFill>
                  <a:schemeClr val="accent5"/>
                </a:solidFill>
              </a:rPr>
              <a:t>improve </a:t>
            </a:r>
            <a:r>
              <a:rPr lang="en-US" dirty="0">
                <a:solidFill>
                  <a:schemeClr val="accent5"/>
                </a:solidFill>
              </a:rPr>
              <a:t>students’ longer run outcomes such as high school completion, college-going, and earnings.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5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45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Predicting Test Scores and Behaviors Using Teacher Effects from Out-of-Sample</a:t>
            </a:r>
            <a:endParaRPr lang="en-US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0181" y="1578902"/>
                <a:ext cx="10921685" cy="487301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 smtClean="0"/>
                  <a:t>I estimate the following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𝑡𝑒𝑠𝑡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𝑗𝑡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𝑏𝑒h𝑎𝑣𝑖𝑜𝑢𝑟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𝑗𝑡</m:t>
                        </m:r>
                      </m:sub>
                    </m:sSub>
                  </m:oMath>
                </a14:m>
                <a:r>
                  <a:rPr lang="en-US" dirty="0"/>
                  <a:t> are the leave-year-out Empirical Bayes teacher effect estimates on test scores and </a:t>
                </a:r>
                <a:r>
                  <a:rPr lang="en-US" dirty="0" smtClean="0"/>
                  <a:t>behaviors, </a:t>
                </a:r>
                <a:r>
                  <a:rPr lang="en-US" dirty="0"/>
                  <a:t>respectively. </a:t>
                </a:r>
                <a:endParaRPr lang="en-US" dirty="0" smtClean="0"/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b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𝑧𝑖𝑗𝑡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𝑖𝑡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∙(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𝑡𝑒𝑠𝑡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∙(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𝑏𝑒h𝑎𝑣𝑜𝑖𝑟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𝑧𝑖𝑡</m:t>
                        </m:r>
                      </m:sub>
                    </m:sSub>
                  </m:oMath>
                </a14:m>
                <a:r>
                  <a:rPr lang="en-US" i="1" baseline="-25000" dirty="0"/>
                  <a:t>.</a:t>
                </a:r>
                <a:endParaRPr lang="en-US" dirty="0">
                  <a:effectLst/>
                </a:endParaRPr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T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he </a:t>
                </a:r>
                <a:r>
                  <a:rPr lang="en-US" dirty="0">
                    <a:solidFill>
                      <a:srgbClr val="0070C0"/>
                    </a:solidFill>
                  </a:rPr>
                  <a:t>estimated teacher effects are multiplied by scaling factors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so that the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identify the effect of increasing the teacher effect on test scores and the behavioral factor, respectively, by one standard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deviation.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0181" y="1578902"/>
                <a:ext cx="10921685" cy="4873014"/>
              </a:xfrm>
              <a:blipFill>
                <a:blip r:embed="rId2"/>
                <a:stretch>
                  <a:fillRect l="-1172" t="-1752" r="-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1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755" y="365125"/>
            <a:ext cx="10822172" cy="88963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Teacher Effects on Behaviors Measure Skills not Measured by Test </a:t>
            </a:r>
            <a:r>
              <a:rPr lang="en-US" sz="3600" dirty="0" smtClean="0">
                <a:solidFill>
                  <a:srgbClr val="0070C0"/>
                </a:solidFill>
              </a:rPr>
              <a:t>Scores (Math and English combined) (a)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053387"/>
              </p:ext>
            </p:extLst>
          </p:nvPr>
        </p:nvGraphicFramePr>
        <p:xfrm>
          <a:off x="1037144" y="1460796"/>
          <a:ext cx="10286999" cy="4953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0974">
                  <a:extLst>
                    <a:ext uri="{9D8B030D-6E8A-4147-A177-3AD203B41FA5}">
                      <a16:colId xmlns:a16="http://schemas.microsoft.com/office/drawing/2014/main" val="3162427632"/>
                    </a:ext>
                  </a:extLst>
                </a:gridCol>
                <a:gridCol w="1209205">
                  <a:extLst>
                    <a:ext uri="{9D8B030D-6E8A-4147-A177-3AD203B41FA5}">
                      <a16:colId xmlns:a16="http://schemas.microsoft.com/office/drawing/2014/main" val="2911490072"/>
                    </a:ext>
                  </a:extLst>
                </a:gridCol>
                <a:gridCol w="1209205">
                  <a:extLst>
                    <a:ext uri="{9D8B030D-6E8A-4147-A177-3AD203B41FA5}">
                      <a16:colId xmlns:a16="http://schemas.microsoft.com/office/drawing/2014/main" val="772757123"/>
                    </a:ext>
                  </a:extLst>
                </a:gridCol>
                <a:gridCol w="1209205">
                  <a:extLst>
                    <a:ext uri="{9D8B030D-6E8A-4147-A177-3AD203B41FA5}">
                      <a16:colId xmlns:a16="http://schemas.microsoft.com/office/drawing/2014/main" val="2730121372"/>
                    </a:ext>
                  </a:extLst>
                </a:gridCol>
                <a:gridCol w="1209205">
                  <a:extLst>
                    <a:ext uri="{9D8B030D-6E8A-4147-A177-3AD203B41FA5}">
                      <a16:colId xmlns:a16="http://schemas.microsoft.com/office/drawing/2014/main" val="3153373604"/>
                    </a:ext>
                  </a:extLst>
                </a:gridCol>
                <a:gridCol w="1209205">
                  <a:extLst>
                    <a:ext uri="{9D8B030D-6E8A-4147-A177-3AD203B41FA5}">
                      <a16:colId xmlns:a16="http://schemas.microsoft.com/office/drawing/2014/main" val="1194872590"/>
                    </a:ext>
                  </a:extLst>
                </a:gridCol>
              </a:tblGrid>
              <a:tr h="287058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030876"/>
                  </a:ext>
                </a:extLst>
              </a:tr>
              <a:tr h="287058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Test Score in 9th Grade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881052"/>
                  </a:ext>
                </a:extLst>
              </a:tr>
              <a:tr h="28705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Teacher Effect: 9th Grade Test Score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0.0685**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0.0690**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0.0685**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759873315"/>
                  </a:ext>
                </a:extLst>
              </a:tr>
              <a:tr h="287058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[0.00279]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[0.00281]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[0.00281]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195303592"/>
                  </a:ext>
                </a:extLst>
              </a:tr>
              <a:tr h="28705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Teacher Effect: 9th Grade Behaviors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0.0274*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-0.0214+</a:t>
                      </a:r>
                      <a:endParaRPr lang="en-US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110954741"/>
                  </a:ext>
                </a:extLst>
              </a:tr>
              <a:tr h="287058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[0.0124]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[0.0128]</a:t>
                      </a:r>
                      <a:endParaRPr lang="en-US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819059479"/>
                  </a:ext>
                </a:extLst>
              </a:tr>
              <a:tr h="28705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Teacher Effect: 10 Grade GPA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0.0987**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0.00115</a:t>
                      </a:r>
                      <a:endParaRPr lang="en-US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280781550"/>
                  </a:ext>
                </a:extLst>
              </a:tr>
              <a:tr h="287058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[0.0230]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[0.0206]</a:t>
                      </a:r>
                      <a:endParaRPr lang="en-US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894953429"/>
                  </a:ext>
                </a:extLst>
              </a:tr>
              <a:tr h="287058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203850062"/>
                  </a:ext>
                </a:extLst>
              </a:tr>
              <a:tr h="28705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School-Track Effects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406057032"/>
                  </a:ext>
                </a:extLst>
              </a:tr>
              <a:tr h="28705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Year Effects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580486123"/>
                  </a:ext>
                </a:extLst>
              </a:tr>
              <a:tr h="28705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Controls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71069591"/>
                  </a:ext>
                </a:extLst>
              </a:tr>
              <a:tr h="287058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959624936"/>
                  </a:ext>
                </a:extLst>
              </a:tr>
              <a:tr h="28705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Observations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942,291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942,291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942,291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942,291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942,291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893226634"/>
                  </a:ext>
                </a:extLst>
              </a:tr>
              <a:tr h="287058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Robust standard errors in brackets adjusterd for clustering at the teacher level and students level.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757143"/>
                  </a:ext>
                </a:extLst>
              </a:tr>
              <a:tr h="287058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** p&lt;0.01, * p&lt;0.05, + p&lt;0.1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537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2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87" y="365125"/>
            <a:ext cx="10861042" cy="88963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Teacher Effects on Behaviors Measure Skills not Measured by Test Scores (Math and English combined)</a:t>
            </a:r>
            <a:r>
              <a:rPr lang="en-US" sz="3600" dirty="0" smtClean="0">
                <a:solidFill>
                  <a:srgbClr val="0070C0"/>
                </a:solidFill>
              </a:rPr>
              <a:t>(b)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204061"/>
              </p:ext>
            </p:extLst>
          </p:nvPr>
        </p:nvGraphicFramePr>
        <p:xfrm>
          <a:off x="492758" y="1341112"/>
          <a:ext cx="11252201" cy="4953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1738">
                  <a:extLst>
                    <a:ext uri="{9D8B030D-6E8A-4147-A177-3AD203B41FA5}">
                      <a16:colId xmlns:a16="http://schemas.microsoft.com/office/drawing/2014/main" val="4204065406"/>
                    </a:ext>
                  </a:extLst>
                </a:gridCol>
                <a:gridCol w="1068645">
                  <a:extLst>
                    <a:ext uri="{9D8B030D-6E8A-4147-A177-3AD203B41FA5}">
                      <a16:colId xmlns:a16="http://schemas.microsoft.com/office/drawing/2014/main" val="2569114798"/>
                    </a:ext>
                  </a:extLst>
                </a:gridCol>
                <a:gridCol w="1068645">
                  <a:extLst>
                    <a:ext uri="{9D8B030D-6E8A-4147-A177-3AD203B41FA5}">
                      <a16:colId xmlns:a16="http://schemas.microsoft.com/office/drawing/2014/main" val="410954408"/>
                    </a:ext>
                  </a:extLst>
                </a:gridCol>
                <a:gridCol w="1068645">
                  <a:extLst>
                    <a:ext uri="{9D8B030D-6E8A-4147-A177-3AD203B41FA5}">
                      <a16:colId xmlns:a16="http://schemas.microsoft.com/office/drawing/2014/main" val="1318796548"/>
                    </a:ext>
                  </a:extLst>
                </a:gridCol>
                <a:gridCol w="298593">
                  <a:extLst>
                    <a:ext uri="{9D8B030D-6E8A-4147-A177-3AD203B41FA5}">
                      <a16:colId xmlns:a16="http://schemas.microsoft.com/office/drawing/2014/main" val="293262827"/>
                    </a:ext>
                  </a:extLst>
                </a:gridCol>
                <a:gridCol w="1068645">
                  <a:extLst>
                    <a:ext uri="{9D8B030D-6E8A-4147-A177-3AD203B41FA5}">
                      <a16:colId xmlns:a16="http://schemas.microsoft.com/office/drawing/2014/main" val="2696969472"/>
                    </a:ext>
                  </a:extLst>
                </a:gridCol>
                <a:gridCol w="1068645">
                  <a:extLst>
                    <a:ext uri="{9D8B030D-6E8A-4147-A177-3AD203B41FA5}">
                      <a16:colId xmlns:a16="http://schemas.microsoft.com/office/drawing/2014/main" val="3471654559"/>
                    </a:ext>
                  </a:extLst>
                </a:gridCol>
                <a:gridCol w="1068645">
                  <a:extLst>
                    <a:ext uri="{9D8B030D-6E8A-4147-A177-3AD203B41FA5}">
                      <a16:colId xmlns:a16="http://schemas.microsoft.com/office/drawing/2014/main" val="965194413"/>
                    </a:ext>
                  </a:extLst>
                </a:gridCol>
              </a:tblGrid>
              <a:tr h="2780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478255"/>
                  </a:ext>
                </a:extLst>
              </a:tr>
              <a:tr h="2780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Behaviors in 9th Grade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GPA in 10th Grade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028048"/>
                  </a:ext>
                </a:extLst>
              </a:tr>
              <a:tr h="2780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Teacher Effect: 9th Grade Test Score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0.0074**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0.0061**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0.0042**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0.0038**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23783225"/>
                  </a:ext>
                </a:extLst>
              </a:tr>
              <a:tr h="2780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[0.00161]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[0.00156]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[0.00119]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[0.00119]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254075605"/>
                  </a:ext>
                </a:extLst>
              </a:tr>
              <a:tr h="2780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Teacher Effect: 9th Grade Behaviors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0.0579**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0.0536**</a:t>
                      </a:r>
                      <a:endParaRPr lang="en-US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413322344"/>
                  </a:ext>
                </a:extLst>
              </a:tr>
              <a:tr h="2780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[0.0106]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[0.0107]</a:t>
                      </a:r>
                      <a:endParaRPr lang="en-US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515085262"/>
                  </a:ext>
                </a:extLst>
              </a:tr>
              <a:tr h="2780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Teacher Effect: 10 Grade GPA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0.0357*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0.0298*</a:t>
                      </a:r>
                      <a:endParaRPr lang="en-US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600593536"/>
                  </a:ext>
                </a:extLst>
              </a:tr>
              <a:tr h="2780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[0.0147]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[0.0149]</a:t>
                      </a:r>
                      <a:endParaRPr lang="en-US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011117797"/>
                  </a:ext>
                </a:extLst>
              </a:tr>
              <a:tr h="2780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295324647"/>
                  </a:ext>
                </a:extLst>
              </a:tr>
              <a:tr h="2780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School-Track Effects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024867472"/>
                  </a:ext>
                </a:extLst>
              </a:tr>
              <a:tr h="2780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Year Effects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723991864"/>
                  </a:ext>
                </a:extLst>
              </a:tr>
              <a:tr h="2780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Controls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590263539"/>
                  </a:ext>
                </a:extLst>
              </a:tr>
              <a:tr h="2780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25185394"/>
                  </a:ext>
                </a:extLst>
              </a:tr>
              <a:tr h="2780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Observations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942,291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942,291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942,291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728,529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728,529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728,529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814597582"/>
                  </a:ext>
                </a:extLst>
              </a:tr>
              <a:tr h="278080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Robust standard errors in brackets adjusterd for clustering at the teacher level and students level.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384370"/>
                  </a:ext>
                </a:extLst>
              </a:tr>
              <a:tr h="278080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** p&lt;0.01, * p&lt;0.05, + p&lt;0.1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378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6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466" y="146214"/>
            <a:ext cx="11270510" cy="54419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Effects </a:t>
            </a:r>
            <a:r>
              <a:rPr lang="en-US" sz="2400" b="1" dirty="0">
                <a:solidFill>
                  <a:srgbClr val="0070C0"/>
                </a:solidFill>
              </a:rPr>
              <a:t>of Teachers on Skill Measures and their Effects on High-School </a:t>
            </a:r>
            <a:r>
              <a:rPr lang="en-US" sz="2400" b="1" dirty="0" smtClean="0">
                <a:solidFill>
                  <a:srgbClr val="0070C0"/>
                </a:solidFill>
              </a:rPr>
              <a:t>Completion (a)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199306"/>
              </p:ext>
            </p:extLst>
          </p:nvPr>
        </p:nvGraphicFramePr>
        <p:xfrm>
          <a:off x="478466" y="658510"/>
          <a:ext cx="11270510" cy="5902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8788">
                  <a:extLst>
                    <a:ext uri="{9D8B030D-6E8A-4147-A177-3AD203B41FA5}">
                      <a16:colId xmlns:a16="http://schemas.microsoft.com/office/drawing/2014/main" val="3269672589"/>
                    </a:ext>
                  </a:extLst>
                </a:gridCol>
                <a:gridCol w="1165287">
                  <a:extLst>
                    <a:ext uri="{9D8B030D-6E8A-4147-A177-3AD203B41FA5}">
                      <a16:colId xmlns:a16="http://schemas.microsoft.com/office/drawing/2014/main" val="901198272"/>
                    </a:ext>
                  </a:extLst>
                </a:gridCol>
                <a:gridCol w="1165287">
                  <a:extLst>
                    <a:ext uri="{9D8B030D-6E8A-4147-A177-3AD203B41FA5}">
                      <a16:colId xmlns:a16="http://schemas.microsoft.com/office/drawing/2014/main" val="742771374"/>
                    </a:ext>
                  </a:extLst>
                </a:gridCol>
                <a:gridCol w="1165287">
                  <a:extLst>
                    <a:ext uri="{9D8B030D-6E8A-4147-A177-3AD203B41FA5}">
                      <a16:colId xmlns:a16="http://schemas.microsoft.com/office/drawing/2014/main" val="4065408430"/>
                    </a:ext>
                  </a:extLst>
                </a:gridCol>
                <a:gridCol w="1165287">
                  <a:extLst>
                    <a:ext uri="{9D8B030D-6E8A-4147-A177-3AD203B41FA5}">
                      <a16:colId xmlns:a16="http://schemas.microsoft.com/office/drawing/2014/main" val="1399293500"/>
                    </a:ext>
                  </a:extLst>
                </a:gridCol>
                <a:gridCol w="1165287">
                  <a:extLst>
                    <a:ext uri="{9D8B030D-6E8A-4147-A177-3AD203B41FA5}">
                      <a16:colId xmlns:a16="http://schemas.microsoft.com/office/drawing/2014/main" val="4071251806"/>
                    </a:ext>
                  </a:extLst>
                </a:gridCol>
                <a:gridCol w="1165287">
                  <a:extLst>
                    <a:ext uri="{9D8B030D-6E8A-4147-A177-3AD203B41FA5}">
                      <a16:colId xmlns:a16="http://schemas.microsoft.com/office/drawing/2014/main" val="2950151120"/>
                    </a:ext>
                  </a:extLst>
                </a:gridCol>
              </a:tblGrid>
              <a:tr h="30573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Graduate High School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822293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Linear Probability Model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Conditional Logit </a:t>
                      </a:r>
                      <a:r>
                        <a:rPr lang="en-US" sz="20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247186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Teacher Effect: 9</a:t>
                      </a:r>
                      <a:r>
                        <a:rPr lang="en-US" sz="20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Grade Test Score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0.0015**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0.0012*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0.0013*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0.0088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8292266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[0.0005]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[0.00054]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[0.0005]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[0.0064]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[0.0064]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6932035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-0.002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-0.0023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0298050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Teacher Effect: 9</a:t>
                      </a:r>
                      <a:r>
                        <a:rPr lang="en-US" sz="20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Grade Behaviors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0.0146**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0.1442**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1655387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[0.00319]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[0.0343]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2219028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-0.0331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3215219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Teacher Effect: 10</a:t>
                      </a:r>
                      <a:r>
                        <a:rPr lang="en-US" sz="20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Grade GPA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0.0146**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0.162**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3954359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[0.0056]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[0.0637]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5491674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-0.0375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3830180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86393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Increase in explained variance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287377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School-Track Effects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6780326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 Effects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1011535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5503446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891,868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891,868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891,868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579,512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579,512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4301361"/>
                  </a:ext>
                </a:extLst>
              </a:tr>
              <a:tr h="602208">
                <a:tc gridSpan="7"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Note: Robust standard errors in brackets adjusted for two-way clustering at both the teacher level and student level.     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9989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837274" y="4423166"/>
            <a:ext cx="2541182" cy="300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8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466" y="146214"/>
            <a:ext cx="11270510" cy="54419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Effects </a:t>
            </a:r>
            <a:r>
              <a:rPr lang="en-US" sz="2400" b="1" dirty="0">
                <a:solidFill>
                  <a:srgbClr val="0070C0"/>
                </a:solidFill>
              </a:rPr>
              <a:t>of Teachers on Skill Measures and their Effects on High-School </a:t>
            </a:r>
            <a:r>
              <a:rPr lang="en-US" sz="2400" b="1" dirty="0" smtClean="0">
                <a:solidFill>
                  <a:srgbClr val="0070C0"/>
                </a:solidFill>
              </a:rPr>
              <a:t>Completion (b)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02616"/>
              </p:ext>
            </p:extLst>
          </p:nvPr>
        </p:nvGraphicFramePr>
        <p:xfrm>
          <a:off x="478466" y="658510"/>
          <a:ext cx="11270510" cy="5902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8788">
                  <a:extLst>
                    <a:ext uri="{9D8B030D-6E8A-4147-A177-3AD203B41FA5}">
                      <a16:colId xmlns:a16="http://schemas.microsoft.com/office/drawing/2014/main" val="3269672589"/>
                    </a:ext>
                  </a:extLst>
                </a:gridCol>
                <a:gridCol w="1165287">
                  <a:extLst>
                    <a:ext uri="{9D8B030D-6E8A-4147-A177-3AD203B41FA5}">
                      <a16:colId xmlns:a16="http://schemas.microsoft.com/office/drawing/2014/main" val="901198272"/>
                    </a:ext>
                  </a:extLst>
                </a:gridCol>
                <a:gridCol w="1165287">
                  <a:extLst>
                    <a:ext uri="{9D8B030D-6E8A-4147-A177-3AD203B41FA5}">
                      <a16:colId xmlns:a16="http://schemas.microsoft.com/office/drawing/2014/main" val="742771374"/>
                    </a:ext>
                  </a:extLst>
                </a:gridCol>
                <a:gridCol w="1165287">
                  <a:extLst>
                    <a:ext uri="{9D8B030D-6E8A-4147-A177-3AD203B41FA5}">
                      <a16:colId xmlns:a16="http://schemas.microsoft.com/office/drawing/2014/main" val="4065408430"/>
                    </a:ext>
                  </a:extLst>
                </a:gridCol>
                <a:gridCol w="1165287">
                  <a:extLst>
                    <a:ext uri="{9D8B030D-6E8A-4147-A177-3AD203B41FA5}">
                      <a16:colId xmlns:a16="http://schemas.microsoft.com/office/drawing/2014/main" val="1399293500"/>
                    </a:ext>
                  </a:extLst>
                </a:gridCol>
                <a:gridCol w="1165287">
                  <a:extLst>
                    <a:ext uri="{9D8B030D-6E8A-4147-A177-3AD203B41FA5}">
                      <a16:colId xmlns:a16="http://schemas.microsoft.com/office/drawing/2014/main" val="4071251806"/>
                    </a:ext>
                  </a:extLst>
                </a:gridCol>
                <a:gridCol w="1165287">
                  <a:extLst>
                    <a:ext uri="{9D8B030D-6E8A-4147-A177-3AD203B41FA5}">
                      <a16:colId xmlns:a16="http://schemas.microsoft.com/office/drawing/2014/main" val="2950151120"/>
                    </a:ext>
                  </a:extLst>
                </a:gridCol>
              </a:tblGrid>
              <a:tr h="30573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Dropout of 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School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822293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Linear Probability Model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Conditional Logit </a:t>
                      </a:r>
                      <a:r>
                        <a:rPr lang="en-US" sz="20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247186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Teacher Effect: 9</a:t>
                      </a:r>
                      <a:r>
                        <a:rPr lang="en-US" sz="20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Grade Test Score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-0.0004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-0.0003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-0.0004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-0.0055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-0.0084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8292266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[0.0003]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[0.0003]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[0.0003]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[0.0099]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[0.0101]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6932035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(-0.0012)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(-0.0018)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0298050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Teacher Effect: 9</a:t>
                      </a:r>
                      <a:r>
                        <a:rPr lang="en-US" sz="20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Grade Behaviors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-0.0041*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-0.128*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1655387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[0.0019]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[0.0583]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2219028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(-0.0271)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3215219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Teacher Effect: 10</a:t>
                      </a:r>
                      <a:r>
                        <a:rPr lang="en-US" sz="20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Grade GPA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-0.0031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-0.0618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3954359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[0.0031]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[0.0996]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5491674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 -0.012)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3830180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86393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Increase in explained variance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326%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287377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School-Track Effects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6780326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 Effects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1011535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5503446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891,868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891,868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891,868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570,390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570,390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4301361"/>
                  </a:ext>
                </a:extLst>
              </a:tr>
              <a:tr h="602208">
                <a:tc gridSpan="7"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Note: Robust standard errors in brackets adjusted for two-way clustering at both the teacher level and student level.     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9989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837274" y="4423166"/>
            <a:ext cx="2541182" cy="300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5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3046"/>
            <a:ext cx="10515600" cy="5391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Effects On Other Subsequent Outcomes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30" y="980440"/>
            <a:ext cx="11496228" cy="557784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64160" y="3820160"/>
            <a:ext cx="11689080" cy="2809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5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2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Effects By Subject (suggestive)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84" y="1791855"/>
            <a:ext cx="11576146" cy="31588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60800" y="3576320"/>
            <a:ext cx="619760" cy="822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07560" y="3571240"/>
            <a:ext cx="619760" cy="822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77760" y="3556000"/>
            <a:ext cx="619760" cy="822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04200" y="3561080"/>
            <a:ext cx="619760" cy="822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896360" y="4699000"/>
            <a:ext cx="1295400" cy="1828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7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77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5"/>
                </a:solidFill>
              </a:rPr>
              <a:t>Testing Identifying Assumption 1: No Student Selection 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861" y="1135902"/>
            <a:ext cx="10961441" cy="5406886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accent5"/>
                </a:solidFill>
              </a:rPr>
              <a:t>Testing for selection on observables: </a:t>
            </a:r>
          </a:p>
          <a:p>
            <a:pPr lvl="1" algn="just"/>
            <a:r>
              <a:rPr lang="en-US" dirty="0" smtClean="0">
                <a:solidFill>
                  <a:schemeClr val="accent5"/>
                </a:solidFill>
              </a:rPr>
              <a:t>Create predicted outcomes using (gender, ethnicity, parental education, 7</a:t>
            </a:r>
            <a:r>
              <a:rPr lang="en-US" baseline="30000" dirty="0" smtClean="0">
                <a:solidFill>
                  <a:schemeClr val="accent5"/>
                </a:solidFill>
              </a:rPr>
              <a:t>th</a:t>
            </a:r>
            <a:r>
              <a:rPr lang="en-US" dirty="0" smtClean="0">
                <a:solidFill>
                  <a:schemeClr val="accent5"/>
                </a:solidFill>
              </a:rPr>
              <a:t> grade test scores, grade absences, grade repetition, and suspensions). </a:t>
            </a:r>
          </a:p>
          <a:p>
            <a:pPr lvl="1" algn="just"/>
            <a:r>
              <a:rPr lang="en-US" dirty="0" smtClean="0">
                <a:solidFill>
                  <a:schemeClr val="accent5"/>
                </a:solidFill>
              </a:rPr>
              <a:t>See if estimated effects predict changes in predicted outcomes conditional on 8</a:t>
            </a:r>
            <a:r>
              <a:rPr lang="en-US" baseline="30000" dirty="0" smtClean="0">
                <a:solidFill>
                  <a:schemeClr val="accent5"/>
                </a:solidFill>
              </a:rPr>
              <a:t>th</a:t>
            </a:r>
            <a:r>
              <a:rPr lang="en-US" dirty="0" smtClean="0">
                <a:solidFill>
                  <a:schemeClr val="accent5"/>
                </a:solidFill>
              </a:rPr>
              <a:t> grade outcomes and controls for tracking.</a:t>
            </a:r>
          </a:p>
          <a:p>
            <a:pPr lvl="1" algn="just"/>
            <a:r>
              <a:rPr lang="en-US" b="1" dirty="0" smtClean="0">
                <a:solidFill>
                  <a:schemeClr val="accent5"/>
                </a:solidFill>
              </a:rPr>
              <a:t>Under no selection, the coefficient on the teacher effects will be zero.</a:t>
            </a:r>
          </a:p>
          <a:p>
            <a:pPr algn="just"/>
            <a:r>
              <a:rPr lang="en-US" dirty="0" smtClean="0"/>
              <a:t>Testing for selection on </a:t>
            </a:r>
            <a:r>
              <a:rPr lang="en-US" dirty="0" err="1" smtClean="0"/>
              <a:t>unobservables</a:t>
            </a:r>
            <a:r>
              <a:rPr lang="en-US" dirty="0" smtClean="0"/>
              <a:t>: </a:t>
            </a:r>
          </a:p>
          <a:p>
            <a:pPr lvl="1" algn="just"/>
            <a:r>
              <a:rPr lang="en-US" dirty="0" smtClean="0"/>
              <a:t>Following </a:t>
            </a:r>
            <a:r>
              <a:rPr lang="en-US" dirty="0" err="1" smtClean="0"/>
              <a:t>Chetty</a:t>
            </a:r>
            <a:r>
              <a:rPr lang="en-US" dirty="0" smtClean="0"/>
              <a:t> et al (2014), aggregate the treatment to the school-year level to avoid comparisons across individuals within a school cohort. </a:t>
            </a:r>
          </a:p>
          <a:p>
            <a:pPr lvl="2" algn="just"/>
            <a:r>
              <a:rPr lang="en-US" dirty="0" smtClean="0"/>
              <a:t>This relies on variation across cohorts in average teacher quality. </a:t>
            </a:r>
          </a:p>
          <a:p>
            <a:pPr lvl="2" algn="just"/>
            <a:r>
              <a:rPr lang="en-US" dirty="0" smtClean="0"/>
              <a:t>Changes in average teacher quality at a school are due to personnel changes.</a:t>
            </a:r>
          </a:p>
          <a:p>
            <a:pPr lvl="1" algn="just"/>
            <a:r>
              <a:rPr lang="en-US" b="1" dirty="0" smtClean="0">
                <a:solidFill>
                  <a:schemeClr val="accent5"/>
                </a:solidFill>
              </a:rPr>
              <a:t>Use the average estimated teacher predictors as instruments. </a:t>
            </a:r>
          </a:p>
          <a:p>
            <a:pPr lvl="1" algn="just"/>
            <a:r>
              <a:rPr lang="en-US" b="1" dirty="0" smtClean="0">
                <a:solidFill>
                  <a:srgbClr val="FF0000"/>
                </a:solidFill>
              </a:rPr>
              <a:t>Models include school-specific linear trends!</a:t>
            </a:r>
          </a:p>
        </p:txBody>
      </p:sp>
    </p:spTree>
    <p:extLst>
      <p:ext uri="{BB962C8B-B14F-4D97-AF65-F5344CB8AC3E}">
        <p14:creationId xmlns:p14="http://schemas.microsoft.com/office/powerpoint/2010/main" val="178647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44" y="1176902"/>
            <a:ext cx="11070411" cy="380149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723640" y="4740910"/>
            <a:ext cx="3439160" cy="1053862"/>
            <a:chOff x="3723640" y="4740910"/>
            <a:chExt cx="3439160" cy="1053862"/>
          </a:xfrm>
        </p:grpSpPr>
        <p:sp>
          <p:nvSpPr>
            <p:cNvPr id="4" name="Right Brace 3"/>
            <p:cNvSpPr/>
            <p:nvPr/>
          </p:nvSpPr>
          <p:spPr>
            <a:xfrm rot="5400000">
              <a:off x="5205730" y="3258820"/>
              <a:ext cx="474980" cy="3439160"/>
            </a:xfrm>
            <a:prstGeom prst="rightBrace">
              <a:avLst>
                <a:gd name="adj1" fmla="val 8333"/>
                <a:gd name="adj2" fmla="val 51625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38600" y="5425440"/>
              <a:ext cx="2700611" cy="369332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Effects on actual outcomes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838440" y="4690110"/>
            <a:ext cx="3439160" cy="1079262"/>
            <a:chOff x="7838440" y="4690110"/>
            <a:chExt cx="3439160" cy="1079262"/>
          </a:xfrm>
        </p:grpSpPr>
        <p:sp>
          <p:nvSpPr>
            <p:cNvPr id="6" name="Right Brace 5"/>
            <p:cNvSpPr/>
            <p:nvPr/>
          </p:nvSpPr>
          <p:spPr>
            <a:xfrm rot="5400000">
              <a:off x="9320530" y="3208020"/>
              <a:ext cx="474980" cy="3439160"/>
            </a:xfrm>
            <a:prstGeom prst="rightBrace">
              <a:avLst>
                <a:gd name="adj1" fmla="val 8333"/>
                <a:gd name="adj2" fmla="val 51625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95920" y="5400040"/>
              <a:ext cx="3028521" cy="369332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Effects on predicted outcomes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477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62" y="713609"/>
            <a:ext cx="11095595" cy="51884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5760" y="4671753"/>
            <a:ext cx="10972800" cy="2826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09880" y="2672080"/>
            <a:ext cx="11419840" cy="12598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8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656216"/>
            <a:ext cx="10738658" cy="579538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A</a:t>
            </a:r>
            <a:r>
              <a:rPr lang="en-US" dirty="0" smtClean="0">
                <a:solidFill>
                  <a:schemeClr val="accent5"/>
                </a:solidFill>
              </a:rPr>
              <a:t> large body of research demonstrates that “noncognitive” skills not captured by standardized tests, such as adaptability, self-restraint, and motivation, are key determinants of adult outcomes. </a:t>
            </a:r>
          </a:p>
          <a:p>
            <a:pPr lvl="1"/>
            <a:r>
              <a:rPr lang="en-US" dirty="0" smtClean="0"/>
              <a:t>See </a:t>
            </a:r>
            <a:r>
              <a:rPr lang="en-US" dirty="0"/>
              <a:t>Heckman, </a:t>
            </a:r>
            <a:r>
              <a:rPr lang="en-US" dirty="0" err="1"/>
              <a:t>Stixrud</a:t>
            </a:r>
            <a:r>
              <a:rPr lang="en-US" dirty="0"/>
              <a:t>, and </a:t>
            </a:r>
            <a:r>
              <a:rPr lang="en-US" dirty="0" err="1"/>
              <a:t>Urzua</a:t>
            </a:r>
            <a:r>
              <a:rPr lang="en-US" dirty="0"/>
              <a:t> </a:t>
            </a:r>
            <a:r>
              <a:rPr lang="en-US" dirty="0" smtClean="0"/>
              <a:t>2006; </a:t>
            </a:r>
            <a:r>
              <a:rPr lang="en-US" dirty="0" err="1" smtClean="0"/>
              <a:t>Lindqvist</a:t>
            </a:r>
            <a:r>
              <a:rPr lang="en-US" dirty="0" smtClean="0"/>
              <a:t> and Vestman, 2011; Heckman and Rubinstein, 2001; Waddell, 2006; </a:t>
            </a:r>
            <a:r>
              <a:rPr lang="en-US" dirty="0" err="1" smtClean="0"/>
              <a:t>Borghans</a:t>
            </a:r>
            <a:r>
              <a:rPr lang="en-US" dirty="0" smtClean="0"/>
              <a:t>, </a:t>
            </a:r>
            <a:r>
              <a:rPr lang="en-US" dirty="0" err="1" smtClean="0"/>
              <a:t>Weel</a:t>
            </a:r>
            <a:r>
              <a:rPr lang="en-US" dirty="0" smtClean="0"/>
              <a:t>, and Weinberg, 2008. 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5"/>
                </a:solidFill>
              </a:rPr>
              <a:t>This literature provides reason to suspect that teachers may impact skills that go undetected by test scores, but are nonetheless important for students’ long run success.</a:t>
            </a:r>
            <a:r>
              <a:rPr lang="en-US" dirty="0" smtClean="0">
                <a:solidFill>
                  <a:schemeClr val="accent5"/>
                </a:solidFill>
                <a:effectLst/>
              </a:rPr>
              <a:t>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ome interventions that have no effect on test scores have meaningful effects on long-term outcomes (Booker et al. 2011; Deming, 2009; Deming, 2011)</a:t>
            </a:r>
          </a:p>
          <a:p>
            <a:pPr lvl="1"/>
            <a:r>
              <a:rPr lang="en-US" dirty="0" smtClean="0"/>
              <a:t>Improved noncognitive skills explain the effect of some interventions (Heckman, Pinto, and </a:t>
            </a:r>
            <a:r>
              <a:rPr lang="en-US" dirty="0" err="1" smtClean="0"/>
              <a:t>Savelyev</a:t>
            </a:r>
            <a:r>
              <a:rPr lang="en-US" dirty="0" smtClean="0"/>
              <a:t> </a:t>
            </a:r>
            <a:r>
              <a:rPr lang="en-US" dirty="0"/>
              <a:t>2013; </a:t>
            </a:r>
            <a:r>
              <a:rPr lang="en-US" dirty="0" err="1"/>
              <a:t>Fredricksson</a:t>
            </a:r>
            <a:r>
              <a:rPr lang="en-US" dirty="0"/>
              <a:t> et al </a:t>
            </a:r>
            <a:r>
              <a:rPr lang="en-US" dirty="0" smtClean="0"/>
              <a:t>2012).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2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1" y="365125"/>
            <a:ext cx="11465560" cy="75709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accent5"/>
                </a:solidFill>
              </a:rPr>
              <a:t>Testing Identifying Assumption </a:t>
            </a:r>
            <a:r>
              <a:rPr lang="en-US" sz="3600" dirty="0" smtClean="0">
                <a:solidFill>
                  <a:schemeClr val="accent5"/>
                </a:solidFill>
              </a:rPr>
              <a:t>2: </a:t>
            </a:r>
            <a:r>
              <a:rPr lang="en-US" sz="3600" dirty="0">
                <a:solidFill>
                  <a:schemeClr val="accent5"/>
                </a:solidFill>
              </a:rPr>
              <a:t>No </a:t>
            </a:r>
            <a:r>
              <a:rPr lang="en-US" sz="3600" dirty="0" smtClean="0">
                <a:solidFill>
                  <a:schemeClr val="accent5"/>
                </a:solidFill>
              </a:rPr>
              <a:t>Confounding by Other Teachers</a:t>
            </a:r>
            <a:endParaRPr lang="en-US" sz="3600" dirty="0">
              <a:solidFill>
                <a:schemeClr val="accent5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733031"/>
              </p:ext>
            </p:extLst>
          </p:nvPr>
        </p:nvGraphicFramePr>
        <p:xfrm>
          <a:off x="490457" y="1313410"/>
          <a:ext cx="11105801" cy="41896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0725">
                  <a:extLst>
                    <a:ext uri="{9D8B030D-6E8A-4147-A177-3AD203B41FA5}">
                      <a16:colId xmlns:a16="http://schemas.microsoft.com/office/drawing/2014/main" val="3977641205"/>
                    </a:ext>
                  </a:extLst>
                </a:gridCol>
                <a:gridCol w="1130531">
                  <a:extLst>
                    <a:ext uri="{9D8B030D-6E8A-4147-A177-3AD203B41FA5}">
                      <a16:colId xmlns:a16="http://schemas.microsoft.com/office/drawing/2014/main" val="3900874499"/>
                    </a:ext>
                  </a:extLst>
                </a:gridCol>
                <a:gridCol w="1230284">
                  <a:extLst>
                    <a:ext uri="{9D8B030D-6E8A-4147-A177-3AD203B41FA5}">
                      <a16:colId xmlns:a16="http://schemas.microsoft.com/office/drawing/2014/main" val="3966370561"/>
                    </a:ext>
                  </a:extLst>
                </a:gridCol>
                <a:gridCol w="1213658">
                  <a:extLst>
                    <a:ext uri="{9D8B030D-6E8A-4147-A177-3AD203B41FA5}">
                      <a16:colId xmlns:a16="http://schemas.microsoft.com/office/drawing/2014/main" val="184462918"/>
                    </a:ext>
                  </a:extLst>
                </a:gridCol>
                <a:gridCol w="1192975">
                  <a:extLst>
                    <a:ext uri="{9D8B030D-6E8A-4147-A177-3AD203B41FA5}">
                      <a16:colId xmlns:a16="http://schemas.microsoft.com/office/drawing/2014/main" val="216440611"/>
                    </a:ext>
                  </a:extLst>
                </a:gridCol>
                <a:gridCol w="1298814">
                  <a:extLst>
                    <a:ext uri="{9D8B030D-6E8A-4147-A177-3AD203B41FA5}">
                      <a16:colId xmlns:a16="http://schemas.microsoft.com/office/drawing/2014/main" val="80357409"/>
                    </a:ext>
                  </a:extLst>
                </a:gridCol>
                <a:gridCol w="1298814">
                  <a:extLst>
                    <a:ext uri="{9D8B030D-6E8A-4147-A177-3AD203B41FA5}">
                      <a16:colId xmlns:a16="http://schemas.microsoft.com/office/drawing/2014/main" val="3636798188"/>
                    </a:ext>
                  </a:extLst>
                </a:gridCol>
              </a:tblGrid>
              <a:tr h="403586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Table </a:t>
                      </a:r>
                      <a:r>
                        <a:rPr lang="en-US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G3: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Correlations between English and Math Teacher Effects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483367"/>
                  </a:ext>
                </a:extLst>
              </a:tr>
              <a:tr h="147981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Math Teacher: Test Score Effect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Math Teacher: Behaviors Effect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Math Teacher: 10th Grade GPA Effect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English Teacher: Test Score Effect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English Teacher: Behaviors Effect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English Teacher: 10th Grade GPA Effect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4498108"/>
                  </a:ext>
                </a:extLst>
              </a:tr>
              <a:tr h="3843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Math Teacher: Test Score Effect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3757056"/>
                  </a:ext>
                </a:extLst>
              </a:tr>
              <a:tr h="3843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Math Teacher: Behaviors Effect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0.2582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8879447"/>
                  </a:ext>
                </a:extLst>
              </a:tr>
              <a:tr h="3843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Math Teacher: 10th Grade GPA Effect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0.2144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0.3391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095488"/>
                  </a:ext>
                </a:extLst>
              </a:tr>
              <a:tr h="3843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English Teacher: Test Score Effect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0.0088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-0.0018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0.0022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6025054"/>
                  </a:ext>
                </a:extLst>
              </a:tr>
              <a:tr h="3843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English Teacher: Behaviors Effect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0.0102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0.0078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-0.0064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0.1292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2618989"/>
                  </a:ext>
                </a:extLst>
              </a:tr>
              <a:tr h="3843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English Teacher: 10th Grade GPA Effect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-0.0032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0.0056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0.0087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0.1093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0.2067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8756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1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893590"/>
              </p:ext>
            </p:extLst>
          </p:nvPr>
        </p:nvGraphicFramePr>
        <p:xfrm>
          <a:off x="906088" y="500509"/>
          <a:ext cx="10362276" cy="5922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8421">
                  <a:extLst>
                    <a:ext uri="{9D8B030D-6E8A-4147-A177-3AD203B41FA5}">
                      <a16:colId xmlns:a16="http://schemas.microsoft.com/office/drawing/2014/main" val="3195987885"/>
                    </a:ext>
                  </a:extLst>
                </a:gridCol>
                <a:gridCol w="1088968">
                  <a:extLst>
                    <a:ext uri="{9D8B030D-6E8A-4147-A177-3AD203B41FA5}">
                      <a16:colId xmlns:a16="http://schemas.microsoft.com/office/drawing/2014/main" val="751939482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690708230"/>
                    </a:ext>
                  </a:extLst>
                </a:gridCol>
                <a:gridCol w="989214">
                  <a:extLst>
                    <a:ext uri="{9D8B030D-6E8A-4147-A177-3AD203B41FA5}">
                      <a16:colId xmlns:a16="http://schemas.microsoft.com/office/drawing/2014/main" val="390452610"/>
                    </a:ext>
                  </a:extLst>
                </a:gridCol>
                <a:gridCol w="927858">
                  <a:extLst>
                    <a:ext uri="{9D8B030D-6E8A-4147-A177-3AD203B41FA5}">
                      <a16:colId xmlns:a16="http://schemas.microsoft.com/office/drawing/2014/main" val="3069460436"/>
                    </a:ext>
                  </a:extLst>
                </a:gridCol>
                <a:gridCol w="1159362">
                  <a:extLst>
                    <a:ext uri="{9D8B030D-6E8A-4147-A177-3AD203B41FA5}">
                      <a16:colId xmlns:a16="http://schemas.microsoft.com/office/drawing/2014/main" val="2362141808"/>
                    </a:ext>
                  </a:extLst>
                </a:gridCol>
                <a:gridCol w="1159362">
                  <a:extLst>
                    <a:ext uri="{9D8B030D-6E8A-4147-A177-3AD203B41FA5}">
                      <a16:colId xmlns:a16="http://schemas.microsoft.com/office/drawing/2014/main" val="1493935410"/>
                    </a:ext>
                  </a:extLst>
                </a:gridCol>
              </a:tblGrid>
              <a:tr h="200025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Table </a:t>
                      </a:r>
                      <a:r>
                        <a:rPr lang="en-US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G4: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Relationship between English and Math Teacher Effects within Tracks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9462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6565197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Math Teacher: Test Score Effect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Math Teacher: Behaviors Effect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Math Teacher: 10th Grade GPA Effect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Math Teacher: Test Score Effect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Math Teacher: Behaviors Effect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Math Teacher: 10th Grade GPA Effect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31280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English Teacher: Test Score Effect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0.00572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0.00545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03351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[0.00457]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[0.00457]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0625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English Teacher: Behaviors Effect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-0.000266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-0.000261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72710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[0.00100]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[0.00100]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86800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English Teacher: 10th Grade GPA Effect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-0.00298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-0.00286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307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[0.00288]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[0.00289]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65148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19214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Year Effects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62201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School-Track Effects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12572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Controls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90973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3094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Observations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348,514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348,514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348,514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346,223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346,223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346,223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976994"/>
                  </a:ext>
                </a:extLst>
              </a:tr>
              <a:tr h="190500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Robust standard errors in brackets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005848"/>
                  </a:ext>
                </a:extLst>
              </a:tr>
              <a:tr h="190500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** p&lt;0.01, * p&lt;0.05, + p&lt;0.1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0193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81797" y="2793077"/>
            <a:ext cx="5935595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Also, models that include other teacher fixed effects are virtually identical (Table G5).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671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845"/>
            <a:ext cx="10515600" cy="7139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Is This Mechanical Due to an Easy Grading Effect?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657" y="1079106"/>
            <a:ext cx="10825132" cy="540688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5"/>
                </a:solidFill>
              </a:rPr>
              <a:t>There </a:t>
            </a:r>
            <a:r>
              <a:rPr lang="en-US" dirty="0">
                <a:solidFill>
                  <a:schemeClr val="accent5"/>
                </a:solidFill>
              </a:rPr>
              <a:t>is no mechanical relationship between grades or reporting bad behaviors and taking the SAT, or four-year college </a:t>
            </a:r>
            <a:r>
              <a:rPr lang="en-US" dirty="0" smtClean="0">
                <a:solidFill>
                  <a:schemeClr val="accent5"/>
                </a:solidFill>
              </a:rPr>
              <a:t>plans. However</a:t>
            </a:r>
            <a:r>
              <a:rPr lang="en-US" dirty="0">
                <a:solidFill>
                  <a:schemeClr val="accent5"/>
                </a:solidFill>
              </a:rPr>
              <a:t>, </a:t>
            </a:r>
            <a:r>
              <a:rPr lang="en-US" dirty="0" smtClean="0">
                <a:solidFill>
                  <a:schemeClr val="accent5"/>
                </a:solidFill>
              </a:rPr>
              <a:t>teacher </a:t>
            </a:r>
            <a:r>
              <a:rPr lang="en-US" dirty="0">
                <a:solidFill>
                  <a:schemeClr val="accent5"/>
                </a:solidFill>
              </a:rPr>
              <a:t>effects on behaviors predict effects on these 12</a:t>
            </a:r>
            <a:r>
              <a:rPr lang="en-US" baseline="30000" dirty="0">
                <a:solidFill>
                  <a:schemeClr val="accent5"/>
                </a:solidFill>
              </a:rPr>
              <a:t>th</a:t>
            </a:r>
            <a:r>
              <a:rPr lang="en-US" dirty="0">
                <a:solidFill>
                  <a:schemeClr val="accent5"/>
                </a:solidFill>
              </a:rPr>
              <a:t> grade outcomes</a:t>
            </a:r>
            <a:r>
              <a:rPr lang="en-US" dirty="0" smtClean="0">
                <a:solidFill>
                  <a:schemeClr val="accent5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Teacher effects on outcomes such as suspensions (which are used to form the factor but have no mechanical association with graduation or dropout) independently predict effects on longer-run </a:t>
            </a:r>
            <a:r>
              <a:rPr lang="en-US" dirty="0" smtClean="0"/>
              <a:t>outcomes.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5"/>
                </a:solidFill>
              </a:rPr>
              <a:t>Using a teacher’s effect on GPA in 10</a:t>
            </a:r>
            <a:r>
              <a:rPr lang="en-US" baseline="30000" dirty="0" smtClean="0">
                <a:solidFill>
                  <a:schemeClr val="accent5"/>
                </a:solidFill>
              </a:rPr>
              <a:t>th</a:t>
            </a:r>
            <a:r>
              <a:rPr lang="en-US" dirty="0" smtClean="0">
                <a:solidFill>
                  <a:schemeClr val="accent5"/>
                </a:solidFill>
              </a:rPr>
              <a:t> grade (where there is no direct interaction) an a proxy for effect on noncognitive skills yields similar results.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1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097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Are the Effects Driven by a lack of full controls for GPA in 8</a:t>
            </a:r>
            <a:r>
              <a:rPr lang="en-US" sz="2800" baseline="30000" dirty="0">
                <a:solidFill>
                  <a:schemeClr val="accent5"/>
                </a:solidFill>
              </a:rPr>
              <a:t>th</a:t>
            </a:r>
            <a:r>
              <a:rPr lang="en-US" sz="2800" dirty="0">
                <a:solidFill>
                  <a:schemeClr val="accent5"/>
                </a:solidFill>
              </a:rPr>
              <a:t> Grade?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61" y="1255222"/>
            <a:ext cx="10142288" cy="546600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962698" y="2884516"/>
            <a:ext cx="5906826" cy="2898216"/>
            <a:chOff x="4962698" y="2884516"/>
            <a:chExt cx="5906826" cy="2898216"/>
          </a:xfrm>
        </p:grpSpPr>
        <p:sp>
          <p:nvSpPr>
            <p:cNvPr id="3" name="Rounded Rectangle 2"/>
            <p:cNvSpPr/>
            <p:nvPr/>
          </p:nvSpPr>
          <p:spPr>
            <a:xfrm>
              <a:off x="7007629" y="3848792"/>
              <a:ext cx="789709" cy="52370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8049490" y="4300451"/>
              <a:ext cx="789709" cy="52370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962698" y="2884516"/>
              <a:ext cx="789709" cy="52370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9049452" y="4755649"/>
              <a:ext cx="789709" cy="52370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066422" y="5206999"/>
              <a:ext cx="803102" cy="5757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29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805"/>
            <a:ext cx="10515600" cy="5435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Observable Predictors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35" y="772400"/>
            <a:ext cx="10927718" cy="563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1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059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Possible Uses for Policy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087" y="1417639"/>
            <a:ext cx="10649749" cy="47085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</a:t>
            </a:r>
            <a:r>
              <a:rPr lang="en-US" dirty="0" smtClean="0"/>
              <a:t>sing </a:t>
            </a:r>
            <a:r>
              <a:rPr lang="en-US" dirty="0"/>
              <a:t>observable teacher characteristics to identify excellent teachers may provide limited </a:t>
            </a:r>
            <a:r>
              <a:rPr lang="en-US" dirty="0" smtClean="0"/>
              <a:t>benefits.</a:t>
            </a:r>
          </a:p>
          <a:p>
            <a:r>
              <a:rPr lang="en-US" dirty="0"/>
              <a:t>Because some of the outcomes that form the </a:t>
            </a:r>
            <a:r>
              <a:rPr lang="en-US" dirty="0" smtClean="0"/>
              <a:t>behavioral </a:t>
            </a:r>
            <a:r>
              <a:rPr lang="en-US" dirty="0"/>
              <a:t>factor (such as grades and suspensions) can be </a:t>
            </a:r>
            <a:r>
              <a:rPr lang="en-US" dirty="0" smtClean="0"/>
              <a:t>easily manipulated, attaching </a:t>
            </a:r>
            <a:r>
              <a:rPr lang="en-US" dirty="0"/>
              <a:t>external stakes to the </a:t>
            </a:r>
            <a:r>
              <a:rPr lang="en-US" dirty="0" smtClean="0"/>
              <a:t>factor </a:t>
            </a:r>
            <a:r>
              <a:rPr lang="en-US" dirty="0"/>
              <a:t>may not improve students skills (even if the </a:t>
            </a:r>
            <a:r>
              <a:rPr lang="en-US" i="1" dirty="0"/>
              <a:t>measured</a:t>
            </a:r>
            <a:r>
              <a:rPr lang="en-US" dirty="0"/>
              <a:t> outcomes do improve</a:t>
            </a:r>
            <a:r>
              <a:rPr lang="en-US" dirty="0" smtClean="0"/>
              <a:t>). However….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5"/>
                </a:solidFill>
              </a:rPr>
              <a:t>O</a:t>
            </a:r>
            <a:r>
              <a:rPr lang="en-US" dirty="0" smtClean="0">
                <a:solidFill>
                  <a:schemeClr val="accent5"/>
                </a:solidFill>
              </a:rPr>
              <a:t>ne can incentivize other measures </a:t>
            </a:r>
            <a:r>
              <a:rPr lang="en-US" dirty="0">
                <a:solidFill>
                  <a:schemeClr val="accent5"/>
                </a:solidFill>
              </a:rPr>
              <a:t>of non-cognitive skills that are difficult to adjust </a:t>
            </a:r>
            <a:r>
              <a:rPr lang="en-US" dirty="0" smtClean="0">
                <a:solidFill>
                  <a:schemeClr val="accent5"/>
                </a:solidFill>
              </a:rPr>
              <a:t>(e.g. classroom </a:t>
            </a:r>
            <a:r>
              <a:rPr lang="en-US" dirty="0">
                <a:solidFill>
                  <a:schemeClr val="accent5"/>
                </a:solidFill>
              </a:rPr>
              <a:t>observations and student and parent </a:t>
            </a:r>
            <a:r>
              <a:rPr lang="en-US" dirty="0" smtClean="0">
                <a:solidFill>
                  <a:schemeClr val="accent5"/>
                </a:solidFill>
              </a:rPr>
              <a:t>surveys).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5"/>
                </a:solidFill>
              </a:rPr>
              <a:t>One can identify teaching </a:t>
            </a:r>
            <a:r>
              <a:rPr lang="en-US" dirty="0">
                <a:solidFill>
                  <a:schemeClr val="accent5"/>
                </a:solidFill>
              </a:rPr>
              <a:t>practices that cause improvements in the </a:t>
            </a:r>
            <a:r>
              <a:rPr lang="en-US" dirty="0" smtClean="0">
                <a:solidFill>
                  <a:schemeClr val="accent5"/>
                </a:solidFill>
              </a:rPr>
              <a:t>behavioral </a:t>
            </a:r>
            <a:r>
              <a:rPr lang="en-US" dirty="0">
                <a:solidFill>
                  <a:schemeClr val="accent5"/>
                </a:solidFill>
              </a:rPr>
              <a:t>factor and encourage teachers to use these practices (through evaluation, training, or incentive pay). </a:t>
            </a:r>
            <a:endParaRPr lang="en-US" dirty="0" smtClean="0">
              <a:solidFill>
                <a:schemeClr val="accent5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5"/>
                </a:solidFill>
              </a:rPr>
              <a:t>One can incentivize behaviors in the </a:t>
            </a:r>
            <a:r>
              <a:rPr lang="en-US" i="1" dirty="0" smtClean="0">
                <a:solidFill>
                  <a:schemeClr val="accent5"/>
                </a:solidFill>
              </a:rPr>
              <a:t>following</a:t>
            </a:r>
            <a:r>
              <a:rPr lang="en-US" dirty="0" smtClean="0">
                <a:solidFill>
                  <a:schemeClr val="accent5"/>
                </a:solidFill>
              </a:rPr>
              <a:t>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7921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5"/>
                </a:solidFill>
              </a:rPr>
              <a:t>Conclusions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868362"/>
            <a:ext cx="10739120" cy="57610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paper presents a </a:t>
            </a:r>
            <a:r>
              <a:rPr lang="en-US" dirty="0" smtClean="0"/>
              <a:t>model </a:t>
            </a:r>
            <a:r>
              <a:rPr lang="en-US" dirty="0"/>
              <a:t>such that all student outcomes are a function of </a:t>
            </a:r>
            <a:r>
              <a:rPr lang="en-US" dirty="0" smtClean="0"/>
              <a:t>both student </a:t>
            </a:r>
            <a:r>
              <a:rPr lang="en-US" dirty="0"/>
              <a:t>cognitive and non-cognitive ability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One </a:t>
            </a:r>
            <a:r>
              <a:rPr lang="en-US" dirty="0">
                <a:solidFill>
                  <a:schemeClr val="accent5"/>
                </a:solidFill>
              </a:rPr>
              <a:t>can </a:t>
            </a:r>
            <a:r>
              <a:rPr lang="en-US" dirty="0" smtClean="0">
                <a:solidFill>
                  <a:schemeClr val="accent5"/>
                </a:solidFill>
              </a:rPr>
              <a:t>use a mix of short run outcomes (that measure a different set of skills) to </a:t>
            </a:r>
            <a:r>
              <a:rPr lang="en-US" dirty="0">
                <a:solidFill>
                  <a:schemeClr val="accent5"/>
                </a:solidFill>
              </a:rPr>
              <a:t>estimate a teacher’s predicted effect on </a:t>
            </a:r>
            <a:r>
              <a:rPr lang="en-US" dirty="0" smtClean="0">
                <a:solidFill>
                  <a:schemeClr val="accent5"/>
                </a:solidFill>
              </a:rPr>
              <a:t>longer-run </a:t>
            </a:r>
            <a:r>
              <a:rPr lang="en-US" dirty="0">
                <a:solidFill>
                  <a:schemeClr val="accent5"/>
                </a:solidFill>
              </a:rPr>
              <a:t>outcomes</a:t>
            </a:r>
            <a:r>
              <a:rPr lang="en-US" dirty="0" smtClean="0">
                <a:solidFill>
                  <a:schemeClr val="accent5"/>
                </a:solidFill>
              </a:rPr>
              <a:t>.</a:t>
            </a:r>
          </a:p>
          <a:p>
            <a:r>
              <a:rPr lang="en-US" dirty="0" smtClean="0"/>
              <a:t>Teachers have economically important causal effect on test scores and behaviors.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Test score effects only detect a small share of a teachers effect on the behavioral factor and </a:t>
            </a:r>
            <a:r>
              <a:rPr lang="en-US" i="1" dirty="0" smtClean="0">
                <a:solidFill>
                  <a:schemeClr val="accent5"/>
                </a:solidFill>
              </a:rPr>
              <a:t>vice versa</a:t>
            </a:r>
            <a:r>
              <a:rPr lang="en-US" dirty="0" smtClean="0">
                <a:solidFill>
                  <a:schemeClr val="accent5"/>
                </a:solidFill>
              </a:rPr>
              <a:t>.</a:t>
            </a:r>
          </a:p>
          <a:p>
            <a:r>
              <a:rPr lang="en-US" dirty="0"/>
              <a:t>E</a:t>
            </a:r>
            <a:r>
              <a:rPr lang="en-US" dirty="0" smtClean="0"/>
              <a:t>ffects on the factor reflect skills unmeasured by test scores.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Including non-test score outcomes improves our ability to predict effects </a:t>
            </a:r>
            <a:r>
              <a:rPr lang="en-US" dirty="0">
                <a:solidFill>
                  <a:schemeClr val="accent5"/>
                </a:solidFill>
              </a:rPr>
              <a:t>o</a:t>
            </a:r>
            <a:r>
              <a:rPr lang="en-US" dirty="0" smtClean="0">
                <a:solidFill>
                  <a:schemeClr val="accent5"/>
                </a:solidFill>
              </a:rPr>
              <a:t>n longer outcomes substantially.</a:t>
            </a:r>
          </a:p>
          <a:p>
            <a:r>
              <a:rPr lang="en-US" dirty="0" smtClean="0"/>
              <a:t>The effects appear to reflect real improvement in skills.</a:t>
            </a:r>
          </a:p>
        </p:txBody>
      </p:sp>
    </p:spTree>
    <p:extLst>
      <p:ext uri="{BB962C8B-B14F-4D97-AF65-F5344CB8AC3E}">
        <p14:creationId xmlns:p14="http://schemas.microsoft.com/office/powerpoint/2010/main" val="221268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640" y="1021080"/>
            <a:ext cx="10916920" cy="55321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Extend the value-added model to one where student </a:t>
            </a:r>
            <a:r>
              <a:rPr lang="en-US" dirty="0"/>
              <a:t>ability </a:t>
            </a:r>
            <a:r>
              <a:rPr lang="en-US" dirty="0" smtClean="0"/>
              <a:t>has both </a:t>
            </a:r>
            <a:r>
              <a:rPr lang="en-US" dirty="0"/>
              <a:t>cognitive and a non-cognitive </a:t>
            </a:r>
            <a:r>
              <a:rPr lang="en-US" dirty="0" smtClean="0"/>
              <a:t>dimensions. 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We can obtain a better prediction of teacher effects on long-run outcomes using effects on multiple skill measures that reflect different mixes of skills.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non-test score skill measures (behaviors) to </a:t>
            </a:r>
            <a:r>
              <a:rPr lang="en-US" dirty="0"/>
              <a:t>form </a:t>
            </a:r>
            <a:r>
              <a:rPr lang="en-US" dirty="0" smtClean="0"/>
              <a:t>a proxy for skills not well measured by standardized tests, </a:t>
            </a:r>
            <a:r>
              <a:rPr lang="en-US" dirty="0"/>
              <a:t>and </a:t>
            </a:r>
            <a:r>
              <a:rPr lang="en-US" dirty="0" smtClean="0"/>
              <a:t>demonstrate </a:t>
            </a:r>
            <a:r>
              <a:rPr lang="en-US" dirty="0"/>
              <a:t>the extent to which </a:t>
            </a:r>
            <a:r>
              <a:rPr lang="en-US" dirty="0" smtClean="0"/>
              <a:t>it predicts </a:t>
            </a:r>
            <a:r>
              <a:rPr lang="en-US" dirty="0"/>
              <a:t>adult outcomes </a:t>
            </a:r>
            <a:r>
              <a:rPr lang="en-US" u="sng" dirty="0"/>
              <a:t>conditional on test scores</a:t>
            </a:r>
            <a:r>
              <a:rPr lang="en-US" dirty="0" smtClean="0"/>
              <a:t>.</a:t>
            </a:r>
          </a:p>
          <a:p>
            <a:pPr marL="914400" lvl="1" indent="-514350"/>
            <a:r>
              <a:rPr lang="en-US" b="1" dirty="0" smtClean="0"/>
              <a:t>The logic of using behaviors to infer noncognitive skills…..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5"/>
                </a:solidFill>
              </a:rPr>
              <a:t>E</a:t>
            </a:r>
            <a:r>
              <a:rPr lang="en-US" dirty="0" smtClean="0">
                <a:solidFill>
                  <a:schemeClr val="accent5"/>
                </a:solidFill>
              </a:rPr>
              <a:t>stimate </a:t>
            </a:r>
            <a:r>
              <a:rPr lang="en-US" dirty="0">
                <a:solidFill>
                  <a:schemeClr val="accent5"/>
                </a:solidFill>
              </a:rPr>
              <a:t>9</a:t>
            </a:r>
            <a:r>
              <a:rPr lang="en-US" baseline="30000" dirty="0">
                <a:solidFill>
                  <a:schemeClr val="accent5"/>
                </a:solidFill>
              </a:rPr>
              <a:t>th</a:t>
            </a:r>
            <a:r>
              <a:rPr lang="en-US" dirty="0">
                <a:solidFill>
                  <a:schemeClr val="accent5"/>
                </a:solidFill>
              </a:rPr>
              <a:t> grade </a:t>
            </a:r>
            <a:r>
              <a:rPr lang="en-US" dirty="0" smtClean="0">
                <a:solidFill>
                  <a:schemeClr val="accent5"/>
                </a:solidFill>
              </a:rPr>
              <a:t>Math </a:t>
            </a:r>
            <a:r>
              <a:rPr lang="en-US" dirty="0">
                <a:solidFill>
                  <a:schemeClr val="accent5"/>
                </a:solidFill>
              </a:rPr>
              <a:t>and English teacher effects on </a:t>
            </a:r>
            <a:r>
              <a:rPr lang="en-US" dirty="0" smtClean="0">
                <a:solidFill>
                  <a:schemeClr val="accent5"/>
                </a:solidFill>
              </a:rPr>
              <a:t>both test-scores </a:t>
            </a:r>
            <a:r>
              <a:rPr lang="en-US" dirty="0">
                <a:solidFill>
                  <a:schemeClr val="accent5"/>
                </a:solidFill>
              </a:rPr>
              <a:t>and </a:t>
            </a:r>
            <a:r>
              <a:rPr lang="en-US" dirty="0" smtClean="0">
                <a:solidFill>
                  <a:schemeClr val="accent5"/>
                </a:solidFill>
              </a:rPr>
              <a:t>behaviors.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</a:t>
            </a:r>
            <a:r>
              <a:rPr lang="en-US" dirty="0" smtClean="0"/>
              <a:t>nvestigate </a:t>
            </a:r>
            <a:r>
              <a:rPr lang="en-US" dirty="0"/>
              <a:t>how well test-score measures </a:t>
            </a:r>
            <a:r>
              <a:rPr lang="en-US" dirty="0" smtClean="0"/>
              <a:t>and non-test score measures of teacher quality predict teacher effects </a:t>
            </a:r>
            <a:r>
              <a:rPr lang="en-US" dirty="0"/>
              <a:t>on </a:t>
            </a:r>
            <a:r>
              <a:rPr lang="en-US" dirty="0" smtClean="0"/>
              <a:t>longer-run outcomes.</a:t>
            </a:r>
          </a:p>
        </p:txBody>
      </p:sp>
    </p:spTree>
    <p:extLst>
      <p:ext uri="{BB962C8B-B14F-4D97-AF65-F5344CB8AC3E}">
        <p14:creationId xmlns:p14="http://schemas.microsoft.com/office/powerpoint/2010/main" val="136468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804949"/>
          </a:xfrm>
        </p:spPr>
        <p:txBody>
          <a:bodyPr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767" y="723207"/>
            <a:ext cx="10889673" cy="5852160"/>
          </a:xfrm>
        </p:spPr>
        <p:txBody>
          <a:bodyPr>
            <a:noAutofit/>
          </a:bodyPr>
          <a:lstStyle/>
          <a:p>
            <a:r>
              <a:rPr lang="en-US" dirty="0"/>
              <a:t>A</a:t>
            </a:r>
            <a:r>
              <a:rPr lang="en-US" dirty="0" smtClean="0"/>
              <a:t>ll 9</a:t>
            </a:r>
            <a:r>
              <a:rPr lang="en-US" baseline="30000" dirty="0" smtClean="0"/>
              <a:t>th</a:t>
            </a:r>
            <a:r>
              <a:rPr lang="en-US" dirty="0" smtClean="0"/>
              <a:t> grade public school </a:t>
            </a:r>
            <a:r>
              <a:rPr lang="en-US" dirty="0"/>
              <a:t>students in </a:t>
            </a:r>
            <a:r>
              <a:rPr lang="en-US" dirty="0" smtClean="0"/>
              <a:t>North Carolina from </a:t>
            </a:r>
            <a:r>
              <a:rPr lang="en-US" dirty="0"/>
              <a:t>2005 </a:t>
            </a:r>
            <a:r>
              <a:rPr lang="en-US" dirty="0" smtClean="0"/>
              <a:t>- 2012.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D</a:t>
            </a:r>
            <a:r>
              <a:rPr lang="en-US" sz="2800" dirty="0" smtClean="0">
                <a:solidFill>
                  <a:srgbClr val="0070C0"/>
                </a:solidFill>
              </a:rPr>
              <a:t>emographic </a:t>
            </a:r>
            <a:r>
              <a:rPr lang="en-US" sz="2800" dirty="0">
                <a:solidFill>
                  <a:srgbClr val="0070C0"/>
                </a:solidFill>
              </a:rPr>
              <a:t>characteristics, </a:t>
            </a:r>
            <a:r>
              <a:rPr lang="en-US" sz="2800" dirty="0" smtClean="0">
                <a:solidFill>
                  <a:srgbClr val="0070C0"/>
                </a:solidFill>
              </a:rPr>
              <a:t>transcript data, </a:t>
            </a:r>
            <a:r>
              <a:rPr lang="en-US" sz="2800" dirty="0">
                <a:solidFill>
                  <a:srgbClr val="0070C0"/>
                </a:solidFill>
              </a:rPr>
              <a:t>middle-school </a:t>
            </a:r>
            <a:r>
              <a:rPr lang="en-US" sz="2800" dirty="0" smtClean="0">
                <a:solidFill>
                  <a:srgbClr val="0070C0"/>
                </a:solidFill>
              </a:rPr>
              <a:t>achievement, </a:t>
            </a:r>
            <a:r>
              <a:rPr lang="en-US" sz="2800" dirty="0">
                <a:solidFill>
                  <a:srgbClr val="0070C0"/>
                </a:solidFill>
              </a:rPr>
              <a:t>end of course scores for M</a:t>
            </a:r>
            <a:r>
              <a:rPr lang="en-US" sz="2800" dirty="0" smtClean="0">
                <a:solidFill>
                  <a:srgbClr val="0070C0"/>
                </a:solidFill>
              </a:rPr>
              <a:t>ath and English courses, suspensions, and absences.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Students are linked to their individual teachers via matching. </a:t>
            </a:r>
          </a:p>
          <a:p>
            <a:r>
              <a:rPr lang="en-US" dirty="0"/>
              <a:t>The 2005 through 2011 </a:t>
            </a:r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cohorts are linked to dropout, graduation and SAT outcomes.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 </a:t>
            </a:r>
            <a:r>
              <a:rPr lang="en-US" dirty="0">
                <a:solidFill>
                  <a:srgbClr val="0070C0"/>
                </a:solidFill>
              </a:rPr>
              <a:t>limit the </a:t>
            </a:r>
            <a:r>
              <a:rPr lang="en-US" dirty="0" smtClean="0">
                <a:solidFill>
                  <a:srgbClr val="0070C0"/>
                </a:solidFill>
              </a:rPr>
              <a:t>analysis </a:t>
            </a:r>
            <a:r>
              <a:rPr lang="en-US" dirty="0">
                <a:solidFill>
                  <a:srgbClr val="0070C0"/>
                </a:solidFill>
              </a:rPr>
              <a:t>to students who took </a:t>
            </a:r>
            <a:r>
              <a:rPr lang="en-US" dirty="0" smtClean="0">
                <a:solidFill>
                  <a:srgbClr val="0070C0"/>
                </a:solidFill>
              </a:rPr>
              <a:t>Math (Algebra I, Geometry, Algebra II) and English I (roughly 94% of </a:t>
            </a:r>
            <a:r>
              <a:rPr lang="en-US" dirty="0">
                <a:solidFill>
                  <a:srgbClr val="0070C0"/>
                </a:solidFill>
              </a:rPr>
              <a:t>all 9th graders </a:t>
            </a:r>
            <a:r>
              <a:rPr lang="en-US" dirty="0" smtClean="0">
                <a:solidFill>
                  <a:srgbClr val="0070C0"/>
                </a:solidFill>
              </a:rPr>
              <a:t>).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Based </a:t>
            </a:r>
            <a:r>
              <a:rPr lang="en-US" dirty="0">
                <a:solidFill>
                  <a:srgbClr val="0070C0"/>
                </a:solidFill>
              </a:rPr>
              <a:t>on the first </a:t>
            </a:r>
            <a:r>
              <a:rPr lang="en-US" dirty="0" smtClean="0">
                <a:solidFill>
                  <a:srgbClr val="0070C0"/>
                </a:solidFill>
              </a:rPr>
              <a:t>time a </a:t>
            </a:r>
            <a:r>
              <a:rPr lang="en-US" dirty="0">
                <a:solidFill>
                  <a:srgbClr val="0070C0"/>
                </a:solidFill>
              </a:rPr>
              <a:t>student is </a:t>
            </a:r>
            <a:r>
              <a:rPr lang="en-US" dirty="0" smtClean="0">
                <a:solidFill>
                  <a:srgbClr val="0070C0"/>
                </a:solidFill>
              </a:rPr>
              <a:t>observed in </a:t>
            </a:r>
            <a:r>
              <a:rPr lang="en-US" dirty="0">
                <a:solidFill>
                  <a:srgbClr val="0070C0"/>
                </a:solidFill>
              </a:rPr>
              <a:t>ninth grade. 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Data cover 573,963 </a:t>
            </a:r>
            <a:r>
              <a:rPr lang="en-US" dirty="0"/>
              <a:t>ninth </a:t>
            </a:r>
            <a:r>
              <a:rPr lang="en-US" dirty="0" smtClean="0"/>
              <a:t>graders in 872 schools in classes with 5,195 English teachers and 6,854 math teachers.</a:t>
            </a:r>
          </a:p>
          <a:p>
            <a:r>
              <a:rPr lang="en-US" dirty="0" smtClean="0"/>
              <a:t>Data are stacked across both subjects.</a:t>
            </a:r>
          </a:p>
        </p:txBody>
      </p:sp>
    </p:spTree>
    <p:extLst>
      <p:ext uri="{BB962C8B-B14F-4D97-AF65-F5344CB8AC3E}">
        <p14:creationId xmlns:p14="http://schemas.microsoft.com/office/powerpoint/2010/main" val="163116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20" y="187325"/>
            <a:ext cx="10515600" cy="9302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chemeClr val="accent5"/>
                </a:solidFill>
              </a:rPr>
              <a:t>Proxying</a:t>
            </a:r>
            <a:r>
              <a:rPr lang="en-US" sz="3600" b="1" dirty="0" smtClean="0">
                <a:solidFill>
                  <a:schemeClr val="accent5"/>
                </a:solidFill>
              </a:rPr>
              <a:t> for Skills Not Measured by Standardized Tests</a:t>
            </a:r>
            <a:endParaRPr lang="en-US" sz="36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426" y="1112520"/>
            <a:ext cx="10825480" cy="529335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Behaviors can proxy </a:t>
            </a:r>
            <a:r>
              <a:rPr lang="en-US" dirty="0"/>
              <a:t>for “soft” skills (e.g. Heckman et al </a:t>
            </a:r>
            <a:r>
              <a:rPr lang="en-US" dirty="0" smtClean="0"/>
              <a:t>2006, </a:t>
            </a:r>
            <a:r>
              <a:rPr lang="en-US" dirty="0" err="1" smtClean="0"/>
              <a:t>Lleras</a:t>
            </a:r>
            <a:r>
              <a:rPr lang="en-US" dirty="0" smtClean="0"/>
              <a:t> </a:t>
            </a:r>
            <a:r>
              <a:rPr lang="en-US" dirty="0"/>
              <a:t>2008, Bertrand and Pan 2013, </a:t>
            </a:r>
            <a:r>
              <a:rPr lang="en-US" dirty="0" err="1"/>
              <a:t>Kautz</a:t>
            </a:r>
            <a:r>
              <a:rPr lang="en-US" dirty="0"/>
              <a:t> </a:t>
            </a:r>
            <a:r>
              <a:rPr lang="en-US" dirty="0" smtClean="0"/>
              <a:t>2014).</a:t>
            </a:r>
          </a:p>
          <a:p>
            <a:pPr lvl="1" algn="just"/>
            <a:r>
              <a:rPr lang="en-US" dirty="0" smtClean="0"/>
              <a:t>I use the </a:t>
            </a:r>
            <a:r>
              <a:rPr lang="en-US" dirty="0"/>
              <a:t>log of </a:t>
            </a:r>
            <a:r>
              <a:rPr lang="en-US" dirty="0" smtClean="0"/>
              <a:t>absences </a:t>
            </a:r>
            <a:r>
              <a:rPr lang="en-US" dirty="0"/>
              <a:t>in 9</a:t>
            </a:r>
            <a:r>
              <a:rPr lang="en-US" baseline="30000" dirty="0"/>
              <a:t>th</a:t>
            </a:r>
            <a:r>
              <a:rPr lang="en-US" dirty="0"/>
              <a:t> grade, </a:t>
            </a:r>
            <a:r>
              <a:rPr lang="en-US" dirty="0" smtClean="0"/>
              <a:t>if suspended </a:t>
            </a:r>
            <a:r>
              <a:rPr lang="en-US" dirty="0"/>
              <a:t>during 9</a:t>
            </a:r>
            <a:r>
              <a:rPr lang="en-US" baseline="30000" dirty="0"/>
              <a:t>th</a:t>
            </a:r>
            <a:r>
              <a:rPr lang="en-US" dirty="0"/>
              <a:t> grade, 9</a:t>
            </a:r>
            <a:r>
              <a:rPr lang="en-US" baseline="30000" dirty="0"/>
              <a:t>th</a:t>
            </a:r>
            <a:r>
              <a:rPr lang="en-US" dirty="0"/>
              <a:t> grade </a:t>
            </a:r>
            <a:r>
              <a:rPr lang="en-US" dirty="0" smtClean="0"/>
              <a:t>GPA </a:t>
            </a:r>
            <a:r>
              <a:rPr lang="en-US" dirty="0"/>
              <a:t>(all courses), and whether they enrolled in 10</a:t>
            </a:r>
            <a:r>
              <a:rPr lang="en-US" baseline="30000" dirty="0"/>
              <a:t>th</a:t>
            </a:r>
            <a:r>
              <a:rPr lang="en-US" dirty="0"/>
              <a:t> grade on time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smtClean="0">
                <a:solidFill>
                  <a:srgbClr val="FF0000"/>
                </a:solidFill>
              </a:rPr>
              <a:t>To assuage worries of mechanical relationships, I also use 10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grade GPA. </a:t>
            </a:r>
          </a:p>
          <a:p>
            <a:pPr algn="just"/>
            <a:r>
              <a:rPr lang="en-US" dirty="0" smtClean="0">
                <a:solidFill>
                  <a:schemeClr val="accent5"/>
                </a:solidFill>
              </a:rPr>
              <a:t>These </a:t>
            </a:r>
            <a:r>
              <a:rPr lang="en-US" dirty="0">
                <a:solidFill>
                  <a:schemeClr val="accent5"/>
                </a:solidFill>
              </a:rPr>
              <a:t>outcomes are strongly associated with well-known psychometric measures of noncognitive skills including the “big five” and grit</a:t>
            </a:r>
            <a:r>
              <a:rPr lang="en-US" dirty="0" smtClean="0">
                <a:solidFill>
                  <a:schemeClr val="accent5"/>
                </a:solidFill>
              </a:rPr>
              <a:t>.</a:t>
            </a:r>
          </a:p>
          <a:p>
            <a:pPr algn="just"/>
            <a:r>
              <a:rPr lang="en-US" dirty="0" smtClean="0"/>
              <a:t>Similar to Heckman</a:t>
            </a:r>
            <a:r>
              <a:rPr lang="en-US" dirty="0"/>
              <a:t>, </a:t>
            </a:r>
            <a:r>
              <a:rPr lang="en-US" dirty="0" err="1"/>
              <a:t>Stixrud</a:t>
            </a:r>
            <a:r>
              <a:rPr lang="en-US" dirty="0"/>
              <a:t>, and </a:t>
            </a:r>
            <a:r>
              <a:rPr lang="en-US" dirty="0" err="1"/>
              <a:t>Urzua</a:t>
            </a:r>
            <a:r>
              <a:rPr lang="en-US" dirty="0"/>
              <a:t> (2006), I use </a:t>
            </a:r>
            <a:r>
              <a:rPr lang="en-US" dirty="0" smtClean="0"/>
              <a:t>a principal components </a:t>
            </a:r>
            <a:r>
              <a:rPr lang="en-US" dirty="0"/>
              <a:t>model to create a single index of these </a:t>
            </a:r>
            <a:r>
              <a:rPr lang="en-US" dirty="0" smtClean="0"/>
              <a:t>behaviors.</a:t>
            </a:r>
          </a:p>
          <a:p>
            <a:pPr marL="0" indent="0" algn="just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b="1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Behavioral Factor</a:t>
            </a:r>
            <a:endParaRPr lang="en-US" b="1" dirty="0" smtClean="0">
              <a:solidFill>
                <a:schemeClr val="accent5"/>
              </a:solidFill>
            </a:endParaRPr>
          </a:p>
          <a:p>
            <a:pPr lvl="1" algn="just"/>
            <a:r>
              <a:rPr lang="en-US" dirty="0" smtClean="0"/>
              <a:t>This also accounts </a:t>
            </a:r>
            <a:r>
              <a:rPr lang="en-US" dirty="0"/>
              <a:t>for measurement error in each of them. This index is a weighted average of the non-test-score outcomes, and is </a:t>
            </a:r>
            <a:r>
              <a:rPr lang="en-US" dirty="0" smtClean="0"/>
              <a:t>standardized.</a:t>
            </a:r>
          </a:p>
          <a:p>
            <a:pPr lvl="1" algn="just"/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dirty="0">
                <a:solidFill>
                  <a:srgbClr val="0070C0"/>
                </a:solidFill>
              </a:rPr>
              <a:t>behavioral factor has a correlation of </a:t>
            </a:r>
            <a:r>
              <a:rPr lang="en-US" dirty="0" smtClean="0">
                <a:solidFill>
                  <a:srgbClr val="0070C0"/>
                </a:solidFill>
              </a:rPr>
              <a:t>0.5 </a:t>
            </a:r>
            <a:r>
              <a:rPr lang="en-US" dirty="0">
                <a:solidFill>
                  <a:srgbClr val="0070C0"/>
                </a:solidFill>
              </a:rPr>
              <a:t>with </a:t>
            </a:r>
            <a:r>
              <a:rPr lang="en-US" dirty="0" smtClean="0">
                <a:solidFill>
                  <a:srgbClr val="0070C0"/>
                </a:solidFill>
              </a:rPr>
              <a:t>test scores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245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715" y="136526"/>
            <a:ext cx="11247119" cy="4933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Do Behaviors Measure Skills not Measured by Test Scores?</a:t>
            </a:r>
            <a:endParaRPr lang="en-US" sz="3200" dirty="0">
              <a:solidFill>
                <a:srgbClr val="0070C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56257"/>
              </p:ext>
            </p:extLst>
          </p:nvPr>
        </p:nvGraphicFramePr>
        <p:xfrm>
          <a:off x="533857" y="782321"/>
          <a:ext cx="11129817" cy="54762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9939">
                  <a:extLst>
                    <a:ext uri="{9D8B030D-6E8A-4147-A177-3AD203B41FA5}">
                      <a16:colId xmlns:a16="http://schemas.microsoft.com/office/drawing/2014/main" val="3475474776"/>
                    </a:ext>
                  </a:extLst>
                </a:gridCol>
                <a:gridCol w="3709939">
                  <a:extLst>
                    <a:ext uri="{9D8B030D-6E8A-4147-A177-3AD203B41FA5}">
                      <a16:colId xmlns:a16="http://schemas.microsoft.com/office/drawing/2014/main" val="2307029111"/>
                    </a:ext>
                  </a:extLst>
                </a:gridCol>
                <a:gridCol w="3709939">
                  <a:extLst>
                    <a:ext uri="{9D8B030D-6E8A-4147-A177-3AD203B41FA5}">
                      <a16:colId xmlns:a16="http://schemas.microsoft.com/office/drawing/2014/main" val="311501922"/>
                    </a:ext>
                  </a:extLst>
                </a:gridCol>
              </a:tblGrid>
              <a:tr h="33370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Table </a:t>
                      </a:r>
                      <a:r>
                        <a:rPr lang="en-U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2: Predicting Long-Run Outcomes Using Ninth-Grade Skill Measures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489552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Longer-run Outcomes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579605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Drop out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Graduate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extLst>
                  <a:ext uri="{0D108BD9-81ED-4DB2-BD59-A6C34878D82A}">
                    <a16:rowId xmlns:a16="http://schemas.microsoft.com/office/drawing/2014/main" val="1312948978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Grade Point Average (9</a:t>
                      </a:r>
                      <a:r>
                        <a:rPr lang="en-US" sz="18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grade)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-0.0353**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0.0933**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extLst>
                  <a:ext uri="{0D108BD9-81ED-4DB2-BD59-A6C34878D82A}">
                    <a16:rowId xmlns:a16="http://schemas.microsoft.com/office/drawing/2014/main" val="474776811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[0.000760]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[0.00126]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extLst>
                  <a:ext uri="{0D108BD9-81ED-4DB2-BD59-A6C34878D82A}">
                    <a16:rowId xmlns:a16="http://schemas.microsoft.com/office/drawing/2014/main" val="3123870299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 of # Absences+1 (9</a:t>
                      </a:r>
                      <a:r>
                        <a:rPr lang="en-US" sz="18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grade)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0.00635**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-0.0198**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extLst>
                  <a:ext uri="{0D108BD9-81ED-4DB2-BD59-A6C34878D82A}">
                    <a16:rowId xmlns:a16="http://schemas.microsoft.com/office/drawing/2014/main" val="412581843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[0.000317]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[0.000552]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extLst>
                  <a:ext uri="{0D108BD9-81ED-4DB2-BD59-A6C34878D82A}">
                    <a16:rowId xmlns:a16="http://schemas.microsoft.com/office/drawing/2014/main" val="176141983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Suspended (9</a:t>
                      </a:r>
                      <a:r>
                        <a:rPr lang="en-US" sz="18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grade)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0.0177**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-0.0503**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extLst>
                  <a:ext uri="{0D108BD9-81ED-4DB2-BD59-A6C34878D82A}">
                    <a16:rowId xmlns:a16="http://schemas.microsoft.com/office/drawing/2014/main" val="3896716470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[0.00225]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[0.00339]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extLst>
                  <a:ext uri="{0D108BD9-81ED-4DB2-BD59-A6C34878D82A}">
                    <a16:rowId xmlns:a16="http://schemas.microsoft.com/office/drawing/2014/main" val="3923207704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time in 10</a:t>
                      </a:r>
                      <a:r>
                        <a:rPr lang="en-US" sz="18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grade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-0.0761**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0.337**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extLst>
                  <a:ext uri="{0D108BD9-81ED-4DB2-BD59-A6C34878D82A}">
                    <a16:rowId xmlns:a16="http://schemas.microsoft.com/office/drawing/2014/main" val="152368870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[0.00188]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[0.00301]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extLst>
                  <a:ext uri="{0D108BD9-81ED-4DB2-BD59-A6C34878D82A}">
                    <a16:rowId xmlns:a16="http://schemas.microsoft.com/office/drawing/2014/main" val="2547815234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Math z-score (9</a:t>
                      </a:r>
                      <a:r>
                        <a:rPr lang="en-US" sz="18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grade)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-0.00427**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0.00691**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extLst>
                  <a:ext uri="{0D108BD9-81ED-4DB2-BD59-A6C34878D82A}">
                    <a16:rowId xmlns:a16="http://schemas.microsoft.com/office/drawing/2014/main" val="145822663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[0.000443]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[0.000794]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extLst>
                  <a:ext uri="{0D108BD9-81ED-4DB2-BD59-A6C34878D82A}">
                    <a16:rowId xmlns:a16="http://schemas.microsoft.com/office/drawing/2014/main" val="3397496819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English z-score (9</a:t>
                      </a:r>
                      <a:r>
                        <a:rPr lang="en-US" sz="18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grade)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-0.00539**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0.00503**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extLst>
                  <a:ext uri="{0D108BD9-81ED-4DB2-BD59-A6C34878D82A}">
                    <a16:rowId xmlns:a16="http://schemas.microsoft.com/office/drawing/2014/main" val="4220788271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[0.000659]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[0.00112]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extLst>
                  <a:ext uri="{0D108BD9-81ED-4DB2-BD59-A6C34878D82A}">
                    <a16:rowId xmlns:a16="http://schemas.microsoft.com/office/drawing/2014/main" val="134586210"/>
                  </a:ext>
                </a:extLst>
              </a:tr>
              <a:tr h="12524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b"/>
                </a:tc>
                <a:extLst>
                  <a:ext uri="{0D108BD9-81ED-4DB2-BD59-A6C34878D82A}">
                    <a16:rowId xmlns:a16="http://schemas.microsoft.com/office/drawing/2014/main" val="514264989"/>
                  </a:ext>
                </a:extLst>
              </a:tr>
              <a:tr h="1902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439,284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439,284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extLst>
                  <a:ext uri="{0D108BD9-81ED-4DB2-BD59-A6C34878D82A}">
                    <a16:rowId xmlns:a16="http://schemas.microsoft.com/office/drawing/2014/main" val="752201199"/>
                  </a:ext>
                </a:extLst>
              </a:tr>
              <a:tr h="576606"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addition to school fixed effects and year fixed effects, all models include controls for student gender, ethnicity, parental education, a cubic function of Math and Reading test scores in seventh and eighth grade, suspension in seventh and eighth grade, days absent in seventh and eighth grade, GPA in eighth grade [for high-school courses only], and whether the student had repeated seventh or eighth grade. Individuals with no eighth-grade GPA are imputed a value of 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874787"/>
                  </a:ext>
                </a:extLst>
              </a:tr>
              <a:tr h="190299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 p&lt;0.01, * p&lt;0.05, + 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p&lt;0.1    Robust standard errors in brackets.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140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51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/>
          <a:lstStyle/>
          <a:p>
            <a:pPr algn="ctr"/>
            <a:r>
              <a:rPr lang="en-US" dirty="0" smtClean="0"/>
              <a:t>Using Averages of the Skill Measures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566922"/>
              </p:ext>
            </p:extLst>
          </p:nvPr>
        </p:nvGraphicFramePr>
        <p:xfrm>
          <a:off x="576578" y="1569663"/>
          <a:ext cx="11038843" cy="4372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7895">
                  <a:extLst>
                    <a:ext uri="{9D8B030D-6E8A-4147-A177-3AD203B41FA5}">
                      <a16:colId xmlns:a16="http://schemas.microsoft.com/office/drawing/2014/main" val="1232468348"/>
                    </a:ext>
                  </a:extLst>
                </a:gridCol>
                <a:gridCol w="1874982">
                  <a:extLst>
                    <a:ext uri="{9D8B030D-6E8A-4147-A177-3AD203B41FA5}">
                      <a16:colId xmlns:a16="http://schemas.microsoft.com/office/drawing/2014/main" val="976815151"/>
                    </a:ext>
                  </a:extLst>
                </a:gridCol>
                <a:gridCol w="1468581">
                  <a:extLst>
                    <a:ext uri="{9D8B030D-6E8A-4147-A177-3AD203B41FA5}">
                      <a16:colId xmlns:a16="http://schemas.microsoft.com/office/drawing/2014/main" val="1976502444"/>
                    </a:ext>
                  </a:extLst>
                </a:gridCol>
                <a:gridCol w="120073">
                  <a:extLst>
                    <a:ext uri="{9D8B030D-6E8A-4147-A177-3AD203B41FA5}">
                      <a16:colId xmlns:a16="http://schemas.microsoft.com/office/drawing/2014/main" val="2820368838"/>
                    </a:ext>
                  </a:extLst>
                </a:gridCol>
                <a:gridCol w="1653309">
                  <a:extLst>
                    <a:ext uri="{9D8B030D-6E8A-4147-A177-3AD203B41FA5}">
                      <a16:colId xmlns:a16="http://schemas.microsoft.com/office/drawing/2014/main" val="1886177339"/>
                    </a:ext>
                  </a:extLst>
                </a:gridCol>
                <a:gridCol w="1459346">
                  <a:extLst>
                    <a:ext uri="{9D8B030D-6E8A-4147-A177-3AD203B41FA5}">
                      <a16:colId xmlns:a16="http://schemas.microsoft.com/office/drawing/2014/main" val="2935333731"/>
                    </a:ext>
                  </a:extLst>
                </a:gridCol>
                <a:gridCol w="1464657">
                  <a:extLst>
                    <a:ext uri="{9D8B030D-6E8A-4147-A177-3AD203B41FA5}">
                      <a16:colId xmlns:a16="http://schemas.microsoft.com/office/drawing/2014/main" val="2680875724"/>
                    </a:ext>
                  </a:extLst>
                </a:gridCol>
              </a:tblGrid>
              <a:tr h="57382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Table 2: Predicting </a:t>
                      </a:r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 </a:t>
                      </a:r>
                      <a:r>
                        <a:rPr lang="en-US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 Effect Using 9</a:t>
                      </a:r>
                      <a:r>
                        <a:rPr lang="en-US" sz="2000" b="1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Grade </a:t>
                      </a:r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Outcomes (short</a:t>
                      </a:r>
                      <a:r>
                        <a:rPr lang="en-US" sz="20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version</a:t>
                      </a:r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456224"/>
                  </a:ext>
                </a:extLst>
              </a:tr>
              <a:tr h="289137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761472"/>
                  </a:ext>
                </a:extLst>
              </a:tr>
              <a:tr h="7573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Drop out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Graduate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School GPA at </a:t>
                      </a: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Graduation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Take SAT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Intend 4yr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696277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Test Scores z-score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-0.0133**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0.0186**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0.151**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0.0465**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0.0341**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498033627"/>
                  </a:ext>
                </a:extLst>
              </a:tr>
              <a:tr h="13229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[0.000747]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[0.00113]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[0.00151]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[0.00128]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[0.00115]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65682126"/>
                  </a:ext>
                </a:extLst>
              </a:tr>
              <a:tr h="2342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Behavioral factor z-score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-0.0524**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0.158**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0.345**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0.130**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0.0743**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54390592"/>
                  </a:ext>
                </a:extLst>
              </a:tr>
              <a:tr h="30036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[0.000588]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[0.000781]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[0.00128]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[0.000728]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[0.000645]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043988075"/>
                  </a:ext>
                </a:extLst>
              </a:tr>
              <a:tr h="289137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341635946"/>
                  </a:ext>
                </a:extLst>
              </a:tr>
              <a:tr h="2856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527,571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527,571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403,672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468,015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468,015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761605276"/>
                  </a:ext>
                </a:extLst>
              </a:tr>
              <a:tr h="240146">
                <a:tc gridSpan="7"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Robust standard errors in brackets. ** p&lt;0.01, * p&lt;0.05, + </a:t>
                      </a:r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p&lt;0.1</a:t>
                      </a:r>
                    </a:p>
                    <a:p>
                      <a:pPr algn="just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any one skill measure is missing, the average of all the other measures is used. The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sample sizes are larger than with the individual skill measures because observations with any single missing skill measure of dropped when all are included.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871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60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164"/>
            <a:ext cx="10515600" cy="11285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Replicating Similar Patterns in Nationally Representative Data (NELS-88)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946577"/>
              </p:ext>
            </p:extLst>
          </p:nvPr>
        </p:nvGraphicFramePr>
        <p:xfrm>
          <a:off x="461818" y="1345927"/>
          <a:ext cx="11231420" cy="5145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1817">
                  <a:extLst>
                    <a:ext uri="{9D8B030D-6E8A-4147-A177-3AD203B41FA5}">
                      <a16:colId xmlns:a16="http://schemas.microsoft.com/office/drawing/2014/main" val="1027883087"/>
                    </a:ext>
                  </a:extLst>
                </a:gridCol>
                <a:gridCol w="1238158">
                  <a:extLst>
                    <a:ext uri="{9D8B030D-6E8A-4147-A177-3AD203B41FA5}">
                      <a16:colId xmlns:a16="http://schemas.microsoft.com/office/drawing/2014/main" val="3679278770"/>
                    </a:ext>
                  </a:extLst>
                </a:gridCol>
                <a:gridCol w="1398289">
                  <a:extLst>
                    <a:ext uri="{9D8B030D-6E8A-4147-A177-3AD203B41FA5}">
                      <a16:colId xmlns:a16="http://schemas.microsoft.com/office/drawing/2014/main" val="2366080290"/>
                    </a:ext>
                  </a:extLst>
                </a:gridCol>
                <a:gridCol w="1398289">
                  <a:extLst>
                    <a:ext uri="{9D8B030D-6E8A-4147-A177-3AD203B41FA5}">
                      <a16:colId xmlns:a16="http://schemas.microsoft.com/office/drawing/2014/main" val="2949077247"/>
                    </a:ext>
                  </a:extLst>
                </a:gridCol>
                <a:gridCol w="1398289">
                  <a:extLst>
                    <a:ext uri="{9D8B030D-6E8A-4147-A177-3AD203B41FA5}">
                      <a16:colId xmlns:a16="http://schemas.microsoft.com/office/drawing/2014/main" val="1733215303"/>
                    </a:ext>
                  </a:extLst>
                </a:gridCol>
                <a:gridCol w="1398289">
                  <a:extLst>
                    <a:ext uri="{9D8B030D-6E8A-4147-A177-3AD203B41FA5}">
                      <a16:colId xmlns:a16="http://schemas.microsoft.com/office/drawing/2014/main" val="2455534565"/>
                    </a:ext>
                  </a:extLst>
                </a:gridCol>
                <a:gridCol w="1398289">
                  <a:extLst>
                    <a:ext uri="{9D8B030D-6E8A-4147-A177-3AD203B41FA5}">
                      <a16:colId xmlns:a16="http://schemas.microsoft.com/office/drawing/2014/main" val="4206013883"/>
                    </a:ext>
                  </a:extLst>
                </a:gridCol>
              </a:tblGrid>
              <a:tr h="374462"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Dataset: National Educational Longitudinal Survey 1988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609178"/>
                  </a:ext>
                </a:extLst>
              </a:tr>
              <a:tr h="641593"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Dropout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Graduate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College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(by age 25)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Arrests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(by age 25)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(at age 25)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 Income (at age 25)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8098969"/>
                  </a:ext>
                </a:extLst>
              </a:tr>
              <a:tr h="311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Test-score index:  z-score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-0.00923**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0.00304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0.0522**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0.0151*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0.0131**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0.144**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19360836"/>
                  </a:ext>
                </a:extLst>
              </a:tr>
              <a:tr h="313504"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[0.00256]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[0.00407]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[0.00575]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[0.00610]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[0.00506]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[0.0506]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50746664"/>
                  </a:ext>
                </a:extLst>
              </a:tr>
              <a:tr h="311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Behavior index: z-score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-0.0482**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0.0933**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0.0955**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-0.0559**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0.0200**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0.246**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52419095"/>
                  </a:ext>
                </a:extLst>
              </a:tr>
              <a:tr h="313504"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[0.00339]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[0.00442]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[0.00533]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[0.00566]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[0.00470]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[0.0467]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28191974"/>
                  </a:ext>
                </a:extLst>
              </a:tr>
              <a:tr h="313504"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06908781"/>
                  </a:ext>
                </a:extLst>
              </a:tr>
              <a:tr h="311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 Fixed Effects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655625"/>
                  </a:ext>
                </a:extLst>
              </a:tr>
              <a:tr h="311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Covariates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1118462"/>
                  </a:ext>
                </a:extLst>
              </a:tr>
              <a:tr h="311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10,792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10,792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10,792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10,792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10,792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10,792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8376220"/>
                  </a:ext>
                </a:extLst>
              </a:tr>
              <a:tr h="311108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Robust standard errors in brackets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564668"/>
                  </a:ext>
                </a:extLst>
              </a:tr>
              <a:tr h="641593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models control for ethnicity, gender, family income, family size, and school fixed effects.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 p&lt;0.01, * p&lt;0.05, + p&lt;0.1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377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54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11124</TotalTime>
  <Words>3141</Words>
  <Application>Microsoft Office PowerPoint</Application>
  <PresentationFormat>Widescreen</PresentationFormat>
  <Paragraphs>647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Times</vt:lpstr>
      <vt:lpstr>Times New Roman</vt:lpstr>
      <vt:lpstr>Wingdings</vt:lpstr>
      <vt:lpstr>Office Theme</vt:lpstr>
      <vt:lpstr>What Do Test Scores Miss? The Importance of Teacher Effects on Non-Test Score Outcomes</vt:lpstr>
      <vt:lpstr>Motivation</vt:lpstr>
      <vt:lpstr>PowerPoint Presentation</vt:lpstr>
      <vt:lpstr>Objectives</vt:lpstr>
      <vt:lpstr>Data</vt:lpstr>
      <vt:lpstr>Proxying for Skills Not Measured by Standardized Tests</vt:lpstr>
      <vt:lpstr>Do Behaviors Measure Skills not Measured by Test Scores?</vt:lpstr>
      <vt:lpstr>Using Averages of the Skill Measures</vt:lpstr>
      <vt:lpstr>Replicating Similar Patterns in Nationally Representative Data (NELS-88)</vt:lpstr>
      <vt:lpstr>From Lindqvist and Vestman (2011) using Swedish data.</vt:lpstr>
      <vt:lpstr>Replicating Behaviors of Psychometric Measures of Noncognitive Skills</vt:lpstr>
      <vt:lpstr>Theoretical Framework</vt:lpstr>
      <vt:lpstr>PowerPoint Presentation</vt:lpstr>
      <vt:lpstr>Deriving an Empirical Model From the Theory</vt:lpstr>
      <vt:lpstr>Identifying Assumptions for θ_jz  </vt:lpstr>
      <vt:lpstr>Estimating Teacher Effects on 9th Grade Skill Measures</vt:lpstr>
      <vt:lpstr>PowerPoint Presentation</vt:lpstr>
      <vt:lpstr>Magnitudes of Estimated Effects on Skill Measures</vt:lpstr>
      <vt:lpstr>Do Teacher Effects on Test Scores and Effects on Behaviors Measure the Same Thing?</vt:lpstr>
      <vt:lpstr>Predicting Test Scores and Behaviors Using Teacher Effects from Out-of-Sample</vt:lpstr>
      <vt:lpstr>Teacher Effects on Behaviors Measure Skills not Measured by Test Scores (Math and English combined) (a)</vt:lpstr>
      <vt:lpstr>Teacher Effects on Behaviors Measure Skills not Measured by Test Scores (Math and English combined)(b)</vt:lpstr>
      <vt:lpstr>Effects of Teachers on Skill Measures and their Effects on High-School Completion (a)</vt:lpstr>
      <vt:lpstr>Effects of Teachers on Skill Measures and their Effects on High-School Completion (b)</vt:lpstr>
      <vt:lpstr>Effects On Other Subsequent Outcomes</vt:lpstr>
      <vt:lpstr>Effects By Subject (suggestive)</vt:lpstr>
      <vt:lpstr>Testing Identifying Assumption 1: No Student Selection </vt:lpstr>
      <vt:lpstr>PowerPoint Presentation</vt:lpstr>
      <vt:lpstr>PowerPoint Presentation</vt:lpstr>
      <vt:lpstr>Testing Identifying Assumption 2: No Confounding by Other Teachers</vt:lpstr>
      <vt:lpstr>PowerPoint Presentation</vt:lpstr>
      <vt:lpstr>Is This Mechanical Due to an Easy Grading Effect?</vt:lpstr>
      <vt:lpstr>Are the Effects Driven by a lack of full controls for GPA in 8th Grade?</vt:lpstr>
      <vt:lpstr>Observable Predictors</vt:lpstr>
      <vt:lpstr>Possible Uses for Policy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Test Scores Miss? The Importance of Teacher Effects on Non-Test Score Outcomes</dc:title>
  <dc:creator>Kirabo Jackson</dc:creator>
  <cp:lastModifiedBy>Clement Kirabo Jackson</cp:lastModifiedBy>
  <cp:revision>323</cp:revision>
  <dcterms:created xsi:type="dcterms:W3CDTF">2016-03-15T05:09:23Z</dcterms:created>
  <dcterms:modified xsi:type="dcterms:W3CDTF">2017-03-04T16:10:32Z</dcterms:modified>
</cp:coreProperties>
</file>