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720" r:id="rId2"/>
    <p:sldId id="1721" r:id="rId3"/>
    <p:sldId id="1722" r:id="rId4"/>
    <p:sldId id="1723" r:id="rId5"/>
    <p:sldId id="1724" r:id="rId6"/>
    <p:sldId id="1725" r:id="rId7"/>
    <p:sldId id="1726" r:id="rId8"/>
    <p:sldId id="1727" r:id="rId9"/>
    <p:sldId id="1728" r:id="rId10"/>
    <p:sldId id="1729" r:id="rId11"/>
    <p:sldId id="1730" r:id="rId12"/>
    <p:sldId id="1731" r:id="rId13"/>
    <p:sldId id="1732" r:id="rId14"/>
    <p:sldId id="1733" r:id="rId15"/>
    <p:sldId id="1734" r:id="rId16"/>
    <p:sldId id="1735" r:id="rId17"/>
    <p:sldId id="1736" r:id="rId18"/>
    <p:sldId id="1737" r:id="rId19"/>
    <p:sldId id="1738" r:id="rId20"/>
    <p:sldId id="1739" r:id="rId21"/>
    <p:sldId id="1740" r:id="rId22"/>
    <p:sldId id="1741" r:id="rId23"/>
    <p:sldId id="1742" r:id="rId24"/>
    <p:sldId id="1743" r:id="rId25"/>
    <p:sldId id="1744" r:id="rId26"/>
    <p:sldId id="1745" r:id="rId27"/>
    <p:sldId id="1746" r:id="rId28"/>
    <p:sldId id="1747" r:id="rId29"/>
    <p:sldId id="1748" r:id="rId30"/>
    <p:sldId id="1749" r:id="rId31"/>
    <p:sldId id="1750" r:id="rId32"/>
    <p:sldId id="1751" r:id="rId33"/>
    <p:sldId id="1752" r:id="rId34"/>
    <p:sldId id="1753" r:id="rId35"/>
    <p:sldId id="1754" r:id="rId36"/>
    <p:sldId id="1755" r:id="rId37"/>
    <p:sldId id="1756" r:id="rId38"/>
    <p:sldId id="1757" r:id="rId39"/>
    <p:sldId id="1758" r:id="rId40"/>
    <p:sldId id="1759" r:id="rId41"/>
    <p:sldId id="1760" r:id="rId42"/>
    <p:sldId id="1761" r:id="rId43"/>
    <p:sldId id="1762" r:id="rId44"/>
    <p:sldId id="1763" r:id="rId45"/>
    <p:sldId id="1764" r:id="rId46"/>
    <p:sldId id="1765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3200" b="1" kern="1200">
        <a:solidFill>
          <a:srgbClr val="000000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FFF"/>
    <a:srgbClr val="263FFE"/>
    <a:srgbClr val="263EFF"/>
    <a:srgbClr val="89D388"/>
    <a:srgbClr val="C52D05"/>
    <a:srgbClr val="FF1C22"/>
    <a:srgbClr val="2E3FFF"/>
    <a:srgbClr val="F16BFF"/>
    <a:srgbClr val="B20200"/>
    <a:srgbClr val="001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2" autoAdjust="0"/>
    <p:restoredTop sz="88834" autoAdjust="0"/>
  </p:normalViewPr>
  <p:slideViewPr>
    <p:cSldViewPr snapToGrid="0">
      <p:cViewPr>
        <p:scale>
          <a:sx n="75" d="100"/>
          <a:sy n="75" d="100"/>
        </p:scale>
        <p:origin x="-2056" y="-80"/>
      </p:cViewPr>
      <p:guideLst>
        <p:guide orient="horz" pos="67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192"/>
    </p:cViewPr>
  </p:sorterViewPr>
  <p:notesViewPr>
    <p:cSldViewPr snapToGrid="0">
      <p:cViewPr varScale="1">
        <p:scale>
          <a:sx n="81" d="100"/>
          <a:sy n="81" d="100"/>
        </p:scale>
        <p:origin x="-3120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79DA73DA-C514-4025-8660-7CD83A066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4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BB4BBFF-49B9-4476-A5D9-E25D740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17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pitchFamily="-12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E3CA616-B47B-E04E-BBAD-383E53606523}" type="slidenum">
              <a:rPr lang="en-US" sz="1100">
                <a:solidFill>
                  <a:prstClr val="black"/>
                </a:solidFill>
                <a:latin typeface="Calibri" charset="0"/>
              </a:rPr>
              <a:pPr/>
              <a:t>1</a:t>
            </a:fld>
            <a:endParaRPr lang="en-US" sz="11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C2D3D0D-2396-694C-8560-B0F6BBA6B117}" type="slidenum">
              <a:rPr lang="en-US" sz="1200" b="0">
                <a:solidFill>
                  <a:schemeClr val="tx1"/>
                </a:solidFill>
                <a:latin typeface="Times" charset="0"/>
              </a:rPr>
              <a:pPr algn="r"/>
              <a:t>10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C2D3D0D-2396-694C-8560-B0F6BBA6B117}" type="slidenum">
              <a:rPr lang="en-US" sz="1200" b="0">
                <a:solidFill>
                  <a:schemeClr val="tx1"/>
                </a:solidFill>
                <a:latin typeface="Times" charset="0"/>
              </a:rPr>
              <a:pPr algn="r"/>
              <a:t>11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C2D3D0D-2396-694C-8560-B0F6BBA6B117}" type="slidenum">
              <a:rPr lang="en-US" sz="1200" b="0">
                <a:solidFill>
                  <a:schemeClr val="tx1"/>
                </a:solidFill>
                <a:latin typeface="Times" charset="0"/>
              </a:rPr>
              <a:pPr algn="r"/>
              <a:t>12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D7D9F8B-ECD8-4072-984E-E30BD54B3C21}" type="slidenum">
              <a:rPr lang="en-US" sz="1200" b="0">
                <a:solidFill>
                  <a:schemeClr val="tx1"/>
                </a:solidFill>
                <a:latin typeface="Times" charset="0"/>
              </a:rPr>
              <a:pPr>
                <a:defRPr/>
              </a:pPr>
              <a:t>13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522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6376E4E-41A1-4573-AD0E-B677D973C219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15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CA7FF11E-D423-4D53-8908-9EFFC50BE2A8}" type="slidenum">
              <a:rPr lang="en-US" sz="1200" b="0">
                <a:solidFill>
                  <a:schemeClr val="tx1"/>
                </a:solidFill>
                <a:latin typeface="Times" pitchFamily="84" charset="0"/>
              </a:rPr>
              <a:pPr algn="r" eaLnBrk="0" hangingPunct="0"/>
              <a:t>16</a:t>
            </a:fld>
            <a:endParaRPr lang="en-US" sz="1200" b="0">
              <a:solidFill>
                <a:schemeClr val="tx1"/>
              </a:solidFill>
              <a:latin typeface="Times" pitchFamily="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FB4826C-25AC-4390-A3D5-F4EB4B822DCE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17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CA7FF11E-D423-4D53-8908-9EFFC50BE2A8}" type="slidenum">
              <a:rPr lang="en-US" sz="1200" b="0">
                <a:solidFill>
                  <a:schemeClr val="tx1"/>
                </a:solidFill>
                <a:latin typeface="Times" pitchFamily="84" charset="0"/>
              </a:rPr>
              <a:pPr algn="r" eaLnBrk="0" hangingPunct="0"/>
              <a:t>18</a:t>
            </a:fld>
            <a:endParaRPr lang="en-US" sz="1200" b="0">
              <a:solidFill>
                <a:schemeClr val="tx1"/>
              </a:solidFill>
              <a:latin typeface="Times" pitchFamily="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>
              <a:latin typeface="Times" pitchFamily="-123" charset="0"/>
              <a:ea typeface="ＭＳ Ｐゴシック" pitchFamily="-123" charset="-128"/>
            </a:endParaRPr>
          </a:p>
          <a:p>
            <a:endParaRPr lang="en-US" dirty="0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4813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7A51056-7CDD-413D-BFEA-571F5D5E0641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19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2AED7058-5CFA-456A-890E-EA663444D058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21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D7BF1F-3C20-43BD-B4C7-A2583AD2A357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22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Placeholder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CD5B28-1919-425B-947B-D8865D55D9D6}" type="slidenum">
              <a:rPr lang="en-US">
                <a:latin typeface="Times" pitchFamily="84" charset="0"/>
                <a:ea typeface="ＭＳ Ｐゴシック" pitchFamily="84" charset="-128"/>
                <a:cs typeface="ＭＳ Ｐゴシック" pitchFamily="84" charset="-128"/>
              </a:rPr>
              <a:pPr/>
              <a:t>25</a:t>
            </a:fld>
            <a:endParaRPr lang="en-US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Placeholder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Times" pitchFamily="84" charset="0"/>
                <a:ea typeface="ＭＳ Ｐゴシック" pitchFamily="84" charset="-128"/>
                <a:cs typeface="ＭＳ Ｐゴシック" pitchFamily="84" charset="-128"/>
              </a:rPr>
              <a:t>Make them all this size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8151-0721-8440-B698-B04A740B43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05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Over one million</a:t>
            </a:r>
            <a:r>
              <a:rPr lang="en-US" baseline="0" dirty="0" smtClean="0"/>
              <a:t> </a:t>
            </a:r>
            <a:r>
              <a:rPr lang="en-US" dirty="0" smtClean="0"/>
              <a:t>social interactions over the course of the entire experiment!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3D3D4-4FAC-480F-AECA-0272F6EC25D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95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Over one million</a:t>
            </a:r>
            <a:r>
              <a:rPr lang="en-US" baseline="0" dirty="0" smtClean="0"/>
              <a:t> </a:t>
            </a:r>
            <a:r>
              <a:rPr lang="en-US" dirty="0" smtClean="0"/>
              <a:t>social interactions over the course of the entire experiment!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3D3D4-4FAC-480F-AECA-0272F6EC25D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95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AAE1B-1DB9-1C45-84BE-D0AAAC5CE5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0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4AB9662-EE6B-4241-B4C5-FCC74B7603F8}" type="slidenum">
              <a:rPr lang="en-US" sz="1200" b="0">
                <a:solidFill>
                  <a:schemeClr val="tx1"/>
                </a:solidFill>
                <a:latin typeface="Times" charset="0"/>
              </a:rPr>
              <a:pPr/>
              <a:t>35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6C55159-97B2-9F45-922F-11E1899AB6A7}" type="slidenum">
              <a:rPr lang="en-US" sz="1200" b="0">
                <a:solidFill>
                  <a:schemeClr val="tx1"/>
                </a:solidFill>
                <a:latin typeface="Times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E691A39A-D206-FC4C-A798-98B9BC3EB6B1}" type="slidenum">
              <a:rPr lang="en-US" sz="1200" b="0">
                <a:solidFill>
                  <a:schemeClr val="tx1"/>
                </a:solidFill>
                <a:latin typeface="Times" charset="0"/>
              </a:rPr>
              <a:pPr algn="r"/>
              <a:t>36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44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5435B38-6E44-1D49-ABA9-20C8FF5E2080}" type="slidenum">
              <a:rPr lang="en-US" sz="1200" b="0">
                <a:solidFill>
                  <a:schemeClr val="tx1"/>
                </a:solidFill>
                <a:latin typeface="Times" charset="0"/>
              </a:rPr>
              <a:pPr/>
              <a:t>38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CC81005-5BBB-5345-9D17-090CCD36E8C6}" type="slidenum">
              <a:rPr lang="en-US" sz="1200" b="0">
                <a:solidFill>
                  <a:schemeClr val="tx1"/>
                </a:solidFill>
                <a:latin typeface="Times" charset="0"/>
              </a:rPr>
              <a:pPr/>
              <a:t>42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B4BBFF-49B9-4476-A5D9-E25D740589A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61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" pitchFamily="-123" charset="0"/>
              <a:ea typeface="ＭＳ Ｐゴシック" pitchFamily="-123" charset="-128"/>
            </a:endParaRPr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3A8C2921-13F0-48C0-9FCC-440C580060D9}" type="slidenum">
              <a:rPr lang="en-US" sz="1200" b="0">
                <a:solidFill>
                  <a:schemeClr val="tx1"/>
                </a:solidFill>
                <a:latin typeface="Times" pitchFamily="-123" charset="0"/>
              </a:rPr>
              <a:pPr algn="r" eaLnBrk="0" hangingPunct="0"/>
              <a:t>46</a:t>
            </a:fld>
            <a:endParaRPr lang="en-US" sz="1200" b="0">
              <a:solidFill>
                <a:schemeClr val="tx1"/>
              </a:solidFill>
              <a:latin typeface="Times" pitchFamily="-12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73D7E-DF19-E24A-8632-6273F3003CF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0BBF3F-6B19-4748-808D-6D3DC76A1A4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D7D9F8B-ECD8-4072-984E-E30BD54B3C21}" type="slidenum">
              <a:rPr lang="en-US" sz="1200" b="0">
                <a:solidFill>
                  <a:schemeClr val="tx1"/>
                </a:solidFill>
                <a:latin typeface="Times" charset="0"/>
              </a:rPr>
              <a:pPr>
                <a:defRPr/>
              </a:pPr>
              <a:t>9</a:t>
            </a:fld>
            <a:endParaRPr lang="en-US" sz="12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Times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BA7D2-EC75-488F-8BD8-4F7AD6123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0A7B9-BECE-4681-8BAA-D911AE385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A50C0-DA1B-478E-A934-F8143E5D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3B0EE-15CA-4849-9299-A9F3642D4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3C984-A958-BA4D-80B4-D94B104BC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0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790E9-4BEE-4692-8667-9EED36009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8BFAC-AF2B-4CFA-BB3A-46AC3CC37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F2F6-16AE-4857-8AC8-4D2B41205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68CE-47B1-49A5-A4B3-954E3F27C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4C7F9-6EFE-4F03-AC96-67F19818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22FF9-03AC-4EB4-BEA8-87DA2952A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9203D-40E3-4B12-9F9C-C5A069C17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4F7CA-0D16-42A0-A0B0-4F671E76A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C177935C-2572-4F23-BF48-8E917EA0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2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3.wdp"/><Relationship Id="rId5" Type="http://schemas.microsoft.com/office/2007/relationships/hdphoto" Target="../media/hdphoto4.wdp"/><Relationship Id="rId6" Type="http://schemas.microsoft.com/office/2007/relationships/hdphoto" Target="../media/hdphoto5.wdp"/><Relationship Id="rId7" Type="http://schemas.microsoft.com/office/2007/relationships/hdphoto" Target="../media/hdphoto6.wdp"/><Relationship Id="rId8" Type="http://schemas.microsoft.com/office/2007/relationships/hdphoto" Target="../media/hdphoto7.wdp"/><Relationship Id="rId9" Type="http://schemas.microsoft.com/office/2007/relationships/hdphoto" Target="../media/hdphoto8.wdp"/><Relationship Id="rId10" Type="http://schemas.microsoft.com/office/2007/relationships/hdphoto" Target="../media/hdphoto9.wdp"/><Relationship Id="rId11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56.jpg"/><Relationship Id="rId9" Type="http://schemas.openxmlformats.org/officeDocument/2006/relationships/image" Target="../media/image57.jpg"/><Relationship Id="rId10" Type="http://schemas.openxmlformats.org/officeDocument/2006/relationships/image" Target="../media/image58.jp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30.jpeg"/><Relationship Id="rId6" Type="http://schemas.openxmlformats.org/officeDocument/2006/relationships/image" Target="../media/image60.pn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1" Type="http://schemas.microsoft.com/office/2007/relationships/media" Target="file://localhost/Users/generobi/Desktop/waggledance180x135%205%20copy.avi" TargetMode="External"/><Relationship Id="rId2" Type="http://schemas.openxmlformats.org/officeDocument/2006/relationships/video" Target="file://localhost/Users/generobi/Desktop/waggledance180x135%205%20copy.avi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Relationship Id="rId3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612616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20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5627" y="292100"/>
            <a:ext cx="5794375" cy="5772150"/>
          </a:xfrm>
          <a:prstGeom prst="rect">
            <a:avLst/>
          </a:prstGeom>
          <a:solidFill>
            <a:srgbClr val="2B2F2E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>
                <a:solidFill>
                  <a:srgbClr val="FFFFFF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pic>
        <p:nvPicPr>
          <p:cNvPr id="20483" name="Picture 14" descr="dna-grey2v3-01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19" b="15363"/>
          <a:stretch>
            <a:fillRect/>
          </a:stretch>
        </p:blipFill>
        <p:spPr bwMode="auto">
          <a:xfrm>
            <a:off x="3216275" y="307181"/>
            <a:ext cx="5756275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86667" y="523602"/>
            <a:ext cx="5520265" cy="54999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indent="0" algn="ctr">
              <a:lnSpc>
                <a:spcPts val="4320"/>
              </a:lnSpc>
              <a:spcBef>
                <a:spcPts val="264"/>
              </a:spcBef>
              <a:buNone/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Arial"/>
                <a:cs typeface="Arial"/>
              </a:rPr>
              <a:t>Sociogenomics</a:t>
            </a: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 and the Dynamic Genome:</a:t>
            </a:r>
          </a:p>
          <a:p>
            <a:pPr marL="0" indent="0" algn="ctr">
              <a:lnSpc>
                <a:spcPts val="4320"/>
              </a:lnSpc>
              <a:spcBef>
                <a:spcPts val="264"/>
              </a:spcBef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A New Perspective on Nature and Nurture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US" sz="2000" b="1" i="1" dirty="0" smtClean="0">
              <a:solidFill>
                <a:srgbClr val="FBD806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ea typeface="MS PGothic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Gene E. Robinson</a:t>
            </a:r>
          </a:p>
          <a:p>
            <a:pPr mar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sz="18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Director,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Carl R. </a:t>
            </a:r>
            <a:r>
              <a:rPr lang="en-US" sz="1800" b="1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Woese</a:t>
            </a:r>
            <a:r>
              <a:rPr lang="en-US" sz="18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 Institute for Genomic Biology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ea typeface="MS PGothic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ea typeface="MS PGothic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Center for the Economics of Human Development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University of Chicago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MS PGothic" charset="0"/>
                <a:cs typeface="Arial"/>
              </a:rPr>
              <a:t> May 11, 2018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MS PGothic" charset="0"/>
              <a:cs typeface="Arial"/>
            </a:endParaRPr>
          </a:p>
        </p:txBody>
      </p:sp>
      <p:sp>
        <p:nvSpPr>
          <p:cNvPr id="20486" name="Picture 7" descr="uclogo_horz_grey.eps"/>
          <p:cNvSpPr>
            <a:spLocks noChangeAspect="1"/>
          </p:cNvSpPr>
          <p:nvPr/>
        </p:nvSpPr>
        <p:spPr bwMode="auto">
          <a:xfrm>
            <a:off x="304800" y="6245225"/>
            <a:ext cx="2679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2B2F2E"/>
              </a:solidFill>
            </a:endParaRPr>
          </a:p>
        </p:txBody>
      </p:sp>
      <p:pic>
        <p:nvPicPr>
          <p:cNvPr id="20487" name="Picture 7" descr="uclogo_horz_gre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234113"/>
            <a:ext cx="2679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Stock_000020562348Larg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92" r="36090" b="6377"/>
          <a:stretch/>
        </p:blipFill>
        <p:spPr>
          <a:xfrm>
            <a:off x="0" y="0"/>
            <a:ext cx="3234267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0" y="231086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 System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09575" y="1046107"/>
            <a:ext cx="8435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457200" indent="-457200">
              <a:spcBef>
                <a:spcPct val="20000"/>
              </a:spcBef>
              <a:buClr>
                <a:srgbClr val="29EB00"/>
              </a:buClr>
              <a:buSzPct val="130000"/>
              <a:buFont typeface="Arial"/>
              <a:buChar char="•"/>
              <a:defRPr/>
            </a:pPr>
            <a:r>
              <a:rPr lang="en-US" sz="2600" dirty="0" smtClean="0">
                <a:solidFill>
                  <a:srgbClr val="FFFFFF"/>
                </a:solidFill>
              </a:rPr>
              <a:t>Normal </a:t>
            </a:r>
            <a:r>
              <a:rPr lang="en-US" sz="2600" dirty="0">
                <a:solidFill>
                  <a:srgbClr val="FFFFFF"/>
                </a:solidFill>
              </a:rPr>
              <a:t>behavior easily observed &amp; </a:t>
            </a:r>
            <a:r>
              <a:rPr lang="en-US" sz="2600" dirty="0" smtClean="0">
                <a:solidFill>
                  <a:srgbClr val="FFFFFF"/>
                </a:solidFill>
              </a:rPr>
              <a:t>manipulated</a:t>
            </a:r>
          </a:p>
          <a:p>
            <a:pPr marL="457200" indent="-457200">
              <a:spcBef>
                <a:spcPct val="20000"/>
              </a:spcBef>
              <a:buClr>
                <a:srgbClr val="29EB00"/>
              </a:buClr>
              <a:buSzPct val="130000"/>
              <a:buFont typeface="Arial"/>
              <a:buChar char="•"/>
              <a:defRPr/>
            </a:pPr>
            <a:r>
              <a:rPr lang="en-US" sz="2600" dirty="0" smtClean="0">
                <a:solidFill>
                  <a:srgbClr val="FFFFFF"/>
                </a:solidFill>
              </a:rPr>
              <a:t>Social </a:t>
            </a:r>
            <a:r>
              <a:rPr lang="en-US" sz="2600" dirty="0">
                <a:solidFill>
                  <a:srgbClr val="FFFFFF"/>
                </a:solidFill>
              </a:rPr>
              <a:t>environment precisely controlled</a:t>
            </a:r>
          </a:p>
        </p:txBody>
      </p:sp>
      <p:cxnSp>
        <p:nvCxnSpPr>
          <p:cNvPr id="29701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975" y="2219023"/>
            <a:ext cx="38719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4"/>
          <a:srcRect l="28377" t="27197" r="29079" b="20871"/>
          <a:stretch/>
        </p:blipFill>
        <p:spPr bwMode="auto">
          <a:xfrm>
            <a:off x="442112" y="2215362"/>
            <a:ext cx="3870338" cy="414150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50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uelph_api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219177"/>
            <a:ext cx="6318250" cy="5038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39116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Engineering on a Grand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Scale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1984" y="5502778"/>
            <a:ext cx="3540032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Cross Fostering</a:t>
            </a:r>
          </a:p>
        </p:txBody>
      </p:sp>
      <p:cxnSp>
        <p:nvCxnSpPr>
          <p:cNvPr id="11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02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flowers-Field_0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6"/>
            <a:ext cx="9144000" cy="6858000"/>
          </a:xfrm>
          <a:prstGeom prst="rect">
            <a:avLst/>
          </a:prstGeom>
        </p:spPr>
      </p:pic>
      <p:pic>
        <p:nvPicPr>
          <p:cNvPr id="9" name="Picture 8" descr="Gaurds2010"/>
          <p:cNvPicPr>
            <a:picLocks noChangeAspect="1" noChangeArrowheads="1"/>
          </p:cNvPicPr>
          <p:nvPr/>
        </p:nvPicPr>
        <p:blipFill rotWithShape="1">
          <a:blip r:embed="rId5"/>
          <a:srcRect l="3362" t="11324" r="-105" b="8529"/>
          <a:stretch/>
        </p:blipFill>
        <p:spPr bwMode="auto">
          <a:xfrm>
            <a:off x="199491" y="2623933"/>
            <a:ext cx="2745292" cy="17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/>
          <a:srcRect l="5154" t="28017" b="25512"/>
          <a:stretch/>
        </p:blipFill>
        <p:spPr bwMode="auto">
          <a:xfrm>
            <a:off x="3200553" y="2623934"/>
            <a:ext cx="2743394" cy="170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" name="Picture 4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4741" r="5736" b="16288"/>
          <a:stretch/>
        </p:blipFill>
        <p:spPr bwMode="auto">
          <a:xfrm>
            <a:off x="6199717" y="2629286"/>
            <a:ext cx="2746128" cy="17042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0" y="2794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 System: Hive Defense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09575" y="1080996"/>
            <a:ext cx="8435975" cy="13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marL="457200" indent="-457200">
              <a:spcBef>
                <a:spcPct val="20000"/>
              </a:spcBef>
              <a:buClr>
                <a:srgbClr val="29EB00"/>
              </a:buClr>
              <a:buSzPct val="130000"/>
              <a:buFont typeface="Arial"/>
              <a:buChar char="•"/>
              <a:defRPr/>
            </a:pPr>
            <a:r>
              <a:rPr lang="en-US" sz="2600" dirty="0" smtClean="0">
                <a:solidFill>
                  <a:srgbClr val="FFFFFF"/>
                </a:solidFill>
              </a:rPr>
              <a:t>Aggression</a:t>
            </a:r>
          </a:p>
          <a:p>
            <a:pPr marL="457200" indent="-457200">
              <a:spcBef>
                <a:spcPct val="20000"/>
              </a:spcBef>
              <a:buClr>
                <a:srgbClr val="29EB00"/>
              </a:buClr>
              <a:buSzPct val="130000"/>
              <a:buFont typeface="Arial"/>
              <a:buChar char="•"/>
              <a:defRPr/>
            </a:pPr>
            <a:r>
              <a:rPr lang="en-US" sz="2600" dirty="0" smtClean="0">
                <a:solidFill>
                  <a:srgbClr val="FFFFFF"/>
                </a:solidFill>
              </a:rPr>
              <a:t>Ecological roots</a:t>
            </a:r>
          </a:p>
          <a:p>
            <a:pPr marL="457200" indent="-457200">
              <a:spcBef>
                <a:spcPct val="20000"/>
              </a:spcBef>
              <a:buClr>
                <a:srgbClr val="29EB00"/>
              </a:buClr>
              <a:buSzPct val="130000"/>
              <a:buFont typeface="Arial"/>
              <a:buChar char="•"/>
              <a:defRPr/>
            </a:pPr>
            <a:r>
              <a:rPr lang="en-US" sz="2600" dirty="0" smtClean="0">
                <a:solidFill>
                  <a:srgbClr val="FFFFFF"/>
                </a:solidFill>
              </a:rPr>
              <a:t>Hereditary and social influences</a:t>
            </a:r>
            <a:endParaRPr lang="en-US" sz="2600" dirty="0">
              <a:solidFill>
                <a:srgbClr val="FFFFFF"/>
              </a:solidFill>
            </a:endParaRPr>
          </a:p>
        </p:txBody>
      </p:sp>
      <p:cxnSp>
        <p:nvCxnSpPr>
          <p:cNvPr id="29701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 descr="Thinking+PoohBear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0" b="98898" l="1613" r="975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71"/>
          <a:stretch/>
        </p:blipFill>
        <p:spPr>
          <a:xfrm flipH="1">
            <a:off x="4744819" y="3872019"/>
            <a:ext cx="2163554" cy="2985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6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2794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Model System: Social Foraging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343492" name="Text Box 4"/>
          <p:cNvSpPr txBox="1">
            <a:spLocks noChangeArrowheads="1"/>
          </p:cNvSpPr>
          <p:nvPr/>
        </p:nvSpPr>
        <p:spPr bwMode="auto">
          <a:xfrm>
            <a:off x="6783388" y="1328738"/>
            <a:ext cx="184150" cy="1311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23" charset="0"/>
              <a:ea typeface="+mn-ea"/>
              <a:cs typeface="ＭＳ Ｐゴシック" pitchFamily="-123" charset="-128"/>
            </a:endParaRPr>
          </a:p>
          <a:p>
            <a:pPr>
              <a:defRPr/>
            </a:pPr>
            <a:endParaRPr lang="en-US" sz="2800" i="1">
              <a:solidFill>
                <a:srgbClr val="FFFF00"/>
              </a:solidFill>
              <a:latin typeface="Arial" pitchFamily="-123" charset="0"/>
              <a:ea typeface="+mn-ea"/>
              <a:cs typeface="ＭＳ Ｐゴシック" pitchFamily="-123" charset="-128"/>
            </a:endParaRPr>
          </a:p>
          <a:p>
            <a:pPr>
              <a:defRPr/>
            </a:pPr>
            <a:endParaRPr lang="en-US" sz="2800" i="1">
              <a:solidFill>
                <a:srgbClr val="FFFF00"/>
              </a:solidFill>
              <a:latin typeface="Arial" pitchFamily="-123" charset="0"/>
              <a:ea typeface="+mn-ea"/>
              <a:cs typeface="ＭＳ Ｐゴシック" pitchFamily="-123" charset="-128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950164" y="6632805"/>
            <a:ext cx="115414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0" i="1" dirty="0" smtClean="0">
                <a:solidFill>
                  <a:schemeClr val="bg1"/>
                </a:solidFill>
              </a:rPr>
              <a:t>New York Times</a:t>
            </a:r>
            <a:endParaRPr lang="en-US" sz="1200" b="0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BeeMetropolis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13" y="1076325"/>
            <a:ext cx="4174068" cy="552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/>
          <p:cNvCxnSpPr/>
          <p:nvPr/>
        </p:nvCxnSpPr>
        <p:spPr bwMode="auto">
          <a:xfrm>
            <a:off x="201487" y="917575"/>
            <a:ext cx="87433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3DE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3" name="Rectangle 2"/>
          <p:cNvSpPr/>
          <p:nvPr/>
        </p:nvSpPr>
        <p:spPr>
          <a:xfrm>
            <a:off x="152400" y="963647"/>
            <a:ext cx="4536303" cy="584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Scouts and Recruits</a:t>
            </a:r>
          </a:p>
          <a:p>
            <a:pPr eaLnBrk="0" hangingPunct="0"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457200" indent="-457200" eaLnBrk="0" hangingPunct="0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Scouts seek </a:t>
            </a:r>
            <a:r>
              <a:rPr lang="en-US" sz="2800" dirty="0">
                <a:solidFill>
                  <a:schemeClr val="bg1"/>
                </a:solidFill>
              </a:rPr>
              <a:t>food </a:t>
            </a:r>
            <a:r>
              <a:rPr lang="en-US" sz="2800" dirty="0" smtClean="0">
                <a:solidFill>
                  <a:schemeClr val="bg1"/>
                </a:solidFill>
              </a:rPr>
              <a:t>independently, communicate with language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eaLnBrk="0" hangingPunct="0">
              <a:buFont typeface="Arial"/>
              <a:buChar char="•"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 eaLnBrk="0" hangingPunct="0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Scouts abandon </a:t>
            </a:r>
            <a:r>
              <a:rPr lang="en-US" sz="2800" dirty="0">
                <a:solidFill>
                  <a:schemeClr val="bg1"/>
                </a:solidFill>
              </a:rPr>
              <a:t>profitable food source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>
                <a:solidFill>
                  <a:schemeClr val="bg1"/>
                </a:solidFill>
              </a:rPr>
              <a:t>to keep on scouting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 eaLnBrk="0" hangingPunct="0">
              <a:buFont typeface="Arial"/>
              <a:buChar char="•"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 eaLnBrk="0" hangingPunct="0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Scouting has heritable and environmental influences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5384"/>
            <a:ext cx="91440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18288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Principles of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Sociogenomics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947" y="1383660"/>
            <a:ext cx="8711972" cy="397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1) Brain gene activity closely linked with behavior, across time scales: from physiological to evolutionary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2) Environmentally induced changes in gene activity cause changes in behavior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3) Relationship between genes and behavior is highly conserved, from animals to humans</a:t>
            </a:r>
          </a:p>
        </p:txBody>
      </p:sp>
      <p:cxnSp>
        <p:nvCxnSpPr>
          <p:cNvPr id="5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042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164" name="Text Box 4"/>
          <p:cNvSpPr txBox="1">
            <a:spLocks noChangeArrowheads="1"/>
          </p:cNvSpPr>
          <p:nvPr/>
        </p:nvSpPr>
        <p:spPr bwMode="auto">
          <a:xfrm>
            <a:off x="0" y="28865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Aggression-Related Brain Gene Activity as a Function of Heredity and the Environment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42"/>
          <p:cNvCxnSpPr>
            <a:cxnSpLocks noChangeShapeType="1"/>
          </p:cNvCxnSpPr>
          <p:nvPr/>
        </p:nvCxnSpPr>
        <p:spPr bwMode="auto">
          <a:xfrm>
            <a:off x="201613" y="911813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Rectangle 11"/>
          <p:cNvSpPr/>
          <p:nvPr/>
        </p:nvSpPr>
        <p:spPr bwMode="auto">
          <a:xfrm>
            <a:off x="225425" y="1084649"/>
            <a:ext cx="8698899" cy="55468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74674" y="1201351"/>
            <a:ext cx="7904826" cy="5577502"/>
            <a:chOff x="2003817" y="1400432"/>
            <a:chExt cx="7492541" cy="52866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817" y="1400432"/>
              <a:ext cx="2499534" cy="5036281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827558" y="1406337"/>
              <a:ext cx="4668800" cy="5280697"/>
              <a:chOff x="4827558" y="1386703"/>
              <a:chExt cx="4668800" cy="5280697"/>
            </a:xfrm>
          </p:grpSpPr>
          <p:pic>
            <p:nvPicPr>
              <p:cNvPr id="16" name="Picture 15" descr="Tslk_18 table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927"/>
              <a:stretch/>
            </p:blipFill>
            <p:spPr>
              <a:xfrm>
                <a:off x="4827558" y="1386703"/>
                <a:ext cx="4001115" cy="3425567"/>
              </a:xfrm>
              <a:prstGeom prst="rect">
                <a:avLst/>
              </a:prstGeom>
            </p:spPr>
          </p:pic>
          <p:pic>
            <p:nvPicPr>
              <p:cNvPr id="17" name="Picture 16" descr="Tslk_18 table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837"/>
              <a:stretch/>
            </p:blipFill>
            <p:spPr>
              <a:xfrm>
                <a:off x="4827558" y="4990756"/>
                <a:ext cx="4001115" cy="1278997"/>
              </a:xfrm>
              <a:prstGeom prst="rect">
                <a:avLst/>
              </a:prstGeom>
            </p:spPr>
          </p:pic>
          <p:sp>
            <p:nvSpPr>
              <p:cNvPr id="18" name="Text Box 3"/>
              <p:cNvSpPr txBox="1">
                <a:spLocks noChangeArrowheads="1"/>
              </p:cNvSpPr>
              <p:nvPr/>
            </p:nvSpPr>
            <p:spPr bwMode="auto">
              <a:xfrm>
                <a:off x="7470348" y="6221172"/>
                <a:ext cx="2009953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000" dirty="0" smtClean="0">
                    <a:solidFill>
                      <a:schemeClr val="tx1"/>
                    </a:solidFill>
                  </a:rPr>
                  <a:t>(Ben-</a:t>
                </a:r>
                <a:r>
                  <a:rPr lang="en-US" sz="1000" dirty="0" err="1" smtClean="0">
                    <a:solidFill>
                      <a:schemeClr val="tx1"/>
                    </a:solidFill>
                  </a:rPr>
                  <a:t>Shahar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000" dirty="0">
                    <a:solidFill>
                      <a:schemeClr val="tx1"/>
                    </a:solidFill>
                  </a:rPr>
                  <a:t>et al. </a:t>
                </a:r>
                <a:r>
                  <a:rPr lang="en-US" sz="1000" i="1" dirty="0" smtClean="0">
                    <a:solidFill>
                      <a:schemeClr val="tx1"/>
                    </a:solidFill>
                  </a:rPr>
                  <a:t>Science,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2002)</a:t>
                </a:r>
              </a:p>
            </p:txBody>
          </p:sp>
          <p:sp>
            <p:nvSpPr>
              <p:cNvPr id="19" name="Text Box 3"/>
              <p:cNvSpPr txBox="1">
                <a:spLocks noChangeArrowheads="1"/>
              </p:cNvSpPr>
              <p:nvPr/>
            </p:nvSpPr>
            <p:spPr bwMode="auto">
              <a:xfrm>
                <a:off x="7724397" y="6375675"/>
                <a:ext cx="1771961" cy="291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000" dirty="0" smtClean="0">
                    <a:solidFill>
                      <a:schemeClr val="tx1"/>
                    </a:solidFill>
                  </a:rPr>
                  <a:t>(Whitfield </a:t>
                </a:r>
                <a:r>
                  <a:rPr lang="en-US" sz="1000" dirty="0">
                    <a:solidFill>
                      <a:schemeClr val="tx1"/>
                    </a:solidFill>
                  </a:rPr>
                  <a:t>et al. </a:t>
                </a:r>
                <a:r>
                  <a:rPr lang="en-US" sz="1000" i="1" dirty="0" smtClean="0">
                    <a:solidFill>
                      <a:schemeClr val="tx1"/>
                    </a:solidFill>
                  </a:rPr>
                  <a:t>Science,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2003)</a:t>
                </a:r>
              </a:p>
              <a:p>
                <a:pPr algn="r" eaLnBrk="0" hangingPunct="0"/>
                <a:r>
                  <a:rPr lang="en-US" sz="10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000" dirty="0" err="1" smtClean="0">
                    <a:solidFill>
                      <a:schemeClr val="tx1"/>
                    </a:solidFill>
                  </a:rPr>
                  <a:t>Alaux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et al. </a:t>
                </a:r>
                <a:r>
                  <a:rPr lang="en-US" sz="1000" i="1" dirty="0" smtClean="0">
                    <a:solidFill>
                      <a:schemeClr val="tx1"/>
                    </a:solidFill>
                  </a:rPr>
                  <a:t>PNAS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, 2009)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50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9144000" cy="68564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898051" name="Oval 3"/>
          <p:cNvSpPr>
            <a:spLocks noChangeArrowheads="1"/>
          </p:cNvSpPr>
          <p:nvPr/>
        </p:nvSpPr>
        <p:spPr bwMode="auto">
          <a:xfrm>
            <a:off x="2905125" y="61404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2" name="Oval 4"/>
          <p:cNvSpPr>
            <a:spLocks noChangeArrowheads="1"/>
          </p:cNvSpPr>
          <p:nvPr/>
        </p:nvSpPr>
        <p:spPr bwMode="auto">
          <a:xfrm>
            <a:off x="2287588" y="54229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3" name="Oval 5"/>
          <p:cNvSpPr>
            <a:spLocks noChangeArrowheads="1"/>
          </p:cNvSpPr>
          <p:nvPr/>
        </p:nvSpPr>
        <p:spPr bwMode="auto">
          <a:xfrm>
            <a:off x="7323138" y="125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4" name="Oval 6"/>
          <p:cNvSpPr>
            <a:spLocks noChangeArrowheads="1"/>
          </p:cNvSpPr>
          <p:nvPr/>
        </p:nvSpPr>
        <p:spPr bwMode="auto">
          <a:xfrm flipV="1">
            <a:off x="1649413" y="49212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5" name="Oval 7"/>
          <p:cNvSpPr>
            <a:spLocks noChangeArrowheads="1"/>
          </p:cNvSpPr>
          <p:nvPr/>
        </p:nvSpPr>
        <p:spPr bwMode="auto">
          <a:xfrm>
            <a:off x="4186238" y="52720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6" name="Oval 8"/>
          <p:cNvSpPr>
            <a:spLocks noChangeArrowheads="1"/>
          </p:cNvSpPr>
          <p:nvPr/>
        </p:nvSpPr>
        <p:spPr bwMode="auto">
          <a:xfrm>
            <a:off x="7413625" y="5459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7" name="Oval 9"/>
          <p:cNvSpPr>
            <a:spLocks noChangeArrowheads="1"/>
          </p:cNvSpPr>
          <p:nvPr/>
        </p:nvSpPr>
        <p:spPr bwMode="auto">
          <a:xfrm>
            <a:off x="2295525" y="4124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8" name="Oval 10"/>
          <p:cNvSpPr>
            <a:spLocks noChangeArrowheads="1"/>
          </p:cNvSpPr>
          <p:nvPr/>
        </p:nvSpPr>
        <p:spPr bwMode="auto">
          <a:xfrm>
            <a:off x="4330700" y="47164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9" name="Oval 11"/>
          <p:cNvSpPr>
            <a:spLocks noChangeArrowheads="1"/>
          </p:cNvSpPr>
          <p:nvPr/>
        </p:nvSpPr>
        <p:spPr bwMode="auto">
          <a:xfrm>
            <a:off x="3881438" y="42227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0" name="Oval 12"/>
          <p:cNvSpPr>
            <a:spLocks noChangeArrowheads="1"/>
          </p:cNvSpPr>
          <p:nvPr/>
        </p:nvSpPr>
        <p:spPr bwMode="auto">
          <a:xfrm>
            <a:off x="1273175" y="43307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1" name="Oval 13"/>
          <p:cNvSpPr>
            <a:spLocks noChangeArrowheads="1"/>
          </p:cNvSpPr>
          <p:nvPr/>
        </p:nvSpPr>
        <p:spPr bwMode="auto">
          <a:xfrm>
            <a:off x="350838" y="3811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2" name="Oval 14"/>
          <p:cNvSpPr>
            <a:spLocks noChangeArrowheads="1"/>
          </p:cNvSpPr>
          <p:nvPr/>
        </p:nvSpPr>
        <p:spPr bwMode="auto">
          <a:xfrm>
            <a:off x="6680200" y="4930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3" name="Oval 15"/>
          <p:cNvSpPr>
            <a:spLocks noChangeArrowheads="1"/>
          </p:cNvSpPr>
          <p:nvPr/>
        </p:nvSpPr>
        <p:spPr bwMode="auto">
          <a:xfrm>
            <a:off x="6877050" y="6472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4" name="Oval 16"/>
          <p:cNvSpPr>
            <a:spLocks noChangeArrowheads="1"/>
          </p:cNvSpPr>
          <p:nvPr/>
        </p:nvSpPr>
        <p:spPr bwMode="auto">
          <a:xfrm>
            <a:off x="6024563" y="56388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5" name="Oval 17"/>
          <p:cNvSpPr>
            <a:spLocks noChangeArrowheads="1"/>
          </p:cNvSpPr>
          <p:nvPr/>
        </p:nvSpPr>
        <p:spPr bwMode="auto">
          <a:xfrm>
            <a:off x="1228725" y="5621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6" name="Oval 18"/>
          <p:cNvSpPr>
            <a:spLocks noChangeArrowheads="1"/>
          </p:cNvSpPr>
          <p:nvPr/>
        </p:nvSpPr>
        <p:spPr bwMode="auto">
          <a:xfrm>
            <a:off x="4464050" y="3524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7" name="Oval 19"/>
          <p:cNvSpPr>
            <a:spLocks noChangeArrowheads="1"/>
          </p:cNvSpPr>
          <p:nvPr/>
        </p:nvSpPr>
        <p:spPr bwMode="auto">
          <a:xfrm>
            <a:off x="8221663" y="6383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44051" name="Oval 20"/>
          <p:cNvSpPr>
            <a:spLocks noChangeArrowheads="1"/>
          </p:cNvSpPr>
          <p:nvPr/>
        </p:nvSpPr>
        <p:spPr bwMode="auto">
          <a:xfrm>
            <a:off x="8553450" y="46609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84" charset="0"/>
            </a:endParaRPr>
          </a:p>
        </p:txBody>
      </p:sp>
      <p:sp>
        <p:nvSpPr>
          <p:cNvPr id="898069" name="Oval 21"/>
          <p:cNvSpPr>
            <a:spLocks noChangeArrowheads="1"/>
          </p:cNvSpPr>
          <p:nvPr/>
        </p:nvSpPr>
        <p:spPr bwMode="auto">
          <a:xfrm>
            <a:off x="791686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0" name="Oval 22"/>
          <p:cNvSpPr>
            <a:spLocks noChangeArrowheads="1"/>
          </p:cNvSpPr>
          <p:nvPr/>
        </p:nvSpPr>
        <p:spPr bwMode="auto">
          <a:xfrm>
            <a:off x="5164138" y="45545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1" name="Oval 23"/>
          <p:cNvSpPr>
            <a:spLocks noChangeArrowheads="1"/>
          </p:cNvSpPr>
          <p:nvPr/>
        </p:nvSpPr>
        <p:spPr bwMode="auto">
          <a:xfrm>
            <a:off x="4716463" y="60975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2" name="Oval 24"/>
          <p:cNvSpPr>
            <a:spLocks noChangeArrowheads="1"/>
          </p:cNvSpPr>
          <p:nvPr/>
        </p:nvSpPr>
        <p:spPr bwMode="auto">
          <a:xfrm>
            <a:off x="5729288" y="35147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3" name="Oval 25"/>
          <p:cNvSpPr>
            <a:spLocks noChangeArrowheads="1"/>
          </p:cNvSpPr>
          <p:nvPr/>
        </p:nvSpPr>
        <p:spPr bwMode="auto">
          <a:xfrm>
            <a:off x="5638800" y="4186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4" name="Oval 26"/>
          <p:cNvSpPr>
            <a:spLocks noChangeArrowheads="1"/>
          </p:cNvSpPr>
          <p:nvPr/>
        </p:nvSpPr>
        <p:spPr bwMode="auto">
          <a:xfrm>
            <a:off x="1927225" y="6267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5" name="Oval 27"/>
          <p:cNvSpPr>
            <a:spLocks noChangeArrowheads="1"/>
          </p:cNvSpPr>
          <p:nvPr/>
        </p:nvSpPr>
        <p:spPr bwMode="auto">
          <a:xfrm>
            <a:off x="7853363" y="33083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6" name="Oval 28"/>
          <p:cNvSpPr>
            <a:spLocks noChangeArrowheads="1"/>
          </p:cNvSpPr>
          <p:nvPr/>
        </p:nvSpPr>
        <p:spPr bwMode="auto">
          <a:xfrm>
            <a:off x="6919913" y="38560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7" name="Oval 29"/>
          <p:cNvSpPr>
            <a:spLocks noChangeArrowheads="1"/>
          </p:cNvSpPr>
          <p:nvPr/>
        </p:nvSpPr>
        <p:spPr bwMode="auto">
          <a:xfrm>
            <a:off x="2035175" y="35417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8" name="Oval 30"/>
          <p:cNvSpPr>
            <a:spLocks noChangeArrowheads="1"/>
          </p:cNvSpPr>
          <p:nvPr/>
        </p:nvSpPr>
        <p:spPr bwMode="auto">
          <a:xfrm>
            <a:off x="1120775" y="34258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9" name="Oval 31"/>
          <p:cNvSpPr>
            <a:spLocks noChangeArrowheads="1"/>
          </p:cNvSpPr>
          <p:nvPr/>
        </p:nvSpPr>
        <p:spPr bwMode="auto">
          <a:xfrm>
            <a:off x="2895600" y="37750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0" name="Oval 32"/>
          <p:cNvSpPr>
            <a:spLocks noChangeArrowheads="1"/>
          </p:cNvSpPr>
          <p:nvPr/>
        </p:nvSpPr>
        <p:spPr bwMode="auto">
          <a:xfrm>
            <a:off x="3810000" y="33813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1" name="Oval 33"/>
          <p:cNvSpPr>
            <a:spLocks noChangeArrowheads="1"/>
          </p:cNvSpPr>
          <p:nvPr/>
        </p:nvSpPr>
        <p:spPr bwMode="auto">
          <a:xfrm>
            <a:off x="547688" y="48148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2" name="Oval 34"/>
          <p:cNvSpPr>
            <a:spLocks noChangeArrowheads="1"/>
          </p:cNvSpPr>
          <p:nvPr/>
        </p:nvSpPr>
        <p:spPr bwMode="auto">
          <a:xfrm>
            <a:off x="2295525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3" name="Oval 35"/>
          <p:cNvSpPr>
            <a:spLocks noChangeArrowheads="1"/>
          </p:cNvSpPr>
          <p:nvPr/>
        </p:nvSpPr>
        <p:spPr bwMode="auto">
          <a:xfrm>
            <a:off x="7189788" y="36750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4" name="Oval 36"/>
          <p:cNvSpPr>
            <a:spLocks noChangeArrowheads="1"/>
          </p:cNvSpPr>
          <p:nvPr/>
        </p:nvSpPr>
        <p:spPr bwMode="auto">
          <a:xfrm>
            <a:off x="7019925" y="45132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5" name="Oval 37"/>
          <p:cNvSpPr>
            <a:spLocks noChangeArrowheads="1"/>
          </p:cNvSpPr>
          <p:nvPr/>
        </p:nvSpPr>
        <p:spPr bwMode="auto">
          <a:xfrm>
            <a:off x="6275388" y="6086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6" name="Oval 38"/>
          <p:cNvSpPr>
            <a:spLocks noChangeArrowheads="1"/>
          </p:cNvSpPr>
          <p:nvPr/>
        </p:nvSpPr>
        <p:spPr bwMode="auto">
          <a:xfrm>
            <a:off x="3962400" y="6499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7" name="Oval 39"/>
          <p:cNvSpPr>
            <a:spLocks noChangeArrowheads="1"/>
          </p:cNvSpPr>
          <p:nvPr/>
        </p:nvSpPr>
        <p:spPr bwMode="auto">
          <a:xfrm>
            <a:off x="5414963" y="6410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8" name="Oval 40"/>
          <p:cNvSpPr>
            <a:spLocks noChangeArrowheads="1"/>
          </p:cNvSpPr>
          <p:nvPr/>
        </p:nvSpPr>
        <p:spPr bwMode="auto">
          <a:xfrm>
            <a:off x="5673725" y="5056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9" name="Oval 41"/>
          <p:cNvSpPr>
            <a:spLocks noChangeArrowheads="1"/>
          </p:cNvSpPr>
          <p:nvPr/>
        </p:nvSpPr>
        <p:spPr bwMode="auto">
          <a:xfrm>
            <a:off x="188913" y="611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0" name="Oval 42"/>
          <p:cNvSpPr>
            <a:spLocks noChangeArrowheads="1"/>
          </p:cNvSpPr>
          <p:nvPr/>
        </p:nvSpPr>
        <p:spPr bwMode="auto">
          <a:xfrm>
            <a:off x="2860675" y="4895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1" name="Oval 43"/>
          <p:cNvSpPr>
            <a:spLocks noChangeArrowheads="1"/>
          </p:cNvSpPr>
          <p:nvPr/>
        </p:nvSpPr>
        <p:spPr bwMode="auto">
          <a:xfrm>
            <a:off x="4984750" y="5505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2" name="Oval 44"/>
          <p:cNvSpPr>
            <a:spLocks noChangeArrowheads="1"/>
          </p:cNvSpPr>
          <p:nvPr/>
        </p:nvSpPr>
        <p:spPr bwMode="auto">
          <a:xfrm>
            <a:off x="3057525" y="62928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3" name="Oval 45"/>
          <p:cNvSpPr>
            <a:spLocks noChangeArrowheads="1"/>
          </p:cNvSpPr>
          <p:nvPr/>
        </p:nvSpPr>
        <p:spPr bwMode="auto">
          <a:xfrm>
            <a:off x="2439988" y="55753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4" name="Oval 46"/>
          <p:cNvSpPr>
            <a:spLocks noChangeArrowheads="1"/>
          </p:cNvSpPr>
          <p:nvPr/>
        </p:nvSpPr>
        <p:spPr bwMode="auto">
          <a:xfrm>
            <a:off x="7475538" y="277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5" name="Oval 47"/>
          <p:cNvSpPr>
            <a:spLocks noChangeArrowheads="1"/>
          </p:cNvSpPr>
          <p:nvPr/>
        </p:nvSpPr>
        <p:spPr bwMode="auto">
          <a:xfrm flipV="1">
            <a:off x="1801813" y="50736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6" name="Oval 48"/>
          <p:cNvSpPr>
            <a:spLocks noChangeArrowheads="1"/>
          </p:cNvSpPr>
          <p:nvPr/>
        </p:nvSpPr>
        <p:spPr bwMode="auto">
          <a:xfrm>
            <a:off x="4338638" y="54244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7" name="Oval 49"/>
          <p:cNvSpPr>
            <a:spLocks noChangeArrowheads="1"/>
          </p:cNvSpPr>
          <p:nvPr/>
        </p:nvSpPr>
        <p:spPr bwMode="auto">
          <a:xfrm>
            <a:off x="7566025" y="5611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8" name="Oval 50"/>
          <p:cNvSpPr>
            <a:spLocks noChangeArrowheads="1"/>
          </p:cNvSpPr>
          <p:nvPr/>
        </p:nvSpPr>
        <p:spPr bwMode="auto">
          <a:xfrm>
            <a:off x="2447925" y="4276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9" name="Oval 51"/>
          <p:cNvSpPr>
            <a:spLocks noChangeArrowheads="1"/>
          </p:cNvSpPr>
          <p:nvPr/>
        </p:nvSpPr>
        <p:spPr bwMode="auto">
          <a:xfrm>
            <a:off x="4483100" y="48688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0" name="Oval 52"/>
          <p:cNvSpPr>
            <a:spLocks noChangeArrowheads="1"/>
          </p:cNvSpPr>
          <p:nvPr/>
        </p:nvSpPr>
        <p:spPr bwMode="auto">
          <a:xfrm>
            <a:off x="4033838" y="43751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1" name="Oval 53"/>
          <p:cNvSpPr>
            <a:spLocks noChangeArrowheads="1"/>
          </p:cNvSpPr>
          <p:nvPr/>
        </p:nvSpPr>
        <p:spPr bwMode="auto">
          <a:xfrm>
            <a:off x="1425575" y="44831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2" name="Oval 54"/>
          <p:cNvSpPr>
            <a:spLocks noChangeArrowheads="1"/>
          </p:cNvSpPr>
          <p:nvPr/>
        </p:nvSpPr>
        <p:spPr bwMode="auto">
          <a:xfrm>
            <a:off x="503238" y="39639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3" name="Oval 55"/>
          <p:cNvSpPr>
            <a:spLocks noChangeArrowheads="1"/>
          </p:cNvSpPr>
          <p:nvPr/>
        </p:nvSpPr>
        <p:spPr bwMode="auto">
          <a:xfrm>
            <a:off x="6832600" y="50831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4" name="Oval 56"/>
          <p:cNvSpPr>
            <a:spLocks noChangeArrowheads="1"/>
          </p:cNvSpPr>
          <p:nvPr/>
        </p:nvSpPr>
        <p:spPr bwMode="auto">
          <a:xfrm>
            <a:off x="7029450" y="6624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5" name="Oval 57"/>
          <p:cNvSpPr>
            <a:spLocks noChangeArrowheads="1"/>
          </p:cNvSpPr>
          <p:nvPr/>
        </p:nvSpPr>
        <p:spPr bwMode="auto">
          <a:xfrm>
            <a:off x="6176963" y="57912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6" name="Oval 58"/>
          <p:cNvSpPr>
            <a:spLocks noChangeArrowheads="1"/>
          </p:cNvSpPr>
          <p:nvPr/>
        </p:nvSpPr>
        <p:spPr bwMode="auto">
          <a:xfrm>
            <a:off x="1381125" y="5773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7" name="Oval 59"/>
          <p:cNvSpPr>
            <a:spLocks noChangeArrowheads="1"/>
          </p:cNvSpPr>
          <p:nvPr/>
        </p:nvSpPr>
        <p:spPr bwMode="auto">
          <a:xfrm>
            <a:off x="4616450" y="36766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8" name="Oval 60"/>
          <p:cNvSpPr>
            <a:spLocks noChangeArrowheads="1"/>
          </p:cNvSpPr>
          <p:nvPr/>
        </p:nvSpPr>
        <p:spPr bwMode="auto">
          <a:xfrm>
            <a:off x="8374063" y="6535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44092" name="Oval 61"/>
          <p:cNvSpPr>
            <a:spLocks noChangeArrowheads="1"/>
          </p:cNvSpPr>
          <p:nvPr/>
        </p:nvSpPr>
        <p:spPr bwMode="auto">
          <a:xfrm>
            <a:off x="8705850" y="48133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84" charset="0"/>
            </a:endParaRPr>
          </a:p>
        </p:txBody>
      </p:sp>
      <p:sp>
        <p:nvSpPr>
          <p:cNvPr id="898110" name="Oval 62"/>
          <p:cNvSpPr>
            <a:spLocks noChangeArrowheads="1"/>
          </p:cNvSpPr>
          <p:nvPr/>
        </p:nvSpPr>
        <p:spPr bwMode="auto">
          <a:xfrm>
            <a:off x="8069263" y="41608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1" name="Oval 63"/>
          <p:cNvSpPr>
            <a:spLocks noChangeArrowheads="1"/>
          </p:cNvSpPr>
          <p:nvPr/>
        </p:nvSpPr>
        <p:spPr bwMode="auto">
          <a:xfrm>
            <a:off x="5316538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2" name="Oval 64"/>
          <p:cNvSpPr>
            <a:spLocks noChangeArrowheads="1"/>
          </p:cNvSpPr>
          <p:nvPr/>
        </p:nvSpPr>
        <p:spPr bwMode="auto">
          <a:xfrm>
            <a:off x="4868863" y="62499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3" name="Oval 65"/>
          <p:cNvSpPr>
            <a:spLocks noChangeArrowheads="1"/>
          </p:cNvSpPr>
          <p:nvPr/>
        </p:nvSpPr>
        <p:spPr bwMode="auto">
          <a:xfrm>
            <a:off x="5881688" y="36671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4" name="Oval 66"/>
          <p:cNvSpPr>
            <a:spLocks noChangeArrowheads="1"/>
          </p:cNvSpPr>
          <p:nvPr/>
        </p:nvSpPr>
        <p:spPr bwMode="auto">
          <a:xfrm>
            <a:off x="5791200" y="4338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5" name="Oval 67"/>
          <p:cNvSpPr>
            <a:spLocks noChangeArrowheads="1"/>
          </p:cNvSpPr>
          <p:nvPr/>
        </p:nvSpPr>
        <p:spPr bwMode="auto">
          <a:xfrm>
            <a:off x="2079625" y="6419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6" name="Oval 68"/>
          <p:cNvSpPr>
            <a:spLocks noChangeArrowheads="1"/>
          </p:cNvSpPr>
          <p:nvPr/>
        </p:nvSpPr>
        <p:spPr bwMode="auto">
          <a:xfrm>
            <a:off x="8005763" y="34607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7" name="Oval 69"/>
          <p:cNvSpPr>
            <a:spLocks noChangeArrowheads="1"/>
          </p:cNvSpPr>
          <p:nvPr/>
        </p:nvSpPr>
        <p:spPr bwMode="auto">
          <a:xfrm>
            <a:off x="707231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8" name="Oval 70"/>
          <p:cNvSpPr>
            <a:spLocks noChangeArrowheads="1"/>
          </p:cNvSpPr>
          <p:nvPr/>
        </p:nvSpPr>
        <p:spPr bwMode="auto">
          <a:xfrm>
            <a:off x="2187575" y="36941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9" name="Oval 71"/>
          <p:cNvSpPr>
            <a:spLocks noChangeArrowheads="1"/>
          </p:cNvSpPr>
          <p:nvPr/>
        </p:nvSpPr>
        <p:spPr bwMode="auto">
          <a:xfrm>
            <a:off x="1273175" y="3578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0" name="Oval 72"/>
          <p:cNvSpPr>
            <a:spLocks noChangeArrowheads="1"/>
          </p:cNvSpPr>
          <p:nvPr/>
        </p:nvSpPr>
        <p:spPr bwMode="auto">
          <a:xfrm>
            <a:off x="3048000" y="3927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1" name="Oval 73"/>
          <p:cNvSpPr>
            <a:spLocks noChangeArrowheads="1"/>
          </p:cNvSpPr>
          <p:nvPr/>
        </p:nvSpPr>
        <p:spPr bwMode="auto">
          <a:xfrm>
            <a:off x="3962400" y="3533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2" name="Oval 74"/>
          <p:cNvSpPr>
            <a:spLocks noChangeArrowheads="1"/>
          </p:cNvSpPr>
          <p:nvPr/>
        </p:nvSpPr>
        <p:spPr bwMode="auto">
          <a:xfrm>
            <a:off x="700088" y="49672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3" name="Oval 75"/>
          <p:cNvSpPr>
            <a:spLocks noChangeArrowheads="1"/>
          </p:cNvSpPr>
          <p:nvPr/>
        </p:nvSpPr>
        <p:spPr bwMode="auto">
          <a:xfrm>
            <a:off x="2447925" y="4859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4" name="Oval 76"/>
          <p:cNvSpPr>
            <a:spLocks noChangeArrowheads="1"/>
          </p:cNvSpPr>
          <p:nvPr/>
        </p:nvSpPr>
        <p:spPr bwMode="auto">
          <a:xfrm>
            <a:off x="7342188" y="38274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5" name="Oval 77"/>
          <p:cNvSpPr>
            <a:spLocks noChangeArrowheads="1"/>
          </p:cNvSpPr>
          <p:nvPr/>
        </p:nvSpPr>
        <p:spPr bwMode="auto">
          <a:xfrm>
            <a:off x="7172325" y="46656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6" name="Oval 78"/>
          <p:cNvSpPr>
            <a:spLocks noChangeArrowheads="1"/>
          </p:cNvSpPr>
          <p:nvPr/>
        </p:nvSpPr>
        <p:spPr bwMode="auto">
          <a:xfrm>
            <a:off x="6427788" y="62388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7" name="Oval 79"/>
          <p:cNvSpPr>
            <a:spLocks noChangeArrowheads="1"/>
          </p:cNvSpPr>
          <p:nvPr/>
        </p:nvSpPr>
        <p:spPr bwMode="auto">
          <a:xfrm>
            <a:off x="4114800" y="66516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8" name="Oval 80"/>
          <p:cNvSpPr>
            <a:spLocks noChangeArrowheads="1"/>
          </p:cNvSpPr>
          <p:nvPr/>
        </p:nvSpPr>
        <p:spPr bwMode="auto">
          <a:xfrm>
            <a:off x="5567363" y="6562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9" name="Oval 81"/>
          <p:cNvSpPr>
            <a:spLocks noChangeArrowheads="1"/>
          </p:cNvSpPr>
          <p:nvPr/>
        </p:nvSpPr>
        <p:spPr bwMode="auto">
          <a:xfrm>
            <a:off x="5826125" y="5208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0" name="Oval 82"/>
          <p:cNvSpPr>
            <a:spLocks noChangeArrowheads="1"/>
          </p:cNvSpPr>
          <p:nvPr/>
        </p:nvSpPr>
        <p:spPr bwMode="auto">
          <a:xfrm>
            <a:off x="341313" y="763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1" name="Oval 83"/>
          <p:cNvSpPr>
            <a:spLocks noChangeArrowheads="1"/>
          </p:cNvSpPr>
          <p:nvPr/>
        </p:nvSpPr>
        <p:spPr bwMode="auto">
          <a:xfrm>
            <a:off x="3013075" y="5048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2" name="Oval 84"/>
          <p:cNvSpPr>
            <a:spLocks noChangeArrowheads="1"/>
          </p:cNvSpPr>
          <p:nvPr/>
        </p:nvSpPr>
        <p:spPr bwMode="auto">
          <a:xfrm>
            <a:off x="5137150" y="5657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3" name="Rectangle 85"/>
          <p:cNvSpPr>
            <a:spLocks noChangeArrowheads="1"/>
          </p:cNvSpPr>
          <p:nvPr/>
        </p:nvSpPr>
        <p:spPr bwMode="auto">
          <a:xfrm>
            <a:off x="2365375" y="1654175"/>
            <a:ext cx="4427538" cy="345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i="1" dirty="0">
              <a:solidFill>
                <a:srgbClr val="295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4" name="Text Box 86"/>
          <p:cNvSpPr txBox="1">
            <a:spLocks noChangeArrowheads="1"/>
          </p:cNvSpPr>
          <p:nvPr/>
        </p:nvSpPr>
        <p:spPr bwMode="auto">
          <a:xfrm>
            <a:off x="2403475" y="2141549"/>
            <a:ext cx="43386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Alarm Pheromone Causes Hundreds of Differences in Brain Gene Activity</a:t>
            </a:r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eaLnBrk="0" hangingPunct="0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23" charset="0"/>
                <a:ea typeface="ＭＳ Ｐゴシック" pitchFamily="-123" charset="-128"/>
                <a:cs typeface="ＭＳ Ｐゴシック" pitchFamily="-123" charset="-128"/>
              </a:rPr>
              <a:t>                                                      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063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98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98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98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98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98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98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98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98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98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98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98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98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98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98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98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98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898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898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898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898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98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98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898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898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898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898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898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898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898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898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98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98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98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98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89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8980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89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8980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89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8980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8980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8980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898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898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898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898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898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898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898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898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898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898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898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898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898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898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898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898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898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898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898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898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898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898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898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898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898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898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98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98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 tmFilter="0, 0; .2, .5; .8, .5; 1, 0"/>
                                        <p:tgtEl>
                                          <p:spTgt spid="89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500" autoRev="1" fill="hold"/>
                                        <p:tgtEl>
                                          <p:spTgt spid="898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89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898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89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898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898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898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898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898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898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898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898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898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898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898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 tmFilter="0, 0; .2, .5; .8, .5; 1, 0"/>
                                        <p:tgtEl>
                                          <p:spTgt spid="898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500" autoRev="1" fill="hold"/>
                                        <p:tgtEl>
                                          <p:spTgt spid="898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898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898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 tmFilter="0, 0; .2, .5; .8, .5; 1, 0"/>
                                        <p:tgtEl>
                                          <p:spTgt spid="898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500" autoRev="1" fill="hold"/>
                                        <p:tgtEl>
                                          <p:spTgt spid="898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tmFilter="0, 0; .2, .5; .8, .5; 1, 0"/>
                                        <p:tgtEl>
                                          <p:spTgt spid="898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500" autoRev="1" fill="hold"/>
                                        <p:tgtEl>
                                          <p:spTgt spid="898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 tmFilter="0, 0; .2, .5; .8, .5; 1, 0"/>
                                        <p:tgtEl>
                                          <p:spTgt spid="898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500" autoRev="1" fill="hold"/>
                                        <p:tgtEl>
                                          <p:spTgt spid="898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 tmFilter="0, 0; .2, .5; .8, .5; 1, 0"/>
                                        <p:tgtEl>
                                          <p:spTgt spid="898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500" autoRev="1" fill="hold"/>
                                        <p:tgtEl>
                                          <p:spTgt spid="898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 tmFilter="0, 0; .2, .5; .8, .5; 1, 0"/>
                                        <p:tgtEl>
                                          <p:spTgt spid="898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500" autoRev="1" fill="hold"/>
                                        <p:tgtEl>
                                          <p:spTgt spid="898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 tmFilter="0, 0; .2, .5; .8, .5; 1, 0"/>
                                        <p:tgtEl>
                                          <p:spTgt spid="898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500" autoRev="1" fill="hold"/>
                                        <p:tgtEl>
                                          <p:spTgt spid="898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 tmFilter="0, 0; .2, .5; .8, .5; 1, 0"/>
                                        <p:tgtEl>
                                          <p:spTgt spid="898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500" autoRev="1" fill="hold"/>
                                        <p:tgtEl>
                                          <p:spTgt spid="898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898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898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 tmFilter="0, 0; .2, .5; .8, .5; 1, 0"/>
                                        <p:tgtEl>
                                          <p:spTgt spid="898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500" autoRev="1" fill="hold"/>
                                        <p:tgtEl>
                                          <p:spTgt spid="898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898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898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898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898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 tmFilter="0, 0; .2, .5; .8, .5; 1, 0"/>
                                        <p:tgtEl>
                                          <p:spTgt spid="898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500" autoRev="1" fill="hold"/>
                                        <p:tgtEl>
                                          <p:spTgt spid="898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 tmFilter="0, 0; .2, .5; .8, .5; 1, 0"/>
                                        <p:tgtEl>
                                          <p:spTgt spid="898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500" autoRev="1" fill="hold"/>
                                        <p:tgtEl>
                                          <p:spTgt spid="898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 tmFilter="0, 0; .2, .5; .8, .5; 1, 0"/>
                                        <p:tgtEl>
                                          <p:spTgt spid="898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500" autoRev="1" fill="hold"/>
                                        <p:tgtEl>
                                          <p:spTgt spid="898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 tmFilter="0, 0; .2, .5; .8, .5; 1, 0"/>
                                        <p:tgtEl>
                                          <p:spTgt spid="898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500" autoRev="1" fill="hold"/>
                                        <p:tgtEl>
                                          <p:spTgt spid="898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 tmFilter="0, 0; .2, .5; .8, .5; 1, 0"/>
                                        <p:tgtEl>
                                          <p:spTgt spid="898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500" autoRev="1" fill="hold"/>
                                        <p:tgtEl>
                                          <p:spTgt spid="898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 tmFilter="0, 0; .2, .5; .8, .5; 1, 0"/>
                                        <p:tgtEl>
                                          <p:spTgt spid="898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500" autoRev="1" fill="hold"/>
                                        <p:tgtEl>
                                          <p:spTgt spid="898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 tmFilter="0, 0; .2, .5; .8, .5; 1, 0"/>
                                        <p:tgtEl>
                                          <p:spTgt spid="898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500" autoRev="1" fill="hold"/>
                                        <p:tgtEl>
                                          <p:spTgt spid="898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 tmFilter="0, 0; .2, .5; .8, .5; 1, 0"/>
                                        <p:tgtEl>
                                          <p:spTgt spid="898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500" autoRev="1" fill="hold"/>
                                        <p:tgtEl>
                                          <p:spTgt spid="898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 tmFilter="0, 0; .2, .5; .8, .5; 1, 0"/>
                                        <p:tgtEl>
                                          <p:spTgt spid="898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500" autoRev="1" fill="hold"/>
                                        <p:tgtEl>
                                          <p:spTgt spid="898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 tmFilter="0, 0; .2, .5; .8, .5; 1, 0"/>
                                        <p:tgtEl>
                                          <p:spTgt spid="898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500" autoRev="1" fill="hold"/>
                                        <p:tgtEl>
                                          <p:spTgt spid="898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 tmFilter="0, 0; .2, .5; .8, .5; 1, 0"/>
                                        <p:tgtEl>
                                          <p:spTgt spid="898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500" autoRev="1" fill="hold"/>
                                        <p:tgtEl>
                                          <p:spTgt spid="898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898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898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 tmFilter="0, 0; .2, .5; .8, .5; 1, 0"/>
                                        <p:tgtEl>
                                          <p:spTgt spid="898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500" autoRev="1" fill="hold"/>
                                        <p:tgtEl>
                                          <p:spTgt spid="898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 tmFilter="0, 0; .2, .5; .8, .5; 1, 0"/>
                                        <p:tgtEl>
                                          <p:spTgt spid="898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500" autoRev="1" fill="hold"/>
                                        <p:tgtEl>
                                          <p:spTgt spid="898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 tmFilter="0, 0; .2, .5; .8, .5; 1, 0"/>
                                        <p:tgtEl>
                                          <p:spTgt spid="898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500" autoRev="1" fill="hold"/>
                                        <p:tgtEl>
                                          <p:spTgt spid="898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 tmFilter="0, 0; .2, .5; .8, .5; 1, 0"/>
                                        <p:tgtEl>
                                          <p:spTgt spid="898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500" autoRev="1" fill="hold"/>
                                        <p:tgtEl>
                                          <p:spTgt spid="898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 tmFilter="0, 0; .2, .5; .8, .5; 1, 0"/>
                                        <p:tgtEl>
                                          <p:spTgt spid="898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500" autoRev="1" fill="hold"/>
                                        <p:tgtEl>
                                          <p:spTgt spid="898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 tmFilter="0, 0; .2, .5; .8, .5; 1, 0"/>
                                        <p:tgtEl>
                                          <p:spTgt spid="898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500" autoRev="1" fill="hold"/>
                                        <p:tgtEl>
                                          <p:spTgt spid="898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 tmFilter="0, 0; .2, .5; .8, .5; 1, 0"/>
                                        <p:tgtEl>
                                          <p:spTgt spid="898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500" autoRev="1" fill="hold"/>
                                        <p:tgtEl>
                                          <p:spTgt spid="898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 tmFilter="0, 0; .2, .5; .8, .5; 1, 0"/>
                                        <p:tgtEl>
                                          <p:spTgt spid="898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500" autoRev="1" fill="hold"/>
                                        <p:tgtEl>
                                          <p:spTgt spid="898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 tmFilter="0, 0; .2, .5; .8, .5; 1, 0"/>
                                        <p:tgtEl>
                                          <p:spTgt spid="898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500" autoRev="1" fill="hold"/>
                                        <p:tgtEl>
                                          <p:spTgt spid="898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 tmFilter="0, 0; .2, .5; .8, .5; 1, 0"/>
                                        <p:tgtEl>
                                          <p:spTgt spid="898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500" autoRev="1" fill="hold"/>
                                        <p:tgtEl>
                                          <p:spTgt spid="898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 tmFilter="0, 0; .2, .5; .8, .5; 1, 0"/>
                                        <p:tgtEl>
                                          <p:spTgt spid="898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500" autoRev="1" fill="hold"/>
                                        <p:tgtEl>
                                          <p:spTgt spid="898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 tmFilter="0, 0; .2, .5; .8, .5; 1, 0"/>
                                        <p:tgtEl>
                                          <p:spTgt spid="898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500" autoRev="1" fill="hold"/>
                                        <p:tgtEl>
                                          <p:spTgt spid="898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animBg="1"/>
      <p:bldP spid="898052" grpId="0" animBg="1"/>
      <p:bldP spid="898053" grpId="0" animBg="1"/>
      <p:bldP spid="898054" grpId="0" animBg="1"/>
      <p:bldP spid="898055" grpId="0" animBg="1"/>
      <p:bldP spid="898056" grpId="0" animBg="1"/>
      <p:bldP spid="898057" grpId="0" animBg="1"/>
      <p:bldP spid="898058" grpId="0" animBg="1"/>
      <p:bldP spid="898059" grpId="0" animBg="1"/>
      <p:bldP spid="898060" grpId="0" animBg="1"/>
      <p:bldP spid="898061" grpId="0" animBg="1"/>
      <p:bldP spid="898062" grpId="0" animBg="1"/>
      <p:bldP spid="898063" grpId="0" animBg="1"/>
      <p:bldP spid="898064" grpId="0" animBg="1"/>
      <p:bldP spid="898065" grpId="0" animBg="1"/>
      <p:bldP spid="898066" grpId="0" animBg="1"/>
      <p:bldP spid="898067" grpId="0" animBg="1"/>
      <p:bldP spid="898069" grpId="0" animBg="1"/>
      <p:bldP spid="898070" grpId="0" animBg="1"/>
      <p:bldP spid="898071" grpId="0" animBg="1"/>
      <p:bldP spid="898072" grpId="0" animBg="1"/>
      <p:bldP spid="898073" grpId="0" animBg="1"/>
      <p:bldP spid="898074" grpId="0" animBg="1"/>
      <p:bldP spid="898075" grpId="0" animBg="1"/>
      <p:bldP spid="898076" grpId="0" animBg="1"/>
      <p:bldP spid="898077" grpId="0" animBg="1"/>
      <p:bldP spid="898078" grpId="0" animBg="1"/>
      <p:bldP spid="898079" grpId="0" animBg="1"/>
      <p:bldP spid="898080" grpId="0" animBg="1"/>
      <p:bldP spid="898081" grpId="0" animBg="1"/>
      <p:bldP spid="898082" grpId="0" animBg="1"/>
      <p:bldP spid="898083" grpId="0" animBg="1"/>
      <p:bldP spid="898084" grpId="0" animBg="1"/>
      <p:bldP spid="898085" grpId="0" animBg="1"/>
      <p:bldP spid="898086" grpId="0" animBg="1"/>
      <p:bldP spid="898087" grpId="0" animBg="1"/>
      <p:bldP spid="898088" grpId="0" animBg="1"/>
      <p:bldP spid="898089" grpId="0" animBg="1"/>
      <p:bldP spid="898090" grpId="0" animBg="1"/>
      <p:bldP spid="898091" grpId="0" animBg="1"/>
      <p:bldP spid="898092" grpId="0" animBg="1"/>
      <p:bldP spid="898093" grpId="0" animBg="1"/>
      <p:bldP spid="898094" grpId="0" animBg="1"/>
      <p:bldP spid="898095" grpId="0" animBg="1"/>
      <p:bldP spid="898096" grpId="0" animBg="1"/>
      <p:bldP spid="898097" grpId="0" animBg="1"/>
      <p:bldP spid="898098" grpId="0" animBg="1"/>
      <p:bldP spid="898099" grpId="0" animBg="1"/>
      <p:bldP spid="898100" grpId="0" animBg="1"/>
      <p:bldP spid="898101" grpId="0" animBg="1"/>
      <p:bldP spid="898102" grpId="0" animBg="1"/>
      <p:bldP spid="898103" grpId="0" animBg="1"/>
      <p:bldP spid="898104" grpId="0" animBg="1"/>
      <p:bldP spid="898105" grpId="0" animBg="1"/>
      <p:bldP spid="898106" grpId="0" animBg="1"/>
      <p:bldP spid="898107" grpId="0" animBg="1"/>
      <p:bldP spid="898108" grpId="0" animBg="1"/>
      <p:bldP spid="898110" grpId="0" animBg="1"/>
      <p:bldP spid="898111" grpId="0" animBg="1"/>
      <p:bldP spid="898112" grpId="0" animBg="1"/>
      <p:bldP spid="898113" grpId="0" animBg="1"/>
      <p:bldP spid="898114" grpId="0" animBg="1"/>
      <p:bldP spid="898115" grpId="0" animBg="1"/>
      <p:bldP spid="898116" grpId="0" animBg="1"/>
      <p:bldP spid="898117" grpId="0" animBg="1"/>
      <p:bldP spid="898118" grpId="0" animBg="1"/>
      <p:bldP spid="898119" grpId="0" animBg="1"/>
      <p:bldP spid="898120" grpId="0" animBg="1"/>
      <p:bldP spid="898121" grpId="0" animBg="1"/>
      <p:bldP spid="898122" grpId="0" animBg="1"/>
      <p:bldP spid="898123" grpId="0" animBg="1"/>
      <p:bldP spid="898124" grpId="0" animBg="1"/>
      <p:bldP spid="898125" grpId="0" animBg="1"/>
      <p:bldP spid="898126" grpId="0" animBg="1"/>
      <p:bldP spid="898127" grpId="0" animBg="1"/>
      <p:bldP spid="898128" grpId="0" animBg="1"/>
      <p:bldP spid="898129" grpId="0" animBg="1"/>
      <p:bldP spid="898130" grpId="0" animBg="1"/>
      <p:bldP spid="898131" grpId="0" animBg="1"/>
      <p:bldP spid="8981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21"/>
            <a:ext cx="9144000" cy="68564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898051" name="Oval 3"/>
          <p:cNvSpPr>
            <a:spLocks noChangeArrowheads="1"/>
          </p:cNvSpPr>
          <p:nvPr/>
        </p:nvSpPr>
        <p:spPr bwMode="auto">
          <a:xfrm>
            <a:off x="2905125" y="61404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2" name="Oval 4"/>
          <p:cNvSpPr>
            <a:spLocks noChangeArrowheads="1"/>
          </p:cNvSpPr>
          <p:nvPr/>
        </p:nvSpPr>
        <p:spPr bwMode="auto">
          <a:xfrm>
            <a:off x="2287588" y="54229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3" name="Oval 5"/>
          <p:cNvSpPr>
            <a:spLocks noChangeArrowheads="1"/>
          </p:cNvSpPr>
          <p:nvPr/>
        </p:nvSpPr>
        <p:spPr bwMode="auto">
          <a:xfrm>
            <a:off x="7323138" y="125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4" name="Oval 6"/>
          <p:cNvSpPr>
            <a:spLocks noChangeArrowheads="1"/>
          </p:cNvSpPr>
          <p:nvPr/>
        </p:nvSpPr>
        <p:spPr bwMode="auto">
          <a:xfrm flipV="1">
            <a:off x="1649413" y="49212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5" name="Oval 7"/>
          <p:cNvSpPr>
            <a:spLocks noChangeArrowheads="1"/>
          </p:cNvSpPr>
          <p:nvPr/>
        </p:nvSpPr>
        <p:spPr bwMode="auto">
          <a:xfrm>
            <a:off x="4186238" y="52720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6" name="Oval 8"/>
          <p:cNvSpPr>
            <a:spLocks noChangeArrowheads="1"/>
          </p:cNvSpPr>
          <p:nvPr/>
        </p:nvSpPr>
        <p:spPr bwMode="auto">
          <a:xfrm>
            <a:off x="7413625" y="5459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7" name="Oval 9"/>
          <p:cNvSpPr>
            <a:spLocks noChangeArrowheads="1"/>
          </p:cNvSpPr>
          <p:nvPr/>
        </p:nvSpPr>
        <p:spPr bwMode="auto">
          <a:xfrm>
            <a:off x="2295525" y="4124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8" name="Oval 10"/>
          <p:cNvSpPr>
            <a:spLocks noChangeArrowheads="1"/>
          </p:cNvSpPr>
          <p:nvPr/>
        </p:nvSpPr>
        <p:spPr bwMode="auto">
          <a:xfrm>
            <a:off x="4330700" y="47164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9" name="Oval 11"/>
          <p:cNvSpPr>
            <a:spLocks noChangeArrowheads="1"/>
          </p:cNvSpPr>
          <p:nvPr/>
        </p:nvSpPr>
        <p:spPr bwMode="auto">
          <a:xfrm>
            <a:off x="3881438" y="42227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0" name="Oval 12"/>
          <p:cNvSpPr>
            <a:spLocks noChangeArrowheads="1"/>
          </p:cNvSpPr>
          <p:nvPr/>
        </p:nvSpPr>
        <p:spPr bwMode="auto">
          <a:xfrm>
            <a:off x="1273175" y="43307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1" name="Oval 13"/>
          <p:cNvSpPr>
            <a:spLocks noChangeArrowheads="1"/>
          </p:cNvSpPr>
          <p:nvPr/>
        </p:nvSpPr>
        <p:spPr bwMode="auto">
          <a:xfrm>
            <a:off x="350838" y="3811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2" name="Oval 14"/>
          <p:cNvSpPr>
            <a:spLocks noChangeArrowheads="1"/>
          </p:cNvSpPr>
          <p:nvPr/>
        </p:nvSpPr>
        <p:spPr bwMode="auto">
          <a:xfrm>
            <a:off x="6680200" y="4930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3" name="Oval 15"/>
          <p:cNvSpPr>
            <a:spLocks noChangeArrowheads="1"/>
          </p:cNvSpPr>
          <p:nvPr/>
        </p:nvSpPr>
        <p:spPr bwMode="auto">
          <a:xfrm>
            <a:off x="6877050" y="6472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4" name="Oval 16"/>
          <p:cNvSpPr>
            <a:spLocks noChangeArrowheads="1"/>
          </p:cNvSpPr>
          <p:nvPr/>
        </p:nvSpPr>
        <p:spPr bwMode="auto">
          <a:xfrm>
            <a:off x="6024563" y="56388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5" name="Oval 17"/>
          <p:cNvSpPr>
            <a:spLocks noChangeArrowheads="1"/>
          </p:cNvSpPr>
          <p:nvPr/>
        </p:nvSpPr>
        <p:spPr bwMode="auto">
          <a:xfrm>
            <a:off x="1228725" y="5621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6" name="Oval 18"/>
          <p:cNvSpPr>
            <a:spLocks noChangeArrowheads="1"/>
          </p:cNvSpPr>
          <p:nvPr/>
        </p:nvSpPr>
        <p:spPr bwMode="auto">
          <a:xfrm>
            <a:off x="4464050" y="3524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7" name="Oval 19"/>
          <p:cNvSpPr>
            <a:spLocks noChangeArrowheads="1"/>
          </p:cNvSpPr>
          <p:nvPr/>
        </p:nvSpPr>
        <p:spPr bwMode="auto">
          <a:xfrm>
            <a:off x="8221663" y="6383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8084" name="Oval 20"/>
          <p:cNvSpPr>
            <a:spLocks noChangeArrowheads="1"/>
          </p:cNvSpPr>
          <p:nvPr/>
        </p:nvSpPr>
        <p:spPr bwMode="auto">
          <a:xfrm>
            <a:off x="8553450" y="46609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-123" charset="0"/>
            </a:endParaRPr>
          </a:p>
        </p:txBody>
      </p:sp>
      <p:sp>
        <p:nvSpPr>
          <p:cNvPr id="898069" name="Oval 21"/>
          <p:cNvSpPr>
            <a:spLocks noChangeArrowheads="1"/>
          </p:cNvSpPr>
          <p:nvPr/>
        </p:nvSpPr>
        <p:spPr bwMode="auto">
          <a:xfrm>
            <a:off x="791686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0" name="Oval 22"/>
          <p:cNvSpPr>
            <a:spLocks noChangeArrowheads="1"/>
          </p:cNvSpPr>
          <p:nvPr/>
        </p:nvSpPr>
        <p:spPr bwMode="auto">
          <a:xfrm>
            <a:off x="5164138" y="45545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1" name="Oval 23"/>
          <p:cNvSpPr>
            <a:spLocks noChangeArrowheads="1"/>
          </p:cNvSpPr>
          <p:nvPr/>
        </p:nvSpPr>
        <p:spPr bwMode="auto">
          <a:xfrm>
            <a:off x="4716463" y="60975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2" name="Oval 24"/>
          <p:cNvSpPr>
            <a:spLocks noChangeArrowheads="1"/>
          </p:cNvSpPr>
          <p:nvPr/>
        </p:nvSpPr>
        <p:spPr bwMode="auto">
          <a:xfrm>
            <a:off x="5729288" y="35147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3" name="Oval 25"/>
          <p:cNvSpPr>
            <a:spLocks noChangeArrowheads="1"/>
          </p:cNvSpPr>
          <p:nvPr/>
        </p:nvSpPr>
        <p:spPr bwMode="auto">
          <a:xfrm>
            <a:off x="5638800" y="4186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4" name="Oval 26"/>
          <p:cNvSpPr>
            <a:spLocks noChangeArrowheads="1"/>
          </p:cNvSpPr>
          <p:nvPr/>
        </p:nvSpPr>
        <p:spPr bwMode="auto">
          <a:xfrm>
            <a:off x="1927225" y="6267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5" name="Oval 27"/>
          <p:cNvSpPr>
            <a:spLocks noChangeArrowheads="1"/>
          </p:cNvSpPr>
          <p:nvPr/>
        </p:nvSpPr>
        <p:spPr bwMode="auto">
          <a:xfrm>
            <a:off x="7853363" y="33083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6" name="Oval 28"/>
          <p:cNvSpPr>
            <a:spLocks noChangeArrowheads="1"/>
          </p:cNvSpPr>
          <p:nvPr/>
        </p:nvSpPr>
        <p:spPr bwMode="auto">
          <a:xfrm>
            <a:off x="6919913" y="38560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7" name="Oval 29"/>
          <p:cNvSpPr>
            <a:spLocks noChangeArrowheads="1"/>
          </p:cNvSpPr>
          <p:nvPr/>
        </p:nvSpPr>
        <p:spPr bwMode="auto">
          <a:xfrm>
            <a:off x="2035175" y="35417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8" name="Oval 30"/>
          <p:cNvSpPr>
            <a:spLocks noChangeArrowheads="1"/>
          </p:cNvSpPr>
          <p:nvPr/>
        </p:nvSpPr>
        <p:spPr bwMode="auto">
          <a:xfrm>
            <a:off x="1120775" y="34258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9" name="Oval 31"/>
          <p:cNvSpPr>
            <a:spLocks noChangeArrowheads="1"/>
          </p:cNvSpPr>
          <p:nvPr/>
        </p:nvSpPr>
        <p:spPr bwMode="auto">
          <a:xfrm>
            <a:off x="2895600" y="37750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0" name="Oval 32"/>
          <p:cNvSpPr>
            <a:spLocks noChangeArrowheads="1"/>
          </p:cNvSpPr>
          <p:nvPr/>
        </p:nvSpPr>
        <p:spPr bwMode="auto">
          <a:xfrm>
            <a:off x="3810000" y="33813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1" name="Oval 33"/>
          <p:cNvSpPr>
            <a:spLocks noChangeArrowheads="1"/>
          </p:cNvSpPr>
          <p:nvPr/>
        </p:nvSpPr>
        <p:spPr bwMode="auto">
          <a:xfrm>
            <a:off x="547688" y="48148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2" name="Oval 34"/>
          <p:cNvSpPr>
            <a:spLocks noChangeArrowheads="1"/>
          </p:cNvSpPr>
          <p:nvPr/>
        </p:nvSpPr>
        <p:spPr bwMode="auto">
          <a:xfrm>
            <a:off x="2295525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3" name="Oval 35"/>
          <p:cNvSpPr>
            <a:spLocks noChangeArrowheads="1"/>
          </p:cNvSpPr>
          <p:nvPr/>
        </p:nvSpPr>
        <p:spPr bwMode="auto">
          <a:xfrm>
            <a:off x="7189788" y="36750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4" name="Oval 36"/>
          <p:cNvSpPr>
            <a:spLocks noChangeArrowheads="1"/>
          </p:cNvSpPr>
          <p:nvPr/>
        </p:nvSpPr>
        <p:spPr bwMode="auto">
          <a:xfrm>
            <a:off x="7019925" y="45132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5" name="Oval 37"/>
          <p:cNvSpPr>
            <a:spLocks noChangeArrowheads="1"/>
          </p:cNvSpPr>
          <p:nvPr/>
        </p:nvSpPr>
        <p:spPr bwMode="auto">
          <a:xfrm>
            <a:off x="6275388" y="6086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6" name="Oval 38"/>
          <p:cNvSpPr>
            <a:spLocks noChangeArrowheads="1"/>
          </p:cNvSpPr>
          <p:nvPr/>
        </p:nvSpPr>
        <p:spPr bwMode="auto">
          <a:xfrm>
            <a:off x="3962400" y="6499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7" name="Oval 39"/>
          <p:cNvSpPr>
            <a:spLocks noChangeArrowheads="1"/>
          </p:cNvSpPr>
          <p:nvPr/>
        </p:nvSpPr>
        <p:spPr bwMode="auto">
          <a:xfrm>
            <a:off x="5414963" y="6410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8" name="Oval 40"/>
          <p:cNvSpPr>
            <a:spLocks noChangeArrowheads="1"/>
          </p:cNvSpPr>
          <p:nvPr/>
        </p:nvSpPr>
        <p:spPr bwMode="auto">
          <a:xfrm>
            <a:off x="5673725" y="5056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9" name="Oval 41"/>
          <p:cNvSpPr>
            <a:spLocks noChangeArrowheads="1"/>
          </p:cNvSpPr>
          <p:nvPr/>
        </p:nvSpPr>
        <p:spPr bwMode="auto">
          <a:xfrm>
            <a:off x="188913" y="611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0" name="Oval 42"/>
          <p:cNvSpPr>
            <a:spLocks noChangeArrowheads="1"/>
          </p:cNvSpPr>
          <p:nvPr/>
        </p:nvSpPr>
        <p:spPr bwMode="auto">
          <a:xfrm>
            <a:off x="2860675" y="4895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1" name="Oval 43"/>
          <p:cNvSpPr>
            <a:spLocks noChangeArrowheads="1"/>
          </p:cNvSpPr>
          <p:nvPr/>
        </p:nvSpPr>
        <p:spPr bwMode="auto">
          <a:xfrm>
            <a:off x="4984750" y="5505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2" name="Oval 44"/>
          <p:cNvSpPr>
            <a:spLocks noChangeArrowheads="1"/>
          </p:cNvSpPr>
          <p:nvPr/>
        </p:nvSpPr>
        <p:spPr bwMode="auto">
          <a:xfrm>
            <a:off x="3057525" y="62928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3" name="Oval 45"/>
          <p:cNvSpPr>
            <a:spLocks noChangeArrowheads="1"/>
          </p:cNvSpPr>
          <p:nvPr/>
        </p:nvSpPr>
        <p:spPr bwMode="auto">
          <a:xfrm>
            <a:off x="2439988" y="55753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4" name="Oval 46"/>
          <p:cNvSpPr>
            <a:spLocks noChangeArrowheads="1"/>
          </p:cNvSpPr>
          <p:nvPr/>
        </p:nvSpPr>
        <p:spPr bwMode="auto">
          <a:xfrm>
            <a:off x="7475538" y="277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5" name="Oval 47"/>
          <p:cNvSpPr>
            <a:spLocks noChangeArrowheads="1"/>
          </p:cNvSpPr>
          <p:nvPr/>
        </p:nvSpPr>
        <p:spPr bwMode="auto">
          <a:xfrm flipV="1">
            <a:off x="1801813" y="50736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6" name="Oval 48"/>
          <p:cNvSpPr>
            <a:spLocks noChangeArrowheads="1"/>
          </p:cNvSpPr>
          <p:nvPr/>
        </p:nvSpPr>
        <p:spPr bwMode="auto">
          <a:xfrm>
            <a:off x="4338638" y="54244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7" name="Oval 49"/>
          <p:cNvSpPr>
            <a:spLocks noChangeArrowheads="1"/>
          </p:cNvSpPr>
          <p:nvPr/>
        </p:nvSpPr>
        <p:spPr bwMode="auto">
          <a:xfrm>
            <a:off x="7566025" y="5611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8" name="Oval 50"/>
          <p:cNvSpPr>
            <a:spLocks noChangeArrowheads="1"/>
          </p:cNvSpPr>
          <p:nvPr/>
        </p:nvSpPr>
        <p:spPr bwMode="auto">
          <a:xfrm>
            <a:off x="2447925" y="4276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9" name="Oval 51"/>
          <p:cNvSpPr>
            <a:spLocks noChangeArrowheads="1"/>
          </p:cNvSpPr>
          <p:nvPr/>
        </p:nvSpPr>
        <p:spPr bwMode="auto">
          <a:xfrm>
            <a:off x="4483100" y="48688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0" name="Oval 52"/>
          <p:cNvSpPr>
            <a:spLocks noChangeArrowheads="1"/>
          </p:cNvSpPr>
          <p:nvPr/>
        </p:nvSpPr>
        <p:spPr bwMode="auto">
          <a:xfrm>
            <a:off x="4033838" y="43751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1" name="Oval 53"/>
          <p:cNvSpPr>
            <a:spLocks noChangeArrowheads="1"/>
          </p:cNvSpPr>
          <p:nvPr/>
        </p:nvSpPr>
        <p:spPr bwMode="auto">
          <a:xfrm>
            <a:off x="1425575" y="44831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2" name="Oval 54"/>
          <p:cNvSpPr>
            <a:spLocks noChangeArrowheads="1"/>
          </p:cNvSpPr>
          <p:nvPr/>
        </p:nvSpPr>
        <p:spPr bwMode="auto">
          <a:xfrm>
            <a:off x="503238" y="39639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3" name="Oval 55"/>
          <p:cNvSpPr>
            <a:spLocks noChangeArrowheads="1"/>
          </p:cNvSpPr>
          <p:nvPr/>
        </p:nvSpPr>
        <p:spPr bwMode="auto">
          <a:xfrm>
            <a:off x="6832600" y="50831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4" name="Oval 56"/>
          <p:cNvSpPr>
            <a:spLocks noChangeArrowheads="1"/>
          </p:cNvSpPr>
          <p:nvPr/>
        </p:nvSpPr>
        <p:spPr bwMode="auto">
          <a:xfrm>
            <a:off x="7029450" y="6624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5" name="Oval 57"/>
          <p:cNvSpPr>
            <a:spLocks noChangeArrowheads="1"/>
          </p:cNvSpPr>
          <p:nvPr/>
        </p:nvSpPr>
        <p:spPr bwMode="auto">
          <a:xfrm>
            <a:off x="6176963" y="57912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6" name="Oval 58"/>
          <p:cNvSpPr>
            <a:spLocks noChangeArrowheads="1"/>
          </p:cNvSpPr>
          <p:nvPr/>
        </p:nvSpPr>
        <p:spPr bwMode="auto">
          <a:xfrm>
            <a:off x="1381125" y="5773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7" name="Oval 59"/>
          <p:cNvSpPr>
            <a:spLocks noChangeArrowheads="1"/>
          </p:cNvSpPr>
          <p:nvPr/>
        </p:nvSpPr>
        <p:spPr bwMode="auto">
          <a:xfrm>
            <a:off x="4616450" y="36766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8" name="Oval 60"/>
          <p:cNvSpPr>
            <a:spLocks noChangeArrowheads="1"/>
          </p:cNvSpPr>
          <p:nvPr/>
        </p:nvSpPr>
        <p:spPr bwMode="auto">
          <a:xfrm>
            <a:off x="8374063" y="6535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8125" name="Oval 61"/>
          <p:cNvSpPr>
            <a:spLocks noChangeArrowheads="1"/>
          </p:cNvSpPr>
          <p:nvPr/>
        </p:nvSpPr>
        <p:spPr bwMode="auto">
          <a:xfrm>
            <a:off x="8705850" y="48133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-123" charset="0"/>
            </a:endParaRPr>
          </a:p>
        </p:txBody>
      </p:sp>
      <p:sp>
        <p:nvSpPr>
          <p:cNvPr id="898110" name="Oval 62"/>
          <p:cNvSpPr>
            <a:spLocks noChangeArrowheads="1"/>
          </p:cNvSpPr>
          <p:nvPr/>
        </p:nvSpPr>
        <p:spPr bwMode="auto">
          <a:xfrm>
            <a:off x="8069263" y="41608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1" name="Oval 63"/>
          <p:cNvSpPr>
            <a:spLocks noChangeArrowheads="1"/>
          </p:cNvSpPr>
          <p:nvPr/>
        </p:nvSpPr>
        <p:spPr bwMode="auto">
          <a:xfrm>
            <a:off x="5316538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2" name="Oval 64"/>
          <p:cNvSpPr>
            <a:spLocks noChangeArrowheads="1"/>
          </p:cNvSpPr>
          <p:nvPr/>
        </p:nvSpPr>
        <p:spPr bwMode="auto">
          <a:xfrm>
            <a:off x="4868863" y="62499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3" name="Oval 65"/>
          <p:cNvSpPr>
            <a:spLocks noChangeArrowheads="1"/>
          </p:cNvSpPr>
          <p:nvPr/>
        </p:nvSpPr>
        <p:spPr bwMode="auto">
          <a:xfrm>
            <a:off x="5881688" y="36671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4" name="Oval 66"/>
          <p:cNvSpPr>
            <a:spLocks noChangeArrowheads="1"/>
          </p:cNvSpPr>
          <p:nvPr/>
        </p:nvSpPr>
        <p:spPr bwMode="auto">
          <a:xfrm>
            <a:off x="5791200" y="4338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5" name="Oval 67"/>
          <p:cNvSpPr>
            <a:spLocks noChangeArrowheads="1"/>
          </p:cNvSpPr>
          <p:nvPr/>
        </p:nvSpPr>
        <p:spPr bwMode="auto">
          <a:xfrm>
            <a:off x="2079625" y="6419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6" name="Oval 68"/>
          <p:cNvSpPr>
            <a:spLocks noChangeArrowheads="1"/>
          </p:cNvSpPr>
          <p:nvPr/>
        </p:nvSpPr>
        <p:spPr bwMode="auto">
          <a:xfrm>
            <a:off x="8005763" y="34607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7" name="Oval 69"/>
          <p:cNvSpPr>
            <a:spLocks noChangeArrowheads="1"/>
          </p:cNvSpPr>
          <p:nvPr/>
        </p:nvSpPr>
        <p:spPr bwMode="auto">
          <a:xfrm>
            <a:off x="707231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8" name="Oval 70"/>
          <p:cNvSpPr>
            <a:spLocks noChangeArrowheads="1"/>
          </p:cNvSpPr>
          <p:nvPr/>
        </p:nvSpPr>
        <p:spPr bwMode="auto">
          <a:xfrm>
            <a:off x="2187575" y="36941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9" name="Oval 71"/>
          <p:cNvSpPr>
            <a:spLocks noChangeArrowheads="1"/>
          </p:cNvSpPr>
          <p:nvPr/>
        </p:nvSpPr>
        <p:spPr bwMode="auto">
          <a:xfrm>
            <a:off x="1273175" y="3578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0" name="Oval 72"/>
          <p:cNvSpPr>
            <a:spLocks noChangeArrowheads="1"/>
          </p:cNvSpPr>
          <p:nvPr/>
        </p:nvSpPr>
        <p:spPr bwMode="auto">
          <a:xfrm>
            <a:off x="3048000" y="3927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1" name="Oval 73"/>
          <p:cNvSpPr>
            <a:spLocks noChangeArrowheads="1"/>
          </p:cNvSpPr>
          <p:nvPr/>
        </p:nvSpPr>
        <p:spPr bwMode="auto">
          <a:xfrm>
            <a:off x="3962400" y="3533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2" name="Oval 74"/>
          <p:cNvSpPr>
            <a:spLocks noChangeArrowheads="1"/>
          </p:cNvSpPr>
          <p:nvPr/>
        </p:nvSpPr>
        <p:spPr bwMode="auto">
          <a:xfrm>
            <a:off x="700088" y="49672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3" name="Oval 75"/>
          <p:cNvSpPr>
            <a:spLocks noChangeArrowheads="1"/>
          </p:cNvSpPr>
          <p:nvPr/>
        </p:nvSpPr>
        <p:spPr bwMode="auto">
          <a:xfrm>
            <a:off x="2447925" y="4859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4" name="Oval 76"/>
          <p:cNvSpPr>
            <a:spLocks noChangeArrowheads="1"/>
          </p:cNvSpPr>
          <p:nvPr/>
        </p:nvSpPr>
        <p:spPr bwMode="auto">
          <a:xfrm>
            <a:off x="7342188" y="38274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5" name="Oval 77"/>
          <p:cNvSpPr>
            <a:spLocks noChangeArrowheads="1"/>
          </p:cNvSpPr>
          <p:nvPr/>
        </p:nvSpPr>
        <p:spPr bwMode="auto">
          <a:xfrm>
            <a:off x="7172325" y="46656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6" name="Oval 78"/>
          <p:cNvSpPr>
            <a:spLocks noChangeArrowheads="1"/>
          </p:cNvSpPr>
          <p:nvPr/>
        </p:nvSpPr>
        <p:spPr bwMode="auto">
          <a:xfrm>
            <a:off x="6427788" y="62388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7" name="Oval 79"/>
          <p:cNvSpPr>
            <a:spLocks noChangeArrowheads="1"/>
          </p:cNvSpPr>
          <p:nvPr/>
        </p:nvSpPr>
        <p:spPr bwMode="auto">
          <a:xfrm>
            <a:off x="4114800" y="66516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8" name="Oval 80"/>
          <p:cNvSpPr>
            <a:spLocks noChangeArrowheads="1"/>
          </p:cNvSpPr>
          <p:nvPr/>
        </p:nvSpPr>
        <p:spPr bwMode="auto">
          <a:xfrm>
            <a:off x="5567363" y="6562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9" name="Oval 81"/>
          <p:cNvSpPr>
            <a:spLocks noChangeArrowheads="1"/>
          </p:cNvSpPr>
          <p:nvPr/>
        </p:nvSpPr>
        <p:spPr bwMode="auto">
          <a:xfrm>
            <a:off x="5826125" y="5208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0" name="Oval 82"/>
          <p:cNvSpPr>
            <a:spLocks noChangeArrowheads="1"/>
          </p:cNvSpPr>
          <p:nvPr/>
        </p:nvSpPr>
        <p:spPr bwMode="auto">
          <a:xfrm>
            <a:off x="341313" y="763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1" name="Oval 83"/>
          <p:cNvSpPr>
            <a:spLocks noChangeArrowheads="1"/>
          </p:cNvSpPr>
          <p:nvPr/>
        </p:nvSpPr>
        <p:spPr bwMode="auto">
          <a:xfrm>
            <a:off x="3013075" y="5048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2" name="Oval 84"/>
          <p:cNvSpPr>
            <a:spLocks noChangeArrowheads="1"/>
          </p:cNvSpPr>
          <p:nvPr/>
        </p:nvSpPr>
        <p:spPr bwMode="auto">
          <a:xfrm>
            <a:off x="5137150" y="5657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3" name="Rectangle 85"/>
          <p:cNvSpPr>
            <a:spLocks noChangeArrowheads="1"/>
          </p:cNvSpPr>
          <p:nvPr/>
        </p:nvSpPr>
        <p:spPr bwMode="auto">
          <a:xfrm>
            <a:off x="2365375" y="1654175"/>
            <a:ext cx="4427538" cy="345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i="1" dirty="0">
              <a:solidFill>
                <a:srgbClr val="295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4" name="Text Box 86"/>
          <p:cNvSpPr txBox="1">
            <a:spLocks noChangeArrowheads="1"/>
          </p:cNvSpPr>
          <p:nvPr/>
        </p:nvSpPr>
        <p:spPr bwMode="auto">
          <a:xfrm>
            <a:off x="2403475" y="2064811"/>
            <a:ext cx="43386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ross-fostering: 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 of the differences in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brain gene activity due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social environment</a:t>
            </a:r>
          </a:p>
          <a:p>
            <a:pPr algn="ctr" eaLnBrk="0" hangingPunct="0">
              <a:defRPr/>
            </a:pPr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</a:endParaRPr>
          </a:p>
          <a:p>
            <a:pPr algn="ctr" eaLnBrk="0" hangingPunct="0">
              <a:defRPr/>
            </a:pPr>
            <a:endParaRPr lang="en-US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</a:endParaRPr>
          </a:p>
          <a:p>
            <a:pPr algn="r" eaLnBrk="0" hangingPunct="0">
              <a:defRPr/>
            </a:pP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1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98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98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98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98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98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98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98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98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98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98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98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98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98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98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98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98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898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898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898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898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98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98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898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898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898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898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898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898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898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898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98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98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98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98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89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8980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89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8980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89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8980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8980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8980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898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898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898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898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898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898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898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898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898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898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898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898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898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898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898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898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898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898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898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898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898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898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898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898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898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898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98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98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 tmFilter="0, 0; .2, .5; .8, .5; 1, 0"/>
                                        <p:tgtEl>
                                          <p:spTgt spid="89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500" autoRev="1" fill="hold"/>
                                        <p:tgtEl>
                                          <p:spTgt spid="898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89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898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89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898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898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898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898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898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898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898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898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898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898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898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 tmFilter="0, 0; .2, .5; .8, .5; 1, 0"/>
                                        <p:tgtEl>
                                          <p:spTgt spid="898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500" autoRev="1" fill="hold"/>
                                        <p:tgtEl>
                                          <p:spTgt spid="898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898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898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 tmFilter="0, 0; .2, .5; .8, .5; 1, 0"/>
                                        <p:tgtEl>
                                          <p:spTgt spid="898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500" autoRev="1" fill="hold"/>
                                        <p:tgtEl>
                                          <p:spTgt spid="898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tmFilter="0, 0; .2, .5; .8, .5; 1, 0"/>
                                        <p:tgtEl>
                                          <p:spTgt spid="898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500" autoRev="1" fill="hold"/>
                                        <p:tgtEl>
                                          <p:spTgt spid="898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 tmFilter="0, 0; .2, .5; .8, .5; 1, 0"/>
                                        <p:tgtEl>
                                          <p:spTgt spid="898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500" autoRev="1" fill="hold"/>
                                        <p:tgtEl>
                                          <p:spTgt spid="898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 tmFilter="0, 0; .2, .5; .8, .5; 1, 0"/>
                                        <p:tgtEl>
                                          <p:spTgt spid="898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500" autoRev="1" fill="hold"/>
                                        <p:tgtEl>
                                          <p:spTgt spid="898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 tmFilter="0, 0; .2, .5; .8, .5; 1, 0"/>
                                        <p:tgtEl>
                                          <p:spTgt spid="898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500" autoRev="1" fill="hold"/>
                                        <p:tgtEl>
                                          <p:spTgt spid="898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 tmFilter="0, 0; .2, .5; .8, .5; 1, 0"/>
                                        <p:tgtEl>
                                          <p:spTgt spid="898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500" autoRev="1" fill="hold"/>
                                        <p:tgtEl>
                                          <p:spTgt spid="898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 tmFilter="0, 0; .2, .5; .8, .5; 1, 0"/>
                                        <p:tgtEl>
                                          <p:spTgt spid="898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500" autoRev="1" fill="hold"/>
                                        <p:tgtEl>
                                          <p:spTgt spid="898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898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898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 tmFilter="0, 0; .2, .5; .8, .5; 1, 0"/>
                                        <p:tgtEl>
                                          <p:spTgt spid="898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500" autoRev="1" fill="hold"/>
                                        <p:tgtEl>
                                          <p:spTgt spid="898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898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898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898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898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 tmFilter="0, 0; .2, .5; .8, .5; 1, 0"/>
                                        <p:tgtEl>
                                          <p:spTgt spid="898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500" autoRev="1" fill="hold"/>
                                        <p:tgtEl>
                                          <p:spTgt spid="898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 tmFilter="0, 0; .2, .5; .8, .5; 1, 0"/>
                                        <p:tgtEl>
                                          <p:spTgt spid="898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500" autoRev="1" fill="hold"/>
                                        <p:tgtEl>
                                          <p:spTgt spid="898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 tmFilter="0, 0; .2, .5; .8, .5; 1, 0"/>
                                        <p:tgtEl>
                                          <p:spTgt spid="898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500" autoRev="1" fill="hold"/>
                                        <p:tgtEl>
                                          <p:spTgt spid="898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 tmFilter="0, 0; .2, .5; .8, .5; 1, 0"/>
                                        <p:tgtEl>
                                          <p:spTgt spid="898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500" autoRev="1" fill="hold"/>
                                        <p:tgtEl>
                                          <p:spTgt spid="898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 tmFilter="0, 0; .2, .5; .8, .5; 1, 0"/>
                                        <p:tgtEl>
                                          <p:spTgt spid="898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500" autoRev="1" fill="hold"/>
                                        <p:tgtEl>
                                          <p:spTgt spid="898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 tmFilter="0, 0; .2, .5; .8, .5; 1, 0"/>
                                        <p:tgtEl>
                                          <p:spTgt spid="898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500" autoRev="1" fill="hold"/>
                                        <p:tgtEl>
                                          <p:spTgt spid="898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 tmFilter="0, 0; .2, .5; .8, .5; 1, 0"/>
                                        <p:tgtEl>
                                          <p:spTgt spid="898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500" autoRev="1" fill="hold"/>
                                        <p:tgtEl>
                                          <p:spTgt spid="898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 tmFilter="0, 0; .2, .5; .8, .5; 1, 0"/>
                                        <p:tgtEl>
                                          <p:spTgt spid="898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500" autoRev="1" fill="hold"/>
                                        <p:tgtEl>
                                          <p:spTgt spid="898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 tmFilter="0, 0; .2, .5; .8, .5; 1, 0"/>
                                        <p:tgtEl>
                                          <p:spTgt spid="898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500" autoRev="1" fill="hold"/>
                                        <p:tgtEl>
                                          <p:spTgt spid="898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 tmFilter="0, 0; .2, .5; .8, .5; 1, 0"/>
                                        <p:tgtEl>
                                          <p:spTgt spid="898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500" autoRev="1" fill="hold"/>
                                        <p:tgtEl>
                                          <p:spTgt spid="898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 tmFilter="0, 0; .2, .5; .8, .5; 1, 0"/>
                                        <p:tgtEl>
                                          <p:spTgt spid="898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500" autoRev="1" fill="hold"/>
                                        <p:tgtEl>
                                          <p:spTgt spid="898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898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898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 tmFilter="0, 0; .2, .5; .8, .5; 1, 0"/>
                                        <p:tgtEl>
                                          <p:spTgt spid="898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500" autoRev="1" fill="hold"/>
                                        <p:tgtEl>
                                          <p:spTgt spid="898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 tmFilter="0, 0; .2, .5; .8, .5; 1, 0"/>
                                        <p:tgtEl>
                                          <p:spTgt spid="898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500" autoRev="1" fill="hold"/>
                                        <p:tgtEl>
                                          <p:spTgt spid="898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 tmFilter="0, 0; .2, .5; .8, .5; 1, 0"/>
                                        <p:tgtEl>
                                          <p:spTgt spid="898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500" autoRev="1" fill="hold"/>
                                        <p:tgtEl>
                                          <p:spTgt spid="898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 tmFilter="0, 0; .2, .5; .8, .5; 1, 0"/>
                                        <p:tgtEl>
                                          <p:spTgt spid="898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500" autoRev="1" fill="hold"/>
                                        <p:tgtEl>
                                          <p:spTgt spid="898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 tmFilter="0, 0; .2, .5; .8, .5; 1, 0"/>
                                        <p:tgtEl>
                                          <p:spTgt spid="898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500" autoRev="1" fill="hold"/>
                                        <p:tgtEl>
                                          <p:spTgt spid="898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 tmFilter="0, 0; .2, .5; .8, .5; 1, 0"/>
                                        <p:tgtEl>
                                          <p:spTgt spid="898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500" autoRev="1" fill="hold"/>
                                        <p:tgtEl>
                                          <p:spTgt spid="898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 tmFilter="0, 0; .2, .5; .8, .5; 1, 0"/>
                                        <p:tgtEl>
                                          <p:spTgt spid="898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500" autoRev="1" fill="hold"/>
                                        <p:tgtEl>
                                          <p:spTgt spid="898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 tmFilter="0, 0; .2, .5; .8, .5; 1, 0"/>
                                        <p:tgtEl>
                                          <p:spTgt spid="898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500" autoRev="1" fill="hold"/>
                                        <p:tgtEl>
                                          <p:spTgt spid="898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 tmFilter="0, 0; .2, .5; .8, .5; 1, 0"/>
                                        <p:tgtEl>
                                          <p:spTgt spid="898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500" autoRev="1" fill="hold"/>
                                        <p:tgtEl>
                                          <p:spTgt spid="898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 tmFilter="0, 0; .2, .5; .8, .5; 1, 0"/>
                                        <p:tgtEl>
                                          <p:spTgt spid="898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500" autoRev="1" fill="hold"/>
                                        <p:tgtEl>
                                          <p:spTgt spid="898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 tmFilter="0, 0; .2, .5; .8, .5; 1, 0"/>
                                        <p:tgtEl>
                                          <p:spTgt spid="898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500" autoRev="1" fill="hold"/>
                                        <p:tgtEl>
                                          <p:spTgt spid="898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 tmFilter="0, 0; .2, .5; .8, .5; 1, 0"/>
                                        <p:tgtEl>
                                          <p:spTgt spid="898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500" autoRev="1" fill="hold"/>
                                        <p:tgtEl>
                                          <p:spTgt spid="898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animBg="1"/>
      <p:bldP spid="898052" grpId="0" animBg="1"/>
      <p:bldP spid="898053" grpId="0" animBg="1"/>
      <p:bldP spid="898054" grpId="0" animBg="1"/>
      <p:bldP spid="898055" grpId="0" animBg="1"/>
      <p:bldP spid="898056" grpId="0" animBg="1"/>
      <p:bldP spid="898057" grpId="0" animBg="1"/>
      <p:bldP spid="898058" grpId="0" animBg="1"/>
      <p:bldP spid="898059" grpId="0" animBg="1"/>
      <p:bldP spid="898060" grpId="0" animBg="1"/>
      <p:bldP spid="898061" grpId="0" animBg="1"/>
      <p:bldP spid="898062" grpId="0" animBg="1"/>
      <p:bldP spid="898063" grpId="0" animBg="1"/>
      <p:bldP spid="898064" grpId="0" animBg="1"/>
      <p:bldP spid="898065" grpId="0" animBg="1"/>
      <p:bldP spid="898066" grpId="0" animBg="1"/>
      <p:bldP spid="898067" grpId="0" animBg="1"/>
      <p:bldP spid="898069" grpId="0" animBg="1"/>
      <p:bldP spid="898070" grpId="0" animBg="1"/>
      <p:bldP spid="898071" grpId="0" animBg="1"/>
      <p:bldP spid="898072" grpId="0" animBg="1"/>
      <p:bldP spid="898073" grpId="0" animBg="1"/>
      <p:bldP spid="898074" grpId="0" animBg="1"/>
      <p:bldP spid="898075" grpId="0" animBg="1"/>
      <p:bldP spid="898076" grpId="0" animBg="1"/>
      <p:bldP spid="898077" grpId="0" animBg="1"/>
      <p:bldP spid="898078" grpId="0" animBg="1"/>
      <p:bldP spid="898079" grpId="0" animBg="1"/>
      <p:bldP spid="898080" grpId="0" animBg="1"/>
      <p:bldP spid="898081" grpId="0" animBg="1"/>
      <p:bldP spid="898082" grpId="0" animBg="1"/>
      <p:bldP spid="898083" grpId="0" animBg="1"/>
      <p:bldP spid="898084" grpId="0" animBg="1"/>
      <p:bldP spid="898085" grpId="0" animBg="1"/>
      <p:bldP spid="898086" grpId="0" animBg="1"/>
      <p:bldP spid="898087" grpId="0" animBg="1"/>
      <p:bldP spid="898088" grpId="0" animBg="1"/>
      <p:bldP spid="898089" grpId="0" animBg="1"/>
      <p:bldP spid="898090" grpId="0" animBg="1"/>
      <p:bldP spid="898091" grpId="0" animBg="1"/>
      <p:bldP spid="898092" grpId="0" animBg="1"/>
      <p:bldP spid="898093" grpId="0" animBg="1"/>
      <p:bldP spid="898094" grpId="0" animBg="1"/>
      <p:bldP spid="898095" grpId="0" animBg="1"/>
      <p:bldP spid="898096" grpId="0" animBg="1"/>
      <p:bldP spid="898097" grpId="0" animBg="1"/>
      <p:bldP spid="898098" grpId="0" animBg="1"/>
      <p:bldP spid="898099" grpId="0" animBg="1"/>
      <p:bldP spid="898100" grpId="0" animBg="1"/>
      <p:bldP spid="898101" grpId="0" animBg="1"/>
      <p:bldP spid="898102" grpId="0" animBg="1"/>
      <p:bldP spid="898103" grpId="0" animBg="1"/>
      <p:bldP spid="898104" grpId="0" animBg="1"/>
      <p:bldP spid="898105" grpId="0" animBg="1"/>
      <p:bldP spid="898106" grpId="0" animBg="1"/>
      <p:bldP spid="898107" grpId="0" animBg="1"/>
      <p:bldP spid="898108" grpId="0" animBg="1"/>
      <p:bldP spid="898110" grpId="0" animBg="1"/>
      <p:bldP spid="898111" grpId="0" animBg="1"/>
      <p:bldP spid="898112" grpId="0" animBg="1"/>
      <p:bldP spid="898113" grpId="0" animBg="1"/>
      <p:bldP spid="898114" grpId="0" animBg="1"/>
      <p:bldP spid="898115" grpId="0" animBg="1"/>
      <p:bldP spid="898116" grpId="0" animBg="1"/>
      <p:bldP spid="898117" grpId="0" animBg="1"/>
      <p:bldP spid="898118" grpId="0" animBg="1"/>
      <p:bldP spid="898119" grpId="0" animBg="1"/>
      <p:bldP spid="898120" grpId="0" animBg="1"/>
      <p:bldP spid="898121" grpId="0" animBg="1"/>
      <p:bldP spid="898122" grpId="0" animBg="1"/>
      <p:bldP spid="898123" grpId="0" animBg="1"/>
      <p:bldP spid="898124" grpId="0" animBg="1"/>
      <p:bldP spid="898125" grpId="0" animBg="1"/>
      <p:bldP spid="898126" grpId="0" animBg="1"/>
      <p:bldP spid="898127" grpId="0" animBg="1"/>
      <p:bldP spid="898128" grpId="0" animBg="1"/>
      <p:bldP spid="898129" grpId="0" animBg="1"/>
      <p:bldP spid="898130" grpId="0" animBg="1"/>
      <p:bldP spid="898131" grpId="0" animBg="1"/>
      <p:bldP spid="8981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9144000" cy="68564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898051" name="Oval 3"/>
          <p:cNvSpPr>
            <a:spLocks noChangeArrowheads="1"/>
          </p:cNvSpPr>
          <p:nvPr/>
        </p:nvSpPr>
        <p:spPr bwMode="auto">
          <a:xfrm>
            <a:off x="2905125" y="61404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2" name="Oval 4"/>
          <p:cNvSpPr>
            <a:spLocks noChangeArrowheads="1"/>
          </p:cNvSpPr>
          <p:nvPr/>
        </p:nvSpPr>
        <p:spPr bwMode="auto">
          <a:xfrm>
            <a:off x="2287588" y="54229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3" name="Oval 5"/>
          <p:cNvSpPr>
            <a:spLocks noChangeArrowheads="1"/>
          </p:cNvSpPr>
          <p:nvPr/>
        </p:nvSpPr>
        <p:spPr bwMode="auto">
          <a:xfrm>
            <a:off x="7323138" y="125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4" name="Oval 6"/>
          <p:cNvSpPr>
            <a:spLocks noChangeArrowheads="1"/>
          </p:cNvSpPr>
          <p:nvPr/>
        </p:nvSpPr>
        <p:spPr bwMode="auto">
          <a:xfrm flipV="1">
            <a:off x="1649413" y="49212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5" name="Oval 7"/>
          <p:cNvSpPr>
            <a:spLocks noChangeArrowheads="1"/>
          </p:cNvSpPr>
          <p:nvPr/>
        </p:nvSpPr>
        <p:spPr bwMode="auto">
          <a:xfrm>
            <a:off x="4186238" y="52720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6" name="Oval 8"/>
          <p:cNvSpPr>
            <a:spLocks noChangeArrowheads="1"/>
          </p:cNvSpPr>
          <p:nvPr/>
        </p:nvSpPr>
        <p:spPr bwMode="auto">
          <a:xfrm>
            <a:off x="7413625" y="54594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7" name="Oval 9"/>
          <p:cNvSpPr>
            <a:spLocks noChangeArrowheads="1"/>
          </p:cNvSpPr>
          <p:nvPr/>
        </p:nvSpPr>
        <p:spPr bwMode="auto">
          <a:xfrm>
            <a:off x="2295525" y="4124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8" name="Oval 10"/>
          <p:cNvSpPr>
            <a:spLocks noChangeArrowheads="1"/>
          </p:cNvSpPr>
          <p:nvPr/>
        </p:nvSpPr>
        <p:spPr bwMode="auto">
          <a:xfrm>
            <a:off x="4330700" y="47164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59" name="Oval 11"/>
          <p:cNvSpPr>
            <a:spLocks noChangeArrowheads="1"/>
          </p:cNvSpPr>
          <p:nvPr/>
        </p:nvSpPr>
        <p:spPr bwMode="auto">
          <a:xfrm>
            <a:off x="3881438" y="42227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0" name="Oval 12"/>
          <p:cNvSpPr>
            <a:spLocks noChangeArrowheads="1"/>
          </p:cNvSpPr>
          <p:nvPr/>
        </p:nvSpPr>
        <p:spPr bwMode="auto">
          <a:xfrm>
            <a:off x="1273175" y="43307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1" name="Oval 13"/>
          <p:cNvSpPr>
            <a:spLocks noChangeArrowheads="1"/>
          </p:cNvSpPr>
          <p:nvPr/>
        </p:nvSpPr>
        <p:spPr bwMode="auto">
          <a:xfrm>
            <a:off x="350838" y="3811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2" name="Oval 14"/>
          <p:cNvSpPr>
            <a:spLocks noChangeArrowheads="1"/>
          </p:cNvSpPr>
          <p:nvPr/>
        </p:nvSpPr>
        <p:spPr bwMode="auto">
          <a:xfrm>
            <a:off x="6680200" y="4930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3" name="Oval 15"/>
          <p:cNvSpPr>
            <a:spLocks noChangeArrowheads="1"/>
          </p:cNvSpPr>
          <p:nvPr/>
        </p:nvSpPr>
        <p:spPr bwMode="auto">
          <a:xfrm>
            <a:off x="6877050" y="6472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4" name="Oval 16"/>
          <p:cNvSpPr>
            <a:spLocks noChangeArrowheads="1"/>
          </p:cNvSpPr>
          <p:nvPr/>
        </p:nvSpPr>
        <p:spPr bwMode="auto">
          <a:xfrm>
            <a:off x="6024563" y="56388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5" name="Oval 17"/>
          <p:cNvSpPr>
            <a:spLocks noChangeArrowheads="1"/>
          </p:cNvSpPr>
          <p:nvPr/>
        </p:nvSpPr>
        <p:spPr bwMode="auto">
          <a:xfrm>
            <a:off x="1228725" y="5621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6" name="Oval 18"/>
          <p:cNvSpPr>
            <a:spLocks noChangeArrowheads="1"/>
          </p:cNvSpPr>
          <p:nvPr/>
        </p:nvSpPr>
        <p:spPr bwMode="auto">
          <a:xfrm>
            <a:off x="4464050" y="3524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67" name="Oval 19"/>
          <p:cNvSpPr>
            <a:spLocks noChangeArrowheads="1"/>
          </p:cNvSpPr>
          <p:nvPr/>
        </p:nvSpPr>
        <p:spPr bwMode="auto">
          <a:xfrm>
            <a:off x="8221663" y="6383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44051" name="Oval 20"/>
          <p:cNvSpPr>
            <a:spLocks noChangeArrowheads="1"/>
          </p:cNvSpPr>
          <p:nvPr/>
        </p:nvSpPr>
        <p:spPr bwMode="auto">
          <a:xfrm>
            <a:off x="8553450" y="46609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84" charset="0"/>
            </a:endParaRPr>
          </a:p>
        </p:txBody>
      </p:sp>
      <p:sp>
        <p:nvSpPr>
          <p:cNvPr id="898069" name="Oval 21"/>
          <p:cNvSpPr>
            <a:spLocks noChangeArrowheads="1"/>
          </p:cNvSpPr>
          <p:nvPr/>
        </p:nvSpPr>
        <p:spPr bwMode="auto">
          <a:xfrm>
            <a:off x="791686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0" name="Oval 22"/>
          <p:cNvSpPr>
            <a:spLocks noChangeArrowheads="1"/>
          </p:cNvSpPr>
          <p:nvPr/>
        </p:nvSpPr>
        <p:spPr bwMode="auto">
          <a:xfrm>
            <a:off x="5164138" y="45545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1" name="Oval 23"/>
          <p:cNvSpPr>
            <a:spLocks noChangeArrowheads="1"/>
          </p:cNvSpPr>
          <p:nvPr/>
        </p:nvSpPr>
        <p:spPr bwMode="auto">
          <a:xfrm>
            <a:off x="4716463" y="60975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2" name="Oval 24"/>
          <p:cNvSpPr>
            <a:spLocks noChangeArrowheads="1"/>
          </p:cNvSpPr>
          <p:nvPr/>
        </p:nvSpPr>
        <p:spPr bwMode="auto">
          <a:xfrm>
            <a:off x="5729288" y="35147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3" name="Oval 25"/>
          <p:cNvSpPr>
            <a:spLocks noChangeArrowheads="1"/>
          </p:cNvSpPr>
          <p:nvPr/>
        </p:nvSpPr>
        <p:spPr bwMode="auto">
          <a:xfrm>
            <a:off x="5638800" y="41862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4" name="Oval 26"/>
          <p:cNvSpPr>
            <a:spLocks noChangeArrowheads="1"/>
          </p:cNvSpPr>
          <p:nvPr/>
        </p:nvSpPr>
        <p:spPr bwMode="auto">
          <a:xfrm>
            <a:off x="1927225" y="6267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5" name="Oval 27"/>
          <p:cNvSpPr>
            <a:spLocks noChangeArrowheads="1"/>
          </p:cNvSpPr>
          <p:nvPr/>
        </p:nvSpPr>
        <p:spPr bwMode="auto">
          <a:xfrm>
            <a:off x="7853363" y="33083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6" name="Oval 28"/>
          <p:cNvSpPr>
            <a:spLocks noChangeArrowheads="1"/>
          </p:cNvSpPr>
          <p:nvPr/>
        </p:nvSpPr>
        <p:spPr bwMode="auto">
          <a:xfrm>
            <a:off x="6919913" y="38560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7" name="Oval 29"/>
          <p:cNvSpPr>
            <a:spLocks noChangeArrowheads="1"/>
          </p:cNvSpPr>
          <p:nvPr/>
        </p:nvSpPr>
        <p:spPr bwMode="auto">
          <a:xfrm>
            <a:off x="2035175" y="35417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8" name="Oval 30"/>
          <p:cNvSpPr>
            <a:spLocks noChangeArrowheads="1"/>
          </p:cNvSpPr>
          <p:nvPr/>
        </p:nvSpPr>
        <p:spPr bwMode="auto">
          <a:xfrm>
            <a:off x="1120775" y="34258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79" name="Oval 31"/>
          <p:cNvSpPr>
            <a:spLocks noChangeArrowheads="1"/>
          </p:cNvSpPr>
          <p:nvPr/>
        </p:nvSpPr>
        <p:spPr bwMode="auto">
          <a:xfrm>
            <a:off x="2895600" y="37750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0" name="Oval 32"/>
          <p:cNvSpPr>
            <a:spLocks noChangeArrowheads="1"/>
          </p:cNvSpPr>
          <p:nvPr/>
        </p:nvSpPr>
        <p:spPr bwMode="auto">
          <a:xfrm>
            <a:off x="3810000" y="33813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1" name="Oval 33"/>
          <p:cNvSpPr>
            <a:spLocks noChangeArrowheads="1"/>
          </p:cNvSpPr>
          <p:nvPr/>
        </p:nvSpPr>
        <p:spPr bwMode="auto">
          <a:xfrm>
            <a:off x="547688" y="48148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2" name="Oval 34"/>
          <p:cNvSpPr>
            <a:spLocks noChangeArrowheads="1"/>
          </p:cNvSpPr>
          <p:nvPr/>
        </p:nvSpPr>
        <p:spPr bwMode="auto">
          <a:xfrm>
            <a:off x="2295525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3" name="Oval 35"/>
          <p:cNvSpPr>
            <a:spLocks noChangeArrowheads="1"/>
          </p:cNvSpPr>
          <p:nvPr/>
        </p:nvSpPr>
        <p:spPr bwMode="auto">
          <a:xfrm>
            <a:off x="7189788" y="36750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4" name="Oval 36"/>
          <p:cNvSpPr>
            <a:spLocks noChangeArrowheads="1"/>
          </p:cNvSpPr>
          <p:nvPr/>
        </p:nvSpPr>
        <p:spPr bwMode="auto">
          <a:xfrm>
            <a:off x="7019925" y="45132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5" name="Oval 37"/>
          <p:cNvSpPr>
            <a:spLocks noChangeArrowheads="1"/>
          </p:cNvSpPr>
          <p:nvPr/>
        </p:nvSpPr>
        <p:spPr bwMode="auto">
          <a:xfrm>
            <a:off x="6275388" y="6086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6" name="Oval 38"/>
          <p:cNvSpPr>
            <a:spLocks noChangeArrowheads="1"/>
          </p:cNvSpPr>
          <p:nvPr/>
        </p:nvSpPr>
        <p:spPr bwMode="auto">
          <a:xfrm>
            <a:off x="3962400" y="6499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7" name="Oval 39"/>
          <p:cNvSpPr>
            <a:spLocks noChangeArrowheads="1"/>
          </p:cNvSpPr>
          <p:nvPr/>
        </p:nvSpPr>
        <p:spPr bwMode="auto">
          <a:xfrm>
            <a:off x="5414963" y="64103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8" name="Oval 40"/>
          <p:cNvSpPr>
            <a:spLocks noChangeArrowheads="1"/>
          </p:cNvSpPr>
          <p:nvPr/>
        </p:nvSpPr>
        <p:spPr bwMode="auto">
          <a:xfrm>
            <a:off x="5673725" y="5056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89" name="Oval 41"/>
          <p:cNvSpPr>
            <a:spLocks noChangeArrowheads="1"/>
          </p:cNvSpPr>
          <p:nvPr/>
        </p:nvSpPr>
        <p:spPr bwMode="auto">
          <a:xfrm>
            <a:off x="188913" y="6111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0" name="Oval 42"/>
          <p:cNvSpPr>
            <a:spLocks noChangeArrowheads="1"/>
          </p:cNvSpPr>
          <p:nvPr/>
        </p:nvSpPr>
        <p:spPr bwMode="auto">
          <a:xfrm>
            <a:off x="2860675" y="4895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1" name="Oval 43"/>
          <p:cNvSpPr>
            <a:spLocks noChangeArrowheads="1"/>
          </p:cNvSpPr>
          <p:nvPr/>
        </p:nvSpPr>
        <p:spPr bwMode="auto">
          <a:xfrm>
            <a:off x="4984750" y="55054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2" name="Oval 44"/>
          <p:cNvSpPr>
            <a:spLocks noChangeArrowheads="1"/>
          </p:cNvSpPr>
          <p:nvPr/>
        </p:nvSpPr>
        <p:spPr bwMode="auto">
          <a:xfrm>
            <a:off x="3057525" y="6292850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3" name="Oval 45"/>
          <p:cNvSpPr>
            <a:spLocks noChangeArrowheads="1"/>
          </p:cNvSpPr>
          <p:nvPr/>
        </p:nvSpPr>
        <p:spPr bwMode="auto">
          <a:xfrm>
            <a:off x="2439988" y="55753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4" name="Oval 46"/>
          <p:cNvSpPr>
            <a:spLocks noChangeArrowheads="1"/>
          </p:cNvSpPr>
          <p:nvPr/>
        </p:nvSpPr>
        <p:spPr bwMode="auto">
          <a:xfrm>
            <a:off x="7475538" y="277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5" name="Oval 47"/>
          <p:cNvSpPr>
            <a:spLocks noChangeArrowheads="1"/>
          </p:cNvSpPr>
          <p:nvPr/>
        </p:nvSpPr>
        <p:spPr bwMode="auto">
          <a:xfrm flipV="1">
            <a:off x="1801813" y="5073650"/>
            <a:ext cx="49212" cy="46038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6" name="Oval 48"/>
          <p:cNvSpPr>
            <a:spLocks noChangeArrowheads="1"/>
          </p:cNvSpPr>
          <p:nvPr/>
        </p:nvSpPr>
        <p:spPr bwMode="auto">
          <a:xfrm>
            <a:off x="4338638" y="5424488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7" name="Oval 49"/>
          <p:cNvSpPr>
            <a:spLocks noChangeArrowheads="1"/>
          </p:cNvSpPr>
          <p:nvPr/>
        </p:nvSpPr>
        <p:spPr bwMode="auto">
          <a:xfrm>
            <a:off x="7566025" y="561181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8" name="Oval 50"/>
          <p:cNvSpPr>
            <a:spLocks noChangeArrowheads="1"/>
          </p:cNvSpPr>
          <p:nvPr/>
        </p:nvSpPr>
        <p:spPr bwMode="auto">
          <a:xfrm>
            <a:off x="2447925" y="4276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099" name="Oval 51"/>
          <p:cNvSpPr>
            <a:spLocks noChangeArrowheads="1"/>
          </p:cNvSpPr>
          <p:nvPr/>
        </p:nvSpPr>
        <p:spPr bwMode="auto">
          <a:xfrm>
            <a:off x="4483100" y="4868863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0" name="Oval 52"/>
          <p:cNvSpPr>
            <a:spLocks noChangeArrowheads="1"/>
          </p:cNvSpPr>
          <p:nvPr/>
        </p:nvSpPr>
        <p:spPr bwMode="auto">
          <a:xfrm>
            <a:off x="4033838" y="437515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1" name="Oval 53"/>
          <p:cNvSpPr>
            <a:spLocks noChangeArrowheads="1"/>
          </p:cNvSpPr>
          <p:nvPr/>
        </p:nvSpPr>
        <p:spPr bwMode="auto">
          <a:xfrm>
            <a:off x="1425575" y="44831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2" name="Oval 54"/>
          <p:cNvSpPr>
            <a:spLocks noChangeArrowheads="1"/>
          </p:cNvSpPr>
          <p:nvPr/>
        </p:nvSpPr>
        <p:spPr bwMode="auto">
          <a:xfrm>
            <a:off x="503238" y="39639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3" name="Oval 55"/>
          <p:cNvSpPr>
            <a:spLocks noChangeArrowheads="1"/>
          </p:cNvSpPr>
          <p:nvPr/>
        </p:nvSpPr>
        <p:spPr bwMode="auto">
          <a:xfrm>
            <a:off x="6832600" y="50831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4" name="Oval 56"/>
          <p:cNvSpPr>
            <a:spLocks noChangeArrowheads="1"/>
          </p:cNvSpPr>
          <p:nvPr/>
        </p:nvSpPr>
        <p:spPr bwMode="auto">
          <a:xfrm>
            <a:off x="7029450" y="6624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5" name="Oval 57"/>
          <p:cNvSpPr>
            <a:spLocks noChangeArrowheads="1"/>
          </p:cNvSpPr>
          <p:nvPr/>
        </p:nvSpPr>
        <p:spPr bwMode="auto">
          <a:xfrm>
            <a:off x="6176963" y="579120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6" name="Oval 58"/>
          <p:cNvSpPr>
            <a:spLocks noChangeArrowheads="1"/>
          </p:cNvSpPr>
          <p:nvPr/>
        </p:nvSpPr>
        <p:spPr bwMode="auto">
          <a:xfrm>
            <a:off x="1381125" y="5773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7" name="Oval 59"/>
          <p:cNvSpPr>
            <a:spLocks noChangeArrowheads="1"/>
          </p:cNvSpPr>
          <p:nvPr/>
        </p:nvSpPr>
        <p:spPr bwMode="auto">
          <a:xfrm>
            <a:off x="4616450" y="36766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08" name="Oval 60"/>
          <p:cNvSpPr>
            <a:spLocks noChangeArrowheads="1"/>
          </p:cNvSpPr>
          <p:nvPr/>
        </p:nvSpPr>
        <p:spPr bwMode="auto">
          <a:xfrm>
            <a:off x="8374063" y="65357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44092" name="Oval 61"/>
          <p:cNvSpPr>
            <a:spLocks noChangeArrowheads="1"/>
          </p:cNvSpPr>
          <p:nvPr/>
        </p:nvSpPr>
        <p:spPr bwMode="auto">
          <a:xfrm>
            <a:off x="8705850" y="4813300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800">
              <a:solidFill>
                <a:srgbClr val="FFCC00"/>
              </a:solidFill>
              <a:latin typeface="Helvetica" pitchFamily="84" charset="0"/>
            </a:endParaRPr>
          </a:p>
        </p:txBody>
      </p:sp>
      <p:sp>
        <p:nvSpPr>
          <p:cNvPr id="898110" name="Oval 62"/>
          <p:cNvSpPr>
            <a:spLocks noChangeArrowheads="1"/>
          </p:cNvSpPr>
          <p:nvPr/>
        </p:nvSpPr>
        <p:spPr bwMode="auto">
          <a:xfrm>
            <a:off x="8069263" y="41608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1" name="Oval 63"/>
          <p:cNvSpPr>
            <a:spLocks noChangeArrowheads="1"/>
          </p:cNvSpPr>
          <p:nvPr/>
        </p:nvSpPr>
        <p:spPr bwMode="auto">
          <a:xfrm>
            <a:off x="5316538" y="47069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2" name="Oval 64"/>
          <p:cNvSpPr>
            <a:spLocks noChangeArrowheads="1"/>
          </p:cNvSpPr>
          <p:nvPr/>
        </p:nvSpPr>
        <p:spPr bwMode="auto">
          <a:xfrm>
            <a:off x="4868863" y="6249988"/>
            <a:ext cx="26987" cy="34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3" name="Oval 65"/>
          <p:cNvSpPr>
            <a:spLocks noChangeArrowheads="1"/>
          </p:cNvSpPr>
          <p:nvPr/>
        </p:nvSpPr>
        <p:spPr bwMode="auto">
          <a:xfrm>
            <a:off x="5881688" y="3667125"/>
            <a:ext cx="44450" cy="4445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4" name="Oval 66"/>
          <p:cNvSpPr>
            <a:spLocks noChangeArrowheads="1"/>
          </p:cNvSpPr>
          <p:nvPr/>
        </p:nvSpPr>
        <p:spPr bwMode="auto">
          <a:xfrm>
            <a:off x="5791200" y="43386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5" name="Oval 67"/>
          <p:cNvSpPr>
            <a:spLocks noChangeArrowheads="1"/>
          </p:cNvSpPr>
          <p:nvPr/>
        </p:nvSpPr>
        <p:spPr bwMode="auto">
          <a:xfrm>
            <a:off x="2079625" y="6419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6" name="Oval 68"/>
          <p:cNvSpPr>
            <a:spLocks noChangeArrowheads="1"/>
          </p:cNvSpPr>
          <p:nvPr/>
        </p:nvSpPr>
        <p:spPr bwMode="auto">
          <a:xfrm>
            <a:off x="8005763" y="34607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7" name="Oval 69"/>
          <p:cNvSpPr>
            <a:spLocks noChangeArrowheads="1"/>
          </p:cNvSpPr>
          <p:nvPr/>
        </p:nvSpPr>
        <p:spPr bwMode="auto">
          <a:xfrm>
            <a:off x="7072313" y="40084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8" name="Oval 70"/>
          <p:cNvSpPr>
            <a:spLocks noChangeArrowheads="1"/>
          </p:cNvSpPr>
          <p:nvPr/>
        </p:nvSpPr>
        <p:spPr bwMode="auto">
          <a:xfrm>
            <a:off x="2187575" y="3694113"/>
            <a:ext cx="44450" cy="44450"/>
          </a:xfrm>
          <a:prstGeom prst="ellipse">
            <a:avLst/>
          </a:prstGeom>
          <a:solidFill>
            <a:srgbClr val="29EB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19" name="Oval 71"/>
          <p:cNvSpPr>
            <a:spLocks noChangeArrowheads="1"/>
          </p:cNvSpPr>
          <p:nvPr/>
        </p:nvSpPr>
        <p:spPr bwMode="auto">
          <a:xfrm>
            <a:off x="1273175" y="35782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0" name="Oval 72"/>
          <p:cNvSpPr>
            <a:spLocks noChangeArrowheads="1"/>
          </p:cNvSpPr>
          <p:nvPr/>
        </p:nvSpPr>
        <p:spPr bwMode="auto">
          <a:xfrm>
            <a:off x="3048000" y="39274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1" name="Oval 73"/>
          <p:cNvSpPr>
            <a:spLocks noChangeArrowheads="1"/>
          </p:cNvSpPr>
          <p:nvPr/>
        </p:nvSpPr>
        <p:spPr bwMode="auto">
          <a:xfrm>
            <a:off x="3962400" y="35337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2" name="Oval 74"/>
          <p:cNvSpPr>
            <a:spLocks noChangeArrowheads="1"/>
          </p:cNvSpPr>
          <p:nvPr/>
        </p:nvSpPr>
        <p:spPr bwMode="auto">
          <a:xfrm>
            <a:off x="700088" y="49672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3" name="Oval 75"/>
          <p:cNvSpPr>
            <a:spLocks noChangeArrowheads="1"/>
          </p:cNvSpPr>
          <p:nvPr/>
        </p:nvSpPr>
        <p:spPr bwMode="auto">
          <a:xfrm>
            <a:off x="2447925" y="485933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4" name="Oval 76"/>
          <p:cNvSpPr>
            <a:spLocks noChangeArrowheads="1"/>
          </p:cNvSpPr>
          <p:nvPr/>
        </p:nvSpPr>
        <p:spPr bwMode="auto">
          <a:xfrm>
            <a:off x="7342188" y="3827463"/>
            <a:ext cx="31750" cy="317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5" name="Oval 77"/>
          <p:cNvSpPr>
            <a:spLocks noChangeArrowheads="1"/>
          </p:cNvSpPr>
          <p:nvPr/>
        </p:nvSpPr>
        <p:spPr bwMode="auto">
          <a:xfrm>
            <a:off x="7172325" y="4665663"/>
            <a:ext cx="22225" cy="2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6" name="Oval 78"/>
          <p:cNvSpPr>
            <a:spLocks noChangeArrowheads="1"/>
          </p:cNvSpPr>
          <p:nvPr/>
        </p:nvSpPr>
        <p:spPr bwMode="auto">
          <a:xfrm>
            <a:off x="6427788" y="623887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7" name="Oval 79"/>
          <p:cNvSpPr>
            <a:spLocks noChangeArrowheads="1"/>
          </p:cNvSpPr>
          <p:nvPr/>
        </p:nvSpPr>
        <p:spPr bwMode="auto">
          <a:xfrm>
            <a:off x="4114800" y="66516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8" name="Oval 80"/>
          <p:cNvSpPr>
            <a:spLocks noChangeArrowheads="1"/>
          </p:cNvSpPr>
          <p:nvPr/>
        </p:nvSpPr>
        <p:spPr bwMode="auto">
          <a:xfrm>
            <a:off x="5567363" y="6562725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29" name="Oval 81"/>
          <p:cNvSpPr>
            <a:spLocks noChangeArrowheads="1"/>
          </p:cNvSpPr>
          <p:nvPr/>
        </p:nvSpPr>
        <p:spPr bwMode="auto">
          <a:xfrm>
            <a:off x="5826125" y="5208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0" name="Oval 82"/>
          <p:cNvSpPr>
            <a:spLocks noChangeArrowheads="1"/>
          </p:cNvSpPr>
          <p:nvPr/>
        </p:nvSpPr>
        <p:spPr bwMode="auto">
          <a:xfrm>
            <a:off x="341313" y="763588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1" name="Oval 83"/>
          <p:cNvSpPr>
            <a:spLocks noChangeArrowheads="1"/>
          </p:cNvSpPr>
          <p:nvPr/>
        </p:nvSpPr>
        <p:spPr bwMode="auto">
          <a:xfrm>
            <a:off x="3013075" y="50482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2" name="Oval 84"/>
          <p:cNvSpPr>
            <a:spLocks noChangeArrowheads="1"/>
          </p:cNvSpPr>
          <p:nvPr/>
        </p:nvSpPr>
        <p:spPr bwMode="auto">
          <a:xfrm>
            <a:off x="5137150" y="5657850"/>
            <a:ext cx="44450" cy="44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3" name="Rectangle 85"/>
          <p:cNvSpPr>
            <a:spLocks noChangeArrowheads="1"/>
          </p:cNvSpPr>
          <p:nvPr/>
        </p:nvSpPr>
        <p:spPr bwMode="auto">
          <a:xfrm>
            <a:off x="2365375" y="1654175"/>
            <a:ext cx="4427538" cy="345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i="1" dirty="0">
              <a:solidFill>
                <a:srgbClr val="295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898134" name="Text Box 86"/>
          <p:cNvSpPr txBox="1">
            <a:spLocks noChangeArrowheads="1"/>
          </p:cNvSpPr>
          <p:nvPr/>
        </p:nvSpPr>
        <p:spPr bwMode="auto">
          <a:xfrm>
            <a:off x="2403475" y="2281249"/>
            <a:ext cx="433863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Overlap of AHB/EHB DEGS and Alarm Pheromone DEGs</a:t>
            </a:r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eaLnBrk="0" hangingPunct="0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23" charset="0"/>
                <a:ea typeface="ＭＳ Ｐゴシック" pitchFamily="-123" charset="-128"/>
                <a:cs typeface="ＭＳ Ｐゴシック" pitchFamily="-123" charset="-128"/>
              </a:rPr>
              <a:t>                                                      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13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98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98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98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98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98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98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98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98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98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98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98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98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898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898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98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98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898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898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898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898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98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98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898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898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898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898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898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898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898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898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98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98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98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98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89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8980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89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8980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89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8980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8980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8980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898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898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898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898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898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898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898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898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898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898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898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898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898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898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898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898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898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898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898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898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898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898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898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898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898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898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98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98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 tmFilter="0, 0; .2, .5; .8, .5; 1, 0"/>
                                        <p:tgtEl>
                                          <p:spTgt spid="89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500" autoRev="1" fill="hold"/>
                                        <p:tgtEl>
                                          <p:spTgt spid="898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89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898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89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898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898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898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898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898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898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898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898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898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898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898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 tmFilter="0, 0; .2, .5; .8, .5; 1, 0"/>
                                        <p:tgtEl>
                                          <p:spTgt spid="898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500" autoRev="1" fill="hold"/>
                                        <p:tgtEl>
                                          <p:spTgt spid="898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tmFilter="0, 0; .2, .5; .8, .5; 1, 0"/>
                                        <p:tgtEl>
                                          <p:spTgt spid="898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500" autoRev="1" fill="hold"/>
                                        <p:tgtEl>
                                          <p:spTgt spid="898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 tmFilter="0, 0; .2, .5; .8, .5; 1, 0"/>
                                        <p:tgtEl>
                                          <p:spTgt spid="898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500" autoRev="1" fill="hold"/>
                                        <p:tgtEl>
                                          <p:spTgt spid="898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tmFilter="0, 0; .2, .5; .8, .5; 1, 0"/>
                                        <p:tgtEl>
                                          <p:spTgt spid="898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500" autoRev="1" fill="hold"/>
                                        <p:tgtEl>
                                          <p:spTgt spid="898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 tmFilter="0, 0; .2, .5; .8, .5; 1, 0"/>
                                        <p:tgtEl>
                                          <p:spTgt spid="898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500" autoRev="1" fill="hold"/>
                                        <p:tgtEl>
                                          <p:spTgt spid="898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 tmFilter="0, 0; .2, .5; .8, .5; 1, 0"/>
                                        <p:tgtEl>
                                          <p:spTgt spid="898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500" autoRev="1" fill="hold"/>
                                        <p:tgtEl>
                                          <p:spTgt spid="898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 tmFilter="0, 0; .2, .5; .8, .5; 1, 0"/>
                                        <p:tgtEl>
                                          <p:spTgt spid="898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500" autoRev="1" fill="hold"/>
                                        <p:tgtEl>
                                          <p:spTgt spid="898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 tmFilter="0, 0; .2, .5; .8, .5; 1, 0"/>
                                        <p:tgtEl>
                                          <p:spTgt spid="898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500" autoRev="1" fill="hold"/>
                                        <p:tgtEl>
                                          <p:spTgt spid="898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 tmFilter="0, 0; .2, .5; .8, .5; 1, 0"/>
                                        <p:tgtEl>
                                          <p:spTgt spid="898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500" autoRev="1" fill="hold"/>
                                        <p:tgtEl>
                                          <p:spTgt spid="898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898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898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 tmFilter="0, 0; .2, .5; .8, .5; 1, 0"/>
                                        <p:tgtEl>
                                          <p:spTgt spid="898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500" autoRev="1" fill="hold"/>
                                        <p:tgtEl>
                                          <p:spTgt spid="898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898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898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898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898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 tmFilter="0, 0; .2, .5; .8, .5; 1, 0"/>
                                        <p:tgtEl>
                                          <p:spTgt spid="898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500" autoRev="1" fill="hold"/>
                                        <p:tgtEl>
                                          <p:spTgt spid="898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 tmFilter="0, 0; .2, .5; .8, .5; 1, 0"/>
                                        <p:tgtEl>
                                          <p:spTgt spid="898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500" autoRev="1" fill="hold"/>
                                        <p:tgtEl>
                                          <p:spTgt spid="898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 tmFilter="0, 0; .2, .5; .8, .5; 1, 0"/>
                                        <p:tgtEl>
                                          <p:spTgt spid="898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500" autoRev="1" fill="hold"/>
                                        <p:tgtEl>
                                          <p:spTgt spid="898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 tmFilter="0, 0; .2, .5; .8, .5; 1, 0"/>
                                        <p:tgtEl>
                                          <p:spTgt spid="898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500" autoRev="1" fill="hold"/>
                                        <p:tgtEl>
                                          <p:spTgt spid="898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 tmFilter="0, 0; .2, .5; .8, .5; 1, 0"/>
                                        <p:tgtEl>
                                          <p:spTgt spid="898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500" autoRev="1" fill="hold"/>
                                        <p:tgtEl>
                                          <p:spTgt spid="898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 tmFilter="0, 0; .2, .5; .8, .5; 1, 0"/>
                                        <p:tgtEl>
                                          <p:spTgt spid="898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500" autoRev="1" fill="hold"/>
                                        <p:tgtEl>
                                          <p:spTgt spid="898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 tmFilter="0, 0; .2, .5; .8, .5; 1, 0"/>
                                        <p:tgtEl>
                                          <p:spTgt spid="898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500" autoRev="1" fill="hold"/>
                                        <p:tgtEl>
                                          <p:spTgt spid="898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 tmFilter="0, 0; .2, .5; .8, .5; 1, 0"/>
                                        <p:tgtEl>
                                          <p:spTgt spid="898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500" autoRev="1" fill="hold"/>
                                        <p:tgtEl>
                                          <p:spTgt spid="898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 tmFilter="0, 0; .2, .5; .8, .5; 1, 0"/>
                                        <p:tgtEl>
                                          <p:spTgt spid="898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500" autoRev="1" fill="hold"/>
                                        <p:tgtEl>
                                          <p:spTgt spid="898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 tmFilter="0, 0; .2, .5; .8, .5; 1, 0"/>
                                        <p:tgtEl>
                                          <p:spTgt spid="898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500" autoRev="1" fill="hold"/>
                                        <p:tgtEl>
                                          <p:spTgt spid="898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 tmFilter="0, 0; .2, .5; .8, .5; 1, 0"/>
                                        <p:tgtEl>
                                          <p:spTgt spid="898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500" autoRev="1" fill="hold"/>
                                        <p:tgtEl>
                                          <p:spTgt spid="898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tmFilter="0, 0; .2, .5; .8, .5; 1, 0"/>
                                        <p:tgtEl>
                                          <p:spTgt spid="898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500" autoRev="1" fill="hold"/>
                                        <p:tgtEl>
                                          <p:spTgt spid="898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 tmFilter="0, 0; .2, .5; .8, .5; 1, 0"/>
                                        <p:tgtEl>
                                          <p:spTgt spid="898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500" autoRev="1" fill="hold"/>
                                        <p:tgtEl>
                                          <p:spTgt spid="898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 tmFilter="0, 0; .2, .5; .8, .5; 1, 0"/>
                                        <p:tgtEl>
                                          <p:spTgt spid="898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500" autoRev="1" fill="hold"/>
                                        <p:tgtEl>
                                          <p:spTgt spid="898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 tmFilter="0, 0; .2, .5; .8, .5; 1, 0"/>
                                        <p:tgtEl>
                                          <p:spTgt spid="898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500" autoRev="1" fill="hold"/>
                                        <p:tgtEl>
                                          <p:spTgt spid="898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 tmFilter="0, 0; .2, .5; .8, .5; 1, 0"/>
                                        <p:tgtEl>
                                          <p:spTgt spid="898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500" autoRev="1" fill="hold"/>
                                        <p:tgtEl>
                                          <p:spTgt spid="898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 tmFilter="0, 0; .2, .5; .8, .5; 1, 0"/>
                                        <p:tgtEl>
                                          <p:spTgt spid="898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500" autoRev="1" fill="hold"/>
                                        <p:tgtEl>
                                          <p:spTgt spid="898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 tmFilter="0, 0; .2, .5; .8, .5; 1, 0"/>
                                        <p:tgtEl>
                                          <p:spTgt spid="898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500" autoRev="1" fill="hold"/>
                                        <p:tgtEl>
                                          <p:spTgt spid="898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 tmFilter="0, 0; .2, .5; .8, .5; 1, 0"/>
                                        <p:tgtEl>
                                          <p:spTgt spid="898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500" autoRev="1" fill="hold"/>
                                        <p:tgtEl>
                                          <p:spTgt spid="898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 tmFilter="0, 0; .2, .5; .8, .5; 1, 0"/>
                                        <p:tgtEl>
                                          <p:spTgt spid="898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500" autoRev="1" fill="hold"/>
                                        <p:tgtEl>
                                          <p:spTgt spid="898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 tmFilter="0, 0; .2, .5; .8, .5; 1, 0"/>
                                        <p:tgtEl>
                                          <p:spTgt spid="898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500" autoRev="1" fill="hold"/>
                                        <p:tgtEl>
                                          <p:spTgt spid="898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 tmFilter="0, 0; .2, .5; .8, .5; 1, 0"/>
                                        <p:tgtEl>
                                          <p:spTgt spid="898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500" autoRev="1" fill="hold"/>
                                        <p:tgtEl>
                                          <p:spTgt spid="898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 tmFilter="0, 0; .2, .5; .8, .5; 1, 0"/>
                                        <p:tgtEl>
                                          <p:spTgt spid="898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500" autoRev="1" fill="hold"/>
                                        <p:tgtEl>
                                          <p:spTgt spid="898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 tmFilter="0, 0; .2, .5; .8, .5; 1, 0"/>
                                        <p:tgtEl>
                                          <p:spTgt spid="898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500" autoRev="1" fill="hold"/>
                                        <p:tgtEl>
                                          <p:spTgt spid="898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animBg="1"/>
      <p:bldP spid="898052" grpId="0" animBg="1"/>
      <p:bldP spid="898053" grpId="0" animBg="1"/>
      <p:bldP spid="898054" grpId="0" animBg="1"/>
      <p:bldP spid="898055" grpId="0" animBg="1"/>
      <p:bldP spid="898056" grpId="0" animBg="1"/>
      <p:bldP spid="898057" grpId="0" animBg="1"/>
      <p:bldP spid="898058" grpId="0" animBg="1"/>
      <p:bldP spid="898059" grpId="0" animBg="1"/>
      <p:bldP spid="898060" grpId="0" animBg="1"/>
      <p:bldP spid="898061" grpId="0" animBg="1"/>
      <p:bldP spid="898062" grpId="0" animBg="1"/>
      <p:bldP spid="898063" grpId="0" animBg="1"/>
      <p:bldP spid="898064" grpId="0" animBg="1"/>
      <p:bldP spid="898065" grpId="0" animBg="1"/>
      <p:bldP spid="898066" grpId="0" animBg="1"/>
      <p:bldP spid="898067" grpId="0" animBg="1"/>
      <p:bldP spid="898069" grpId="0" animBg="1"/>
      <p:bldP spid="898070" grpId="0" animBg="1"/>
      <p:bldP spid="898071" grpId="0" animBg="1"/>
      <p:bldP spid="898072" grpId="0" animBg="1"/>
      <p:bldP spid="898073" grpId="0" animBg="1"/>
      <p:bldP spid="898074" grpId="0" animBg="1"/>
      <p:bldP spid="898075" grpId="0" animBg="1"/>
      <p:bldP spid="898076" grpId="0" animBg="1"/>
      <p:bldP spid="898077" grpId="0" animBg="1"/>
      <p:bldP spid="898078" grpId="0" animBg="1"/>
      <p:bldP spid="898079" grpId="0" animBg="1"/>
      <p:bldP spid="898080" grpId="0" animBg="1"/>
      <p:bldP spid="898081" grpId="0" animBg="1"/>
      <p:bldP spid="898082" grpId="0" animBg="1"/>
      <p:bldP spid="898083" grpId="0" animBg="1"/>
      <p:bldP spid="898084" grpId="0" animBg="1"/>
      <p:bldP spid="898085" grpId="0" animBg="1"/>
      <p:bldP spid="898086" grpId="0" animBg="1"/>
      <p:bldP spid="898087" grpId="0" animBg="1"/>
      <p:bldP spid="898088" grpId="0" animBg="1"/>
      <p:bldP spid="898089" grpId="0" animBg="1"/>
      <p:bldP spid="898090" grpId="0" animBg="1"/>
      <p:bldP spid="898091" grpId="0" animBg="1"/>
      <p:bldP spid="898092" grpId="0" animBg="1"/>
      <p:bldP spid="898093" grpId="0" animBg="1"/>
      <p:bldP spid="898094" grpId="0" animBg="1"/>
      <p:bldP spid="898095" grpId="0" animBg="1"/>
      <p:bldP spid="898096" grpId="0" animBg="1"/>
      <p:bldP spid="898097" grpId="0" animBg="1"/>
      <p:bldP spid="898098" grpId="0" animBg="1"/>
      <p:bldP spid="898099" grpId="0" animBg="1"/>
      <p:bldP spid="898100" grpId="0" animBg="1"/>
      <p:bldP spid="898101" grpId="0" animBg="1"/>
      <p:bldP spid="898102" grpId="0" animBg="1"/>
      <p:bldP spid="898103" grpId="0" animBg="1"/>
      <p:bldP spid="898104" grpId="0" animBg="1"/>
      <p:bldP spid="898105" grpId="0" animBg="1"/>
      <p:bldP spid="898106" grpId="0" animBg="1"/>
      <p:bldP spid="898107" grpId="0" animBg="1"/>
      <p:bldP spid="898108" grpId="0" animBg="1"/>
      <p:bldP spid="898110" grpId="0" animBg="1"/>
      <p:bldP spid="898111" grpId="0" animBg="1"/>
      <p:bldP spid="898112" grpId="0" animBg="1"/>
      <p:bldP spid="898113" grpId="0" animBg="1"/>
      <p:bldP spid="898114" grpId="0" animBg="1"/>
      <p:bldP spid="898115" grpId="0" animBg="1"/>
      <p:bldP spid="898116" grpId="0" animBg="1"/>
      <p:bldP spid="898117" grpId="0" animBg="1"/>
      <p:bldP spid="898118" grpId="0" animBg="1"/>
      <p:bldP spid="898119" grpId="0" animBg="1"/>
      <p:bldP spid="898120" grpId="0" animBg="1"/>
      <p:bldP spid="898121" grpId="0" animBg="1"/>
      <p:bldP spid="898122" grpId="0" animBg="1"/>
      <p:bldP spid="898123" grpId="0" animBg="1"/>
      <p:bldP spid="898124" grpId="0" animBg="1"/>
      <p:bldP spid="898125" grpId="0" animBg="1"/>
      <p:bldP spid="898126" grpId="0" animBg="1"/>
      <p:bldP spid="898127" grpId="0" animBg="1"/>
      <p:bldP spid="898128" grpId="0" animBg="1"/>
      <p:bldP spid="898129" grpId="0" animBg="1"/>
      <p:bldP spid="898130" grpId="0" animBg="1"/>
      <p:bldP spid="898131" grpId="0" animBg="1"/>
      <p:bldP spid="8981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25424" y="1146174"/>
            <a:ext cx="8698899" cy="514204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287338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00"/>
                </a:solidFill>
              </a:rPr>
              <a:t>Aggression-Related </a:t>
            </a:r>
            <a:r>
              <a:rPr lang="en-US" dirty="0" smtClean="0">
                <a:solidFill>
                  <a:srgbClr val="FFFF00"/>
                </a:solidFill>
              </a:rPr>
              <a:t>Epigenetics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5651497" y="6287566"/>
            <a:ext cx="33115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200" b="0" dirty="0" smtClean="0">
                <a:solidFill>
                  <a:srgbClr val="FFFFFF"/>
                </a:solidFill>
              </a:rPr>
              <a:t>(Wang et al. </a:t>
            </a:r>
            <a:r>
              <a:rPr lang="en-US" sz="1200" b="0" i="1" dirty="0" smtClean="0">
                <a:solidFill>
                  <a:srgbClr val="FFFFFF"/>
                </a:solidFill>
              </a:rPr>
              <a:t>Science</a:t>
            </a:r>
            <a:r>
              <a:rPr lang="en-US" sz="1200" b="0" dirty="0" smtClean="0">
                <a:solidFill>
                  <a:srgbClr val="FFFFFF"/>
                </a:solidFill>
              </a:rPr>
              <a:t>, 2006)</a:t>
            </a:r>
          </a:p>
          <a:p>
            <a:pPr algn="r" eaLnBrk="0" hangingPunct="0"/>
            <a:r>
              <a:rPr lang="en-US" sz="1200" b="0" dirty="0">
                <a:solidFill>
                  <a:srgbClr val="FFFFFF"/>
                </a:solidFill>
              </a:rPr>
              <a:t>(</a:t>
            </a:r>
            <a:r>
              <a:rPr lang="en-US" sz="1200" b="0" dirty="0" err="1" smtClean="0">
                <a:solidFill>
                  <a:srgbClr val="FFFFFF"/>
                </a:solidFill>
              </a:rPr>
              <a:t>Cingolani</a:t>
            </a:r>
            <a:r>
              <a:rPr lang="en-US" sz="1200" b="0" dirty="0" smtClean="0">
                <a:solidFill>
                  <a:srgbClr val="FFFFFF"/>
                </a:solidFill>
              </a:rPr>
              <a:t> et al. </a:t>
            </a:r>
            <a:r>
              <a:rPr lang="en-US" sz="1200" b="0" i="1" dirty="0" smtClean="0">
                <a:solidFill>
                  <a:srgbClr val="FFFFFF"/>
                </a:solidFill>
              </a:rPr>
              <a:t>BMC Genomics</a:t>
            </a:r>
            <a:r>
              <a:rPr lang="en-US" sz="1200" b="0" dirty="0" smtClean="0">
                <a:solidFill>
                  <a:srgbClr val="FFFFFF"/>
                </a:solidFill>
              </a:rPr>
              <a:t>, 2013)</a:t>
            </a:r>
          </a:p>
          <a:p>
            <a:pPr algn="r" eaLnBrk="0" hangingPunct="0"/>
            <a:r>
              <a:rPr lang="en-US" sz="1200" b="0" dirty="0" smtClean="0">
                <a:solidFill>
                  <a:srgbClr val="FFFFFF"/>
                </a:solidFill>
              </a:rPr>
              <a:t>(Herb et al. </a:t>
            </a:r>
            <a:r>
              <a:rPr lang="en-US" sz="1200" b="0" i="1" dirty="0" smtClean="0">
                <a:solidFill>
                  <a:srgbClr val="FFFFFF"/>
                </a:solidFill>
              </a:rPr>
              <a:t>BMC Genomics</a:t>
            </a:r>
            <a:r>
              <a:rPr lang="en-US" sz="1200" b="0" dirty="0" smtClean="0">
                <a:solidFill>
                  <a:srgbClr val="FFFFFF"/>
                </a:solidFill>
              </a:rPr>
              <a:t>, 2018</a:t>
            </a:r>
            <a:r>
              <a:rPr lang="en-US" sz="1200" b="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2" name="Picture 1" descr="Rob - Methylation Fi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0"/>
          <a:stretch/>
        </p:blipFill>
        <p:spPr>
          <a:xfrm>
            <a:off x="279657" y="1214315"/>
            <a:ext cx="5109261" cy="50329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88879" y="1673045"/>
            <a:ext cx="2840256" cy="1933955"/>
            <a:chOff x="5788879" y="1673045"/>
            <a:chExt cx="2840256" cy="1933955"/>
          </a:xfrm>
        </p:grpSpPr>
        <p:pic>
          <p:nvPicPr>
            <p:cNvPr id="6" name="Picture 5" descr="Circle1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879" y="1673045"/>
              <a:ext cx="2840256" cy="16173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88879" y="3391556"/>
              <a:ext cx="283953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Overlap of DEGs and DMRs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70580" y="4674972"/>
            <a:ext cx="921522" cy="1482811"/>
            <a:chOff x="6753663" y="2991708"/>
            <a:chExt cx="921522" cy="1482811"/>
          </a:xfrm>
        </p:grpSpPr>
        <p:pic>
          <p:nvPicPr>
            <p:cNvPr id="13" name="Picture 12" descr="Rob - Methylation Fi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36" t="34770" b="35768"/>
            <a:stretch/>
          </p:blipFill>
          <p:spPr>
            <a:xfrm>
              <a:off x="6753663" y="2991708"/>
              <a:ext cx="921522" cy="148281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794500" y="4289106"/>
              <a:ext cx="839230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 smtClean="0"/>
                <a:t>H </a:t>
              </a:r>
              <a:r>
                <a:rPr lang="en-US" sz="1000" dirty="0"/>
                <a:t>= C, A, </a:t>
              </a:r>
              <a:r>
                <a:rPr lang="en-US" sz="1000" dirty="0" smtClean="0"/>
                <a:t>T </a:t>
              </a:r>
              <a:endParaRPr lang="en-US" sz="1000" dirty="0"/>
            </a:p>
          </p:txBody>
        </p:sp>
      </p:grpSp>
      <p:cxnSp>
        <p:nvCxnSpPr>
          <p:cNvPr id="15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 bwMode="auto">
          <a:xfrm>
            <a:off x="1143000" y="6045200"/>
            <a:ext cx="3924300" cy="1651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200" y="6007100"/>
            <a:ext cx="3739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  AHB                                      EHB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26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0" y="235384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Foundations of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Sociogenomics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258" y="1568270"/>
            <a:ext cx="8305343" cy="301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Social behavior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is influenced by </a:t>
            </a:r>
            <a:r>
              <a:rPr lang="en-US" sz="2800" dirty="0">
                <a:solidFill>
                  <a:srgbClr val="FFFFFF"/>
                </a:solidFill>
              </a:rPr>
              <a:t>genes and </a:t>
            </a:r>
            <a:r>
              <a:rPr lang="en-US" sz="2800" dirty="0" smtClean="0">
                <a:solidFill>
                  <a:srgbClr val="FFFFFF"/>
                </a:solidFill>
              </a:rPr>
              <a:t>shaped by evolution (Wilson 1971, </a:t>
            </a:r>
            <a:r>
              <a:rPr lang="en-US" sz="2800" i="1" dirty="0" smtClean="0">
                <a:solidFill>
                  <a:srgbClr val="FFFFFF"/>
                </a:solidFill>
              </a:rPr>
              <a:t>Sociobiology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Gene function is </a:t>
            </a:r>
            <a:r>
              <a:rPr lang="en-US" sz="2800" dirty="0">
                <a:solidFill>
                  <a:srgbClr val="FFFFFF"/>
                </a:solidFill>
              </a:rPr>
              <a:t>conserved between </a:t>
            </a:r>
            <a:r>
              <a:rPr lang="en-US" sz="2800" dirty="0" smtClean="0">
                <a:solidFill>
                  <a:srgbClr val="FFFFFF"/>
                </a:solidFill>
              </a:rPr>
              <a:t>vertebrates and invertebrates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Carroll et al.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2001, </a:t>
            </a:r>
            <a:r>
              <a:rPr lang="en-US" sz="28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From DNA to Diversity: Molecular Genetics and the Evolution of Animal </a:t>
            </a:r>
            <a:r>
              <a:rPr lang="en-US" sz="2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Design)</a:t>
            </a:r>
            <a:endParaRPr lang="en-US" sz="2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883"/>
            <a:ext cx="91440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Principles of </a:t>
            </a:r>
            <a:r>
              <a:rPr lang="en-US" sz="3600" dirty="0" err="1" smtClean="0">
                <a:solidFill>
                  <a:srgbClr val="FFFF00"/>
                </a:solidFill>
              </a:rPr>
              <a:t>Sociogenomics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25" y="1383660"/>
            <a:ext cx="8698899" cy="387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1) Brain gene activity is closely linked with behavior, across the time scales: from physiological to evolutionary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2) Environmentally induced changes in gene activity cause changes in behavior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3) Relationship between genes and behavior is highly conserved, from animals to humans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cxnSp>
        <p:nvCxnSpPr>
          <p:cNvPr id="4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7758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46"/>
          <p:cNvSpPr txBox="1">
            <a:spLocks noChangeArrowheads="1"/>
          </p:cNvSpPr>
          <p:nvPr/>
        </p:nvSpPr>
        <p:spPr bwMode="auto">
          <a:xfrm>
            <a:off x="5750514" y="6228942"/>
            <a:ext cx="335338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1200" b="0" dirty="0" err="1" smtClean="0">
                <a:solidFill>
                  <a:schemeClr val="bg1"/>
                </a:solidFill>
                <a:latin typeface="Arial"/>
                <a:cs typeface="Arial"/>
              </a:rPr>
              <a:t>Shpigler</a:t>
            </a:r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 et al. </a:t>
            </a:r>
            <a:r>
              <a:rPr lang="en-US" sz="1200" b="0" i="1" dirty="0" smtClean="0">
                <a:solidFill>
                  <a:schemeClr val="bg1"/>
                </a:solidFill>
                <a:latin typeface="Arial"/>
                <a:cs typeface="Arial"/>
              </a:rPr>
              <a:t>Genes, Brain and Behavior,</a:t>
            </a:r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 2017</a:t>
            </a:r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54835" name="Rectangle 147"/>
          <p:cNvSpPr>
            <a:spLocks noChangeArrowheads="1"/>
          </p:cNvSpPr>
          <p:nvPr/>
        </p:nvSpPr>
        <p:spPr bwMode="auto">
          <a:xfrm>
            <a:off x="0" y="262464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Effects on Future Behavior</a:t>
            </a:r>
            <a:endParaRPr lang="en-US" sz="3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57" name="Rectangle 233"/>
          <p:cNvSpPr>
            <a:spLocks noChangeArrowheads="1"/>
          </p:cNvSpPr>
          <p:nvPr/>
        </p:nvSpPr>
        <p:spPr bwMode="auto">
          <a:xfrm>
            <a:off x="313532" y="1336712"/>
            <a:ext cx="8516937" cy="480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cxnSp>
        <p:nvCxnSpPr>
          <p:cNvPr id="114" name="Straight Connector 42"/>
          <p:cNvCxnSpPr>
            <a:cxnSpLocks noChangeShapeType="1"/>
          </p:cNvCxnSpPr>
          <p:nvPr/>
        </p:nvCxnSpPr>
        <p:spPr bwMode="auto">
          <a:xfrm>
            <a:off x="201613" y="1047753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2" name="Group 11"/>
          <p:cNvGrpSpPr/>
          <p:nvPr/>
        </p:nvGrpSpPr>
        <p:grpSpPr>
          <a:xfrm>
            <a:off x="440542" y="1790403"/>
            <a:ext cx="8262917" cy="3325433"/>
            <a:chOff x="405120" y="2372647"/>
            <a:chExt cx="8262917" cy="3325433"/>
          </a:xfrm>
        </p:grpSpPr>
        <p:grpSp>
          <p:nvGrpSpPr>
            <p:cNvPr id="11" name="Group 10"/>
            <p:cNvGrpSpPr/>
            <p:nvPr/>
          </p:nvGrpSpPr>
          <p:grpSpPr>
            <a:xfrm>
              <a:off x="4989383" y="2486929"/>
              <a:ext cx="3678654" cy="3096602"/>
              <a:chOff x="4795466" y="2486928"/>
              <a:chExt cx="3970263" cy="3342071"/>
            </a:xfrm>
          </p:grpSpPr>
          <p:sp>
            <p:nvSpPr>
              <p:cNvPr id="43062" name="Text Box 9"/>
              <p:cNvSpPr txBox="1">
                <a:spLocks noChangeArrowheads="1"/>
              </p:cNvSpPr>
              <p:nvPr/>
            </p:nvSpPr>
            <p:spPr bwMode="auto">
              <a:xfrm>
                <a:off x="5701161" y="3835985"/>
                <a:ext cx="85585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fr-FR" sz="12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  <a:endParaRPr lang="en-US" sz="12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63" name="Rectangle 10"/>
              <p:cNvSpPr>
                <a:spLocks noChangeArrowheads="1"/>
              </p:cNvSpPr>
              <p:nvPr/>
            </p:nvSpPr>
            <p:spPr bwMode="auto">
              <a:xfrm>
                <a:off x="6255038" y="3445760"/>
                <a:ext cx="17117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fr-FR" sz="1200" b="1">
                    <a:solidFill>
                      <a:schemeClr val="tx1"/>
                    </a:solidFill>
                    <a:latin typeface="Arial"/>
                    <a:cs typeface="Arial"/>
                  </a:rPr>
                  <a:t>ac</a:t>
                </a:r>
                <a:endParaRPr lang="en-US" sz="1200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64" name="Rectangle 11"/>
              <p:cNvSpPr>
                <a:spLocks noChangeArrowheads="1"/>
              </p:cNvSpPr>
              <p:nvPr/>
            </p:nvSpPr>
            <p:spPr bwMode="auto">
              <a:xfrm>
                <a:off x="8036799" y="2964860"/>
                <a:ext cx="1795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fr-FR" sz="1200" b="1" dirty="0" err="1">
                    <a:solidFill>
                      <a:schemeClr val="tx1"/>
                    </a:solidFill>
                    <a:latin typeface="Arial"/>
                    <a:cs typeface="Arial"/>
                  </a:rPr>
                  <a:t>bc</a:t>
                </a:r>
                <a:endParaRPr lang="en-US" sz="12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65" name="Rectangle 12"/>
              <p:cNvSpPr>
                <a:spLocks noChangeArrowheads="1"/>
              </p:cNvSpPr>
              <p:nvPr/>
            </p:nvSpPr>
            <p:spPr bwMode="auto">
              <a:xfrm>
                <a:off x="7437698" y="2909808"/>
                <a:ext cx="17958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fr-FR" sz="1200" b="1" dirty="0" err="1">
                    <a:solidFill>
                      <a:schemeClr val="tx1"/>
                    </a:solidFill>
                    <a:latin typeface="Arial"/>
                    <a:cs typeface="Arial"/>
                  </a:rPr>
                  <a:t>bc</a:t>
                </a:r>
                <a:endParaRPr lang="en-US" sz="12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66" name="Rectangle 13"/>
              <p:cNvSpPr>
                <a:spLocks noChangeArrowheads="1"/>
              </p:cNvSpPr>
              <p:nvPr/>
            </p:nvSpPr>
            <p:spPr bwMode="auto">
              <a:xfrm>
                <a:off x="6894344" y="2817513"/>
                <a:ext cx="9400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fr-FR" sz="12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b</a:t>
                </a:r>
                <a:endParaRPr lang="en-US" sz="12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75" name="Rectangle 1050"/>
              <p:cNvSpPr>
                <a:spLocks noChangeArrowheads="1"/>
              </p:cNvSpPr>
              <p:nvPr/>
            </p:nvSpPr>
            <p:spPr bwMode="auto">
              <a:xfrm rot="16200000">
                <a:off x="3718578" y="3962440"/>
                <a:ext cx="233844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Colony responsiveness</a:t>
                </a:r>
              </a:p>
            </p:txBody>
          </p:sp>
          <p:sp>
            <p:nvSpPr>
              <p:cNvPr id="43091" name="Freeform 1066"/>
              <p:cNvSpPr>
                <a:spLocks/>
              </p:cNvSpPr>
              <p:nvPr/>
            </p:nvSpPr>
            <p:spPr bwMode="auto">
              <a:xfrm>
                <a:off x="5756906" y="3558833"/>
                <a:ext cx="2364019" cy="966658"/>
              </a:xfrm>
              <a:custGeom>
                <a:avLst/>
                <a:gdLst>
                  <a:gd name="T0" fmla="*/ 0 w 1460"/>
                  <a:gd name="T1" fmla="*/ 597 h 597"/>
                  <a:gd name="T2" fmla="*/ 365 w 1460"/>
                  <a:gd name="T3" fmla="*/ 402 h 597"/>
                  <a:gd name="T4" fmla="*/ 730 w 1460"/>
                  <a:gd name="T5" fmla="*/ 0 h 597"/>
                  <a:gd name="T6" fmla="*/ 1095 w 1460"/>
                  <a:gd name="T7" fmla="*/ 171 h 597"/>
                  <a:gd name="T8" fmla="*/ 1460 w 1460"/>
                  <a:gd name="T9" fmla="*/ 171 h 5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60"/>
                  <a:gd name="T16" fmla="*/ 0 h 597"/>
                  <a:gd name="T17" fmla="*/ 1460 w 1460"/>
                  <a:gd name="T18" fmla="*/ 597 h 5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60" h="597">
                    <a:moveTo>
                      <a:pt x="0" y="597"/>
                    </a:moveTo>
                    <a:lnTo>
                      <a:pt x="365" y="402"/>
                    </a:lnTo>
                    <a:lnTo>
                      <a:pt x="730" y="0"/>
                    </a:lnTo>
                    <a:lnTo>
                      <a:pt x="1095" y="171"/>
                    </a:lnTo>
                    <a:lnTo>
                      <a:pt x="1460" y="171"/>
                    </a:lnTo>
                  </a:path>
                </a:pathLst>
              </a:cu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92" name="Line 1067"/>
              <p:cNvSpPr>
                <a:spLocks noChangeShapeType="1"/>
              </p:cNvSpPr>
              <p:nvPr/>
            </p:nvSpPr>
            <p:spPr bwMode="auto">
              <a:xfrm flipV="1">
                <a:off x="5756906" y="4065640"/>
                <a:ext cx="1619" cy="459850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3" name="Line 1068"/>
              <p:cNvSpPr>
                <a:spLocks noChangeShapeType="1"/>
              </p:cNvSpPr>
              <p:nvPr/>
            </p:nvSpPr>
            <p:spPr bwMode="auto">
              <a:xfrm>
                <a:off x="5721284" y="4065640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4" name="Line 1069"/>
              <p:cNvSpPr>
                <a:spLocks noChangeShapeType="1"/>
              </p:cNvSpPr>
              <p:nvPr/>
            </p:nvSpPr>
            <p:spPr bwMode="auto">
              <a:xfrm>
                <a:off x="5756906" y="4525491"/>
                <a:ext cx="1619" cy="459850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5" name="Line 1070"/>
              <p:cNvSpPr>
                <a:spLocks noChangeShapeType="1"/>
              </p:cNvSpPr>
              <p:nvPr/>
            </p:nvSpPr>
            <p:spPr bwMode="auto">
              <a:xfrm>
                <a:off x="5721284" y="4985341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6" name="Freeform 1071"/>
              <p:cNvSpPr>
                <a:spLocks/>
              </p:cNvSpPr>
              <p:nvPr/>
            </p:nvSpPr>
            <p:spPr bwMode="auto">
              <a:xfrm>
                <a:off x="5677566" y="4442912"/>
                <a:ext cx="153823" cy="150585"/>
              </a:xfrm>
              <a:custGeom>
                <a:avLst/>
                <a:gdLst>
                  <a:gd name="T0" fmla="*/ 53 w 95"/>
                  <a:gd name="T1" fmla="*/ 0 h 105"/>
                  <a:gd name="T2" fmla="*/ 62 w 95"/>
                  <a:gd name="T3" fmla="*/ 2 h 105"/>
                  <a:gd name="T4" fmla="*/ 70 w 95"/>
                  <a:gd name="T5" fmla="*/ 4 h 105"/>
                  <a:gd name="T6" fmla="*/ 78 w 95"/>
                  <a:gd name="T7" fmla="*/ 6 h 105"/>
                  <a:gd name="T8" fmla="*/ 85 w 95"/>
                  <a:gd name="T9" fmla="*/ 10 h 105"/>
                  <a:gd name="T10" fmla="*/ 90 w 95"/>
                  <a:gd name="T11" fmla="*/ 13 h 105"/>
                  <a:gd name="T12" fmla="*/ 93 w 95"/>
                  <a:gd name="T13" fmla="*/ 18 h 105"/>
                  <a:gd name="T14" fmla="*/ 95 w 95"/>
                  <a:gd name="T15" fmla="*/ 23 h 105"/>
                  <a:gd name="T16" fmla="*/ 95 w 95"/>
                  <a:gd name="T17" fmla="*/ 27 h 105"/>
                  <a:gd name="T18" fmla="*/ 93 w 95"/>
                  <a:gd name="T19" fmla="*/ 33 h 105"/>
                  <a:gd name="T20" fmla="*/ 90 w 95"/>
                  <a:gd name="T21" fmla="*/ 37 h 105"/>
                  <a:gd name="T22" fmla="*/ 85 w 95"/>
                  <a:gd name="T23" fmla="*/ 41 h 105"/>
                  <a:gd name="T24" fmla="*/ 78 w 95"/>
                  <a:gd name="T25" fmla="*/ 45 h 105"/>
                  <a:gd name="T26" fmla="*/ 70 w 95"/>
                  <a:gd name="T27" fmla="*/ 48 h 105"/>
                  <a:gd name="T28" fmla="*/ 62 w 95"/>
                  <a:gd name="T29" fmla="*/ 50 h 105"/>
                  <a:gd name="T30" fmla="*/ 53 w 95"/>
                  <a:gd name="T31" fmla="*/ 51 h 105"/>
                  <a:gd name="T32" fmla="*/ 43 w 95"/>
                  <a:gd name="T33" fmla="*/ 51 h 105"/>
                  <a:gd name="T34" fmla="*/ 34 w 95"/>
                  <a:gd name="T35" fmla="*/ 50 h 105"/>
                  <a:gd name="T36" fmla="*/ 25 w 95"/>
                  <a:gd name="T37" fmla="*/ 48 h 105"/>
                  <a:gd name="T38" fmla="*/ 18 w 95"/>
                  <a:gd name="T39" fmla="*/ 45 h 105"/>
                  <a:gd name="T40" fmla="*/ 11 w 95"/>
                  <a:gd name="T41" fmla="*/ 41 h 105"/>
                  <a:gd name="T42" fmla="*/ 6 w 95"/>
                  <a:gd name="T43" fmla="*/ 37 h 105"/>
                  <a:gd name="T44" fmla="*/ 2 w 95"/>
                  <a:gd name="T45" fmla="*/ 33 h 105"/>
                  <a:gd name="T46" fmla="*/ 1 w 95"/>
                  <a:gd name="T47" fmla="*/ 27 h 105"/>
                  <a:gd name="T48" fmla="*/ 1 w 95"/>
                  <a:gd name="T49" fmla="*/ 23 h 105"/>
                  <a:gd name="T50" fmla="*/ 2 w 95"/>
                  <a:gd name="T51" fmla="*/ 18 h 105"/>
                  <a:gd name="T52" fmla="*/ 6 w 95"/>
                  <a:gd name="T53" fmla="*/ 13 h 105"/>
                  <a:gd name="T54" fmla="*/ 11 w 95"/>
                  <a:gd name="T55" fmla="*/ 10 h 105"/>
                  <a:gd name="T56" fmla="*/ 18 w 95"/>
                  <a:gd name="T57" fmla="*/ 6 h 105"/>
                  <a:gd name="T58" fmla="*/ 25 w 95"/>
                  <a:gd name="T59" fmla="*/ 4 h 105"/>
                  <a:gd name="T60" fmla="*/ 34 w 95"/>
                  <a:gd name="T61" fmla="*/ 2 h 105"/>
                  <a:gd name="T62" fmla="*/ 43 w 95"/>
                  <a:gd name="T63" fmla="*/ 0 h 105"/>
                  <a:gd name="T64" fmla="*/ 48 w 95"/>
                  <a:gd name="T65" fmla="*/ 0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105"/>
                  <a:gd name="T101" fmla="*/ 95 w 95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105">
                    <a:moveTo>
                      <a:pt x="48" y="0"/>
                    </a:moveTo>
                    <a:lnTo>
                      <a:pt x="53" y="0"/>
                    </a:lnTo>
                    <a:lnTo>
                      <a:pt x="57" y="1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9"/>
                    </a:lnTo>
                    <a:lnTo>
                      <a:pt x="78" y="12"/>
                    </a:lnTo>
                    <a:lnTo>
                      <a:pt x="81" y="15"/>
                    </a:lnTo>
                    <a:lnTo>
                      <a:pt x="85" y="19"/>
                    </a:lnTo>
                    <a:lnTo>
                      <a:pt x="87" y="23"/>
                    </a:lnTo>
                    <a:lnTo>
                      <a:pt x="90" y="28"/>
                    </a:lnTo>
                    <a:lnTo>
                      <a:pt x="92" y="32"/>
                    </a:lnTo>
                    <a:lnTo>
                      <a:pt x="93" y="37"/>
                    </a:lnTo>
                    <a:lnTo>
                      <a:pt x="94" y="42"/>
                    </a:lnTo>
                    <a:lnTo>
                      <a:pt x="95" y="47"/>
                    </a:lnTo>
                    <a:lnTo>
                      <a:pt x="95" y="53"/>
                    </a:lnTo>
                    <a:lnTo>
                      <a:pt x="95" y="58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2" y="73"/>
                    </a:lnTo>
                    <a:lnTo>
                      <a:pt x="90" y="77"/>
                    </a:lnTo>
                    <a:lnTo>
                      <a:pt x="87" y="82"/>
                    </a:lnTo>
                    <a:lnTo>
                      <a:pt x="85" y="86"/>
                    </a:lnTo>
                    <a:lnTo>
                      <a:pt x="81" y="90"/>
                    </a:lnTo>
                    <a:lnTo>
                      <a:pt x="78" y="93"/>
                    </a:lnTo>
                    <a:lnTo>
                      <a:pt x="74" y="96"/>
                    </a:lnTo>
                    <a:lnTo>
                      <a:pt x="70" y="99"/>
                    </a:lnTo>
                    <a:lnTo>
                      <a:pt x="66" y="101"/>
                    </a:lnTo>
                    <a:lnTo>
                      <a:pt x="62" y="103"/>
                    </a:lnTo>
                    <a:lnTo>
                      <a:pt x="57" y="104"/>
                    </a:lnTo>
                    <a:lnTo>
                      <a:pt x="53" y="105"/>
                    </a:lnTo>
                    <a:lnTo>
                      <a:pt x="48" y="105"/>
                    </a:lnTo>
                    <a:lnTo>
                      <a:pt x="43" y="105"/>
                    </a:lnTo>
                    <a:lnTo>
                      <a:pt x="38" y="104"/>
                    </a:lnTo>
                    <a:lnTo>
                      <a:pt x="34" y="103"/>
                    </a:lnTo>
                    <a:lnTo>
                      <a:pt x="30" y="101"/>
                    </a:lnTo>
                    <a:lnTo>
                      <a:pt x="25" y="99"/>
                    </a:lnTo>
                    <a:lnTo>
                      <a:pt x="22" y="96"/>
                    </a:lnTo>
                    <a:lnTo>
                      <a:pt x="18" y="93"/>
                    </a:lnTo>
                    <a:lnTo>
                      <a:pt x="14" y="90"/>
                    </a:lnTo>
                    <a:lnTo>
                      <a:pt x="11" y="86"/>
                    </a:lnTo>
                    <a:lnTo>
                      <a:pt x="8" y="82"/>
                    </a:lnTo>
                    <a:lnTo>
                      <a:pt x="6" y="77"/>
                    </a:lnTo>
                    <a:lnTo>
                      <a:pt x="4" y="73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8"/>
                    </a:lnTo>
                    <a:lnTo>
                      <a:pt x="0" y="53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2" y="37"/>
                    </a:lnTo>
                    <a:lnTo>
                      <a:pt x="4" y="32"/>
                    </a:lnTo>
                    <a:lnTo>
                      <a:pt x="6" y="28"/>
                    </a:lnTo>
                    <a:lnTo>
                      <a:pt x="8" y="23"/>
                    </a:lnTo>
                    <a:lnTo>
                      <a:pt x="11" y="19"/>
                    </a:lnTo>
                    <a:lnTo>
                      <a:pt x="14" y="15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8" y="1"/>
                    </a:lnTo>
                    <a:lnTo>
                      <a:pt x="4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7C7"/>
              </a:solidFill>
              <a:ln w="26988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097" name="Line 1072"/>
              <p:cNvSpPr>
                <a:spLocks noChangeShapeType="1"/>
              </p:cNvSpPr>
              <p:nvPr/>
            </p:nvSpPr>
            <p:spPr bwMode="auto">
              <a:xfrm flipV="1">
                <a:off x="6347911" y="3680273"/>
                <a:ext cx="1619" cy="529476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8" name="Line 1073"/>
              <p:cNvSpPr>
                <a:spLocks noChangeShapeType="1"/>
              </p:cNvSpPr>
              <p:nvPr/>
            </p:nvSpPr>
            <p:spPr bwMode="auto">
              <a:xfrm>
                <a:off x="6312288" y="3680273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99" name="Line 1074"/>
              <p:cNvSpPr>
                <a:spLocks noChangeShapeType="1"/>
              </p:cNvSpPr>
              <p:nvPr/>
            </p:nvSpPr>
            <p:spPr bwMode="auto">
              <a:xfrm>
                <a:off x="6347911" y="4209748"/>
                <a:ext cx="1619" cy="527856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0" name="Line 1075"/>
              <p:cNvSpPr>
                <a:spLocks noChangeShapeType="1"/>
              </p:cNvSpPr>
              <p:nvPr/>
            </p:nvSpPr>
            <p:spPr bwMode="auto">
              <a:xfrm>
                <a:off x="6312288" y="4737605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1" name="Freeform 1076"/>
              <p:cNvSpPr>
                <a:spLocks/>
              </p:cNvSpPr>
              <p:nvPr/>
            </p:nvSpPr>
            <p:spPr bwMode="auto">
              <a:xfrm>
                <a:off x="6268570" y="4127169"/>
                <a:ext cx="153823" cy="152204"/>
              </a:xfrm>
              <a:custGeom>
                <a:avLst/>
                <a:gdLst>
                  <a:gd name="T0" fmla="*/ 53 w 95"/>
                  <a:gd name="T1" fmla="*/ 0 h 106"/>
                  <a:gd name="T2" fmla="*/ 62 w 95"/>
                  <a:gd name="T3" fmla="*/ 2 h 106"/>
                  <a:gd name="T4" fmla="*/ 70 w 95"/>
                  <a:gd name="T5" fmla="*/ 4 h 106"/>
                  <a:gd name="T6" fmla="*/ 78 w 95"/>
                  <a:gd name="T7" fmla="*/ 6 h 106"/>
                  <a:gd name="T8" fmla="*/ 85 w 95"/>
                  <a:gd name="T9" fmla="*/ 10 h 106"/>
                  <a:gd name="T10" fmla="*/ 90 w 95"/>
                  <a:gd name="T11" fmla="*/ 14 h 106"/>
                  <a:gd name="T12" fmla="*/ 93 w 95"/>
                  <a:gd name="T13" fmla="*/ 19 h 106"/>
                  <a:gd name="T14" fmla="*/ 95 w 95"/>
                  <a:gd name="T15" fmla="*/ 24 h 106"/>
                  <a:gd name="T16" fmla="*/ 95 w 95"/>
                  <a:gd name="T17" fmla="*/ 27 h 106"/>
                  <a:gd name="T18" fmla="*/ 93 w 95"/>
                  <a:gd name="T19" fmla="*/ 33 h 106"/>
                  <a:gd name="T20" fmla="*/ 90 w 95"/>
                  <a:gd name="T21" fmla="*/ 38 h 106"/>
                  <a:gd name="T22" fmla="*/ 85 w 95"/>
                  <a:gd name="T23" fmla="*/ 41 h 106"/>
                  <a:gd name="T24" fmla="*/ 78 w 95"/>
                  <a:gd name="T25" fmla="*/ 46 h 106"/>
                  <a:gd name="T26" fmla="*/ 70 w 95"/>
                  <a:gd name="T27" fmla="*/ 49 h 106"/>
                  <a:gd name="T28" fmla="*/ 62 w 95"/>
                  <a:gd name="T29" fmla="*/ 51 h 106"/>
                  <a:gd name="T30" fmla="*/ 53 w 95"/>
                  <a:gd name="T31" fmla="*/ 52 h 106"/>
                  <a:gd name="T32" fmla="*/ 43 w 95"/>
                  <a:gd name="T33" fmla="*/ 52 h 106"/>
                  <a:gd name="T34" fmla="*/ 34 w 95"/>
                  <a:gd name="T35" fmla="*/ 51 h 106"/>
                  <a:gd name="T36" fmla="*/ 26 w 95"/>
                  <a:gd name="T37" fmla="*/ 49 h 106"/>
                  <a:gd name="T38" fmla="*/ 18 w 95"/>
                  <a:gd name="T39" fmla="*/ 46 h 106"/>
                  <a:gd name="T40" fmla="*/ 11 w 95"/>
                  <a:gd name="T41" fmla="*/ 41 h 106"/>
                  <a:gd name="T42" fmla="*/ 6 w 95"/>
                  <a:gd name="T43" fmla="*/ 38 h 106"/>
                  <a:gd name="T44" fmla="*/ 2 w 95"/>
                  <a:gd name="T45" fmla="*/ 33 h 106"/>
                  <a:gd name="T46" fmla="*/ 1 w 95"/>
                  <a:gd name="T47" fmla="*/ 27 h 106"/>
                  <a:gd name="T48" fmla="*/ 1 w 95"/>
                  <a:gd name="T49" fmla="*/ 24 h 106"/>
                  <a:gd name="T50" fmla="*/ 2 w 95"/>
                  <a:gd name="T51" fmla="*/ 19 h 106"/>
                  <a:gd name="T52" fmla="*/ 6 w 95"/>
                  <a:gd name="T53" fmla="*/ 14 h 106"/>
                  <a:gd name="T54" fmla="*/ 11 w 95"/>
                  <a:gd name="T55" fmla="*/ 10 h 106"/>
                  <a:gd name="T56" fmla="*/ 18 w 95"/>
                  <a:gd name="T57" fmla="*/ 6 h 106"/>
                  <a:gd name="T58" fmla="*/ 26 w 95"/>
                  <a:gd name="T59" fmla="*/ 4 h 106"/>
                  <a:gd name="T60" fmla="*/ 34 w 95"/>
                  <a:gd name="T61" fmla="*/ 2 h 106"/>
                  <a:gd name="T62" fmla="*/ 43 w 95"/>
                  <a:gd name="T63" fmla="*/ 0 h 106"/>
                  <a:gd name="T64" fmla="*/ 48 w 95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106"/>
                  <a:gd name="T101" fmla="*/ 95 w 95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106">
                    <a:moveTo>
                      <a:pt x="48" y="0"/>
                    </a:moveTo>
                    <a:lnTo>
                      <a:pt x="53" y="0"/>
                    </a:lnTo>
                    <a:lnTo>
                      <a:pt x="57" y="1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9"/>
                    </a:lnTo>
                    <a:lnTo>
                      <a:pt x="78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7" y="24"/>
                    </a:lnTo>
                    <a:lnTo>
                      <a:pt x="90" y="28"/>
                    </a:lnTo>
                    <a:lnTo>
                      <a:pt x="92" y="33"/>
                    </a:lnTo>
                    <a:lnTo>
                      <a:pt x="93" y="38"/>
                    </a:lnTo>
                    <a:lnTo>
                      <a:pt x="94" y="43"/>
                    </a:lnTo>
                    <a:lnTo>
                      <a:pt x="95" y="48"/>
                    </a:lnTo>
                    <a:lnTo>
                      <a:pt x="95" y="53"/>
                    </a:lnTo>
                    <a:lnTo>
                      <a:pt x="95" y="58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2" y="73"/>
                    </a:lnTo>
                    <a:lnTo>
                      <a:pt x="90" y="78"/>
                    </a:lnTo>
                    <a:lnTo>
                      <a:pt x="87" y="82"/>
                    </a:lnTo>
                    <a:lnTo>
                      <a:pt x="85" y="86"/>
                    </a:lnTo>
                    <a:lnTo>
                      <a:pt x="81" y="90"/>
                    </a:lnTo>
                    <a:lnTo>
                      <a:pt x="78" y="94"/>
                    </a:lnTo>
                    <a:lnTo>
                      <a:pt x="74" y="97"/>
                    </a:lnTo>
                    <a:lnTo>
                      <a:pt x="70" y="100"/>
                    </a:lnTo>
                    <a:lnTo>
                      <a:pt x="66" y="102"/>
                    </a:lnTo>
                    <a:lnTo>
                      <a:pt x="62" y="104"/>
                    </a:lnTo>
                    <a:lnTo>
                      <a:pt x="57" y="105"/>
                    </a:lnTo>
                    <a:lnTo>
                      <a:pt x="53" y="106"/>
                    </a:lnTo>
                    <a:lnTo>
                      <a:pt x="48" y="106"/>
                    </a:lnTo>
                    <a:lnTo>
                      <a:pt x="43" y="106"/>
                    </a:lnTo>
                    <a:lnTo>
                      <a:pt x="38" y="105"/>
                    </a:lnTo>
                    <a:lnTo>
                      <a:pt x="34" y="104"/>
                    </a:lnTo>
                    <a:lnTo>
                      <a:pt x="30" y="102"/>
                    </a:lnTo>
                    <a:lnTo>
                      <a:pt x="26" y="100"/>
                    </a:lnTo>
                    <a:lnTo>
                      <a:pt x="22" y="97"/>
                    </a:lnTo>
                    <a:lnTo>
                      <a:pt x="18" y="94"/>
                    </a:lnTo>
                    <a:lnTo>
                      <a:pt x="14" y="90"/>
                    </a:lnTo>
                    <a:lnTo>
                      <a:pt x="11" y="86"/>
                    </a:lnTo>
                    <a:lnTo>
                      <a:pt x="8" y="82"/>
                    </a:lnTo>
                    <a:lnTo>
                      <a:pt x="6" y="78"/>
                    </a:lnTo>
                    <a:lnTo>
                      <a:pt x="4" y="73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8"/>
                    </a:lnTo>
                    <a:lnTo>
                      <a:pt x="0" y="53"/>
                    </a:lnTo>
                    <a:lnTo>
                      <a:pt x="1" y="48"/>
                    </a:lnTo>
                    <a:lnTo>
                      <a:pt x="1" y="43"/>
                    </a:lnTo>
                    <a:lnTo>
                      <a:pt x="2" y="38"/>
                    </a:lnTo>
                    <a:lnTo>
                      <a:pt x="4" y="33"/>
                    </a:lnTo>
                    <a:lnTo>
                      <a:pt x="6" y="28"/>
                    </a:lnTo>
                    <a:lnTo>
                      <a:pt x="8" y="24"/>
                    </a:lnTo>
                    <a:lnTo>
                      <a:pt x="11" y="20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6" y="6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8" y="1"/>
                    </a:lnTo>
                    <a:lnTo>
                      <a:pt x="4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7C7"/>
              </a:solidFill>
              <a:ln w="26988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102" name="Line 1077"/>
              <p:cNvSpPr>
                <a:spLocks noChangeShapeType="1"/>
              </p:cNvSpPr>
              <p:nvPr/>
            </p:nvSpPr>
            <p:spPr bwMode="auto">
              <a:xfrm flipV="1">
                <a:off x="6938916" y="3050407"/>
                <a:ext cx="1619" cy="508426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3" name="Line 1078"/>
              <p:cNvSpPr>
                <a:spLocks noChangeShapeType="1"/>
              </p:cNvSpPr>
              <p:nvPr/>
            </p:nvSpPr>
            <p:spPr bwMode="auto">
              <a:xfrm>
                <a:off x="6903293" y="3050407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4" name="Line 1079"/>
              <p:cNvSpPr>
                <a:spLocks noChangeShapeType="1"/>
              </p:cNvSpPr>
              <p:nvPr/>
            </p:nvSpPr>
            <p:spPr bwMode="auto">
              <a:xfrm>
                <a:off x="6938916" y="3558833"/>
                <a:ext cx="1619" cy="510045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5" name="Line 1080"/>
              <p:cNvSpPr>
                <a:spLocks noChangeShapeType="1"/>
              </p:cNvSpPr>
              <p:nvPr/>
            </p:nvSpPr>
            <p:spPr bwMode="auto">
              <a:xfrm>
                <a:off x="6903293" y="4068878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6" name="Freeform 1081"/>
              <p:cNvSpPr>
                <a:spLocks/>
              </p:cNvSpPr>
              <p:nvPr/>
            </p:nvSpPr>
            <p:spPr bwMode="auto">
              <a:xfrm>
                <a:off x="6859575" y="3476254"/>
                <a:ext cx="153823" cy="152204"/>
              </a:xfrm>
              <a:custGeom>
                <a:avLst/>
                <a:gdLst>
                  <a:gd name="T0" fmla="*/ 53 w 95"/>
                  <a:gd name="T1" fmla="*/ 1 h 106"/>
                  <a:gd name="T2" fmla="*/ 62 w 95"/>
                  <a:gd name="T3" fmla="*/ 2 h 106"/>
                  <a:gd name="T4" fmla="*/ 70 w 95"/>
                  <a:gd name="T5" fmla="*/ 4 h 106"/>
                  <a:gd name="T6" fmla="*/ 78 w 95"/>
                  <a:gd name="T7" fmla="*/ 6 h 106"/>
                  <a:gd name="T8" fmla="*/ 85 w 95"/>
                  <a:gd name="T9" fmla="*/ 10 h 106"/>
                  <a:gd name="T10" fmla="*/ 90 w 95"/>
                  <a:gd name="T11" fmla="*/ 14 h 106"/>
                  <a:gd name="T12" fmla="*/ 93 w 95"/>
                  <a:gd name="T13" fmla="*/ 19 h 106"/>
                  <a:gd name="T14" fmla="*/ 95 w 95"/>
                  <a:gd name="T15" fmla="*/ 24 h 106"/>
                  <a:gd name="T16" fmla="*/ 95 w 95"/>
                  <a:gd name="T17" fmla="*/ 27 h 106"/>
                  <a:gd name="T18" fmla="*/ 93 w 95"/>
                  <a:gd name="T19" fmla="*/ 34 h 106"/>
                  <a:gd name="T20" fmla="*/ 90 w 95"/>
                  <a:gd name="T21" fmla="*/ 38 h 106"/>
                  <a:gd name="T22" fmla="*/ 85 w 95"/>
                  <a:gd name="T23" fmla="*/ 41 h 106"/>
                  <a:gd name="T24" fmla="*/ 78 w 95"/>
                  <a:gd name="T25" fmla="*/ 46 h 106"/>
                  <a:gd name="T26" fmla="*/ 70 w 95"/>
                  <a:gd name="T27" fmla="*/ 49 h 106"/>
                  <a:gd name="T28" fmla="*/ 62 w 95"/>
                  <a:gd name="T29" fmla="*/ 51 h 106"/>
                  <a:gd name="T30" fmla="*/ 53 w 95"/>
                  <a:gd name="T31" fmla="*/ 52 h 106"/>
                  <a:gd name="T32" fmla="*/ 43 w 95"/>
                  <a:gd name="T33" fmla="*/ 52 h 106"/>
                  <a:gd name="T34" fmla="*/ 34 w 95"/>
                  <a:gd name="T35" fmla="*/ 51 h 106"/>
                  <a:gd name="T36" fmla="*/ 26 w 95"/>
                  <a:gd name="T37" fmla="*/ 49 h 106"/>
                  <a:gd name="T38" fmla="*/ 18 w 95"/>
                  <a:gd name="T39" fmla="*/ 46 h 106"/>
                  <a:gd name="T40" fmla="*/ 11 w 95"/>
                  <a:gd name="T41" fmla="*/ 41 h 106"/>
                  <a:gd name="T42" fmla="*/ 6 w 95"/>
                  <a:gd name="T43" fmla="*/ 38 h 106"/>
                  <a:gd name="T44" fmla="*/ 2 w 95"/>
                  <a:gd name="T45" fmla="*/ 34 h 106"/>
                  <a:gd name="T46" fmla="*/ 1 w 95"/>
                  <a:gd name="T47" fmla="*/ 27 h 106"/>
                  <a:gd name="T48" fmla="*/ 1 w 95"/>
                  <a:gd name="T49" fmla="*/ 24 h 106"/>
                  <a:gd name="T50" fmla="*/ 2 w 95"/>
                  <a:gd name="T51" fmla="*/ 19 h 106"/>
                  <a:gd name="T52" fmla="*/ 6 w 95"/>
                  <a:gd name="T53" fmla="*/ 14 h 106"/>
                  <a:gd name="T54" fmla="*/ 11 w 95"/>
                  <a:gd name="T55" fmla="*/ 10 h 106"/>
                  <a:gd name="T56" fmla="*/ 18 w 95"/>
                  <a:gd name="T57" fmla="*/ 6 h 106"/>
                  <a:gd name="T58" fmla="*/ 26 w 95"/>
                  <a:gd name="T59" fmla="*/ 4 h 106"/>
                  <a:gd name="T60" fmla="*/ 34 w 95"/>
                  <a:gd name="T61" fmla="*/ 2 h 106"/>
                  <a:gd name="T62" fmla="*/ 43 w 95"/>
                  <a:gd name="T63" fmla="*/ 1 h 106"/>
                  <a:gd name="T64" fmla="*/ 48 w 95"/>
                  <a:gd name="T65" fmla="*/ 0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106"/>
                  <a:gd name="T101" fmla="*/ 95 w 95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106">
                    <a:moveTo>
                      <a:pt x="48" y="0"/>
                    </a:moveTo>
                    <a:lnTo>
                      <a:pt x="53" y="1"/>
                    </a:lnTo>
                    <a:lnTo>
                      <a:pt x="57" y="1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9"/>
                    </a:lnTo>
                    <a:lnTo>
                      <a:pt x="78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7" y="24"/>
                    </a:lnTo>
                    <a:lnTo>
                      <a:pt x="90" y="28"/>
                    </a:lnTo>
                    <a:lnTo>
                      <a:pt x="92" y="33"/>
                    </a:lnTo>
                    <a:lnTo>
                      <a:pt x="93" y="38"/>
                    </a:lnTo>
                    <a:lnTo>
                      <a:pt x="94" y="43"/>
                    </a:lnTo>
                    <a:lnTo>
                      <a:pt x="95" y="48"/>
                    </a:lnTo>
                    <a:lnTo>
                      <a:pt x="95" y="53"/>
                    </a:lnTo>
                    <a:lnTo>
                      <a:pt x="95" y="58"/>
                    </a:lnTo>
                    <a:lnTo>
                      <a:pt x="94" y="63"/>
                    </a:lnTo>
                    <a:lnTo>
                      <a:pt x="93" y="69"/>
                    </a:lnTo>
                    <a:lnTo>
                      <a:pt x="92" y="73"/>
                    </a:lnTo>
                    <a:lnTo>
                      <a:pt x="90" y="78"/>
                    </a:lnTo>
                    <a:lnTo>
                      <a:pt x="87" y="82"/>
                    </a:lnTo>
                    <a:lnTo>
                      <a:pt x="85" y="86"/>
                    </a:lnTo>
                    <a:lnTo>
                      <a:pt x="81" y="90"/>
                    </a:lnTo>
                    <a:lnTo>
                      <a:pt x="78" y="94"/>
                    </a:lnTo>
                    <a:lnTo>
                      <a:pt x="74" y="97"/>
                    </a:lnTo>
                    <a:lnTo>
                      <a:pt x="70" y="100"/>
                    </a:lnTo>
                    <a:lnTo>
                      <a:pt x="66" y="102"/>
                    </a:lnTo>
                    <a:lnTo>
                      <a:pt x="62" y="104"/>
                    </a:lnTo>
                    <a:lnTo>
                      <a:pt x="57" y="105"/>
                    </a:lnTo>
                    <a:lnTo>
                      <a:pt x="53" y="106"/>
                    </a:lnTo>
                    <a:lnTo>
                      <a:pt x="48" y="106"/>
                    </a:lnTo>
                    <a:lnTo>
                      <a:pt x="43" y="106"/>
                    </a:lnTo>
                    <a:lnTo>
                      <a:pt x="38" y="105"/>
                    </a:lnTo>
                    <a:lnTo>
                      <a:pt x="34" y="104"/>
                    </a:lnTo>
                    <a:lnTo>
                      <a:pt x="30" y="102"/>
                    </a:lnTo>
                    <a:lnTo>
                      <a:pt x="26" y="100"/>
                    </a:lnTo>
                    <a:lnTo>
                      <a:pt x="22" y="97"/>
                    </a:lnTo>
                    <a:lnTo>
                      <a:pt x="18" y="94"/>
                    </a:lnTo>
                    <a:lnTo>
                      <a:pt x="14" y="90"/>
                    </a:lnTo>
                    <a:lnTo>
                      <a:pt x="11" y="86"/>
                    </a:lnTo>
                    <a:lnTo>
                      <a:pt x="8" y="82"/>
                    </a:lnTo>
                    <a:lnTo>
                      <a:pt x="6" y="78"/>
                    </a:lnTo>
                    <a:lnTo>
                      <a:pt x="4" y="73"/>
                    </a:lnTo>
                    <a:lnTo>
                      <a:pt x="2" y="69"/>
                    </a:lnTo>
                    <a:lnTo>
                      <a:pt x="1" y="63"/>
                    </a:lnTo>
                    <a:lnTo>
                      <a:pt x="1" y="58"/>
                    </a:lnTo>
                    <a:lnTo>
                      <a:pt x="0" y="53"/>
                    </a:lnTo>
                    <a:lnTo>
                      <a:pt x="1" y="48"/>
                    </a:lnTo>
                    <a:lnTo>
                      <a:pt x="1" y="43"/>
                    </a:lnTo>
                    <a:lnTo>
                      <a:pt x="2" y="38"/>
                    </a:lnTo>
                    <a:lnTo>
                      <a:pt x="4" y="33"/>
                    </a:lnTo>
                    <a:lnTo>
                      <a:pt x="6" y="28"/>
                    </a:lnTo>
                    <a:lnTo>
                      <a:pt x="8" y="24"/>
                    </a:lnTo>
                    <a:lnTo>
                      <a:pt x="11" y="20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6" y="6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8" y="1"/>
                    </a:lnTo>
                    <a:lnTo>
                      <a:pt x="43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7C7"/>
              </a:solidFill>
              <a:ln w="26988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107" name="Line 1082"/>
              <p:cNvSpPr>
                <a:spLocks noChangeShapeType="1"/>
              </p:cNvSpPr>
              <p:nvPr/>
            </p:nvSpPr>
            <p:spPr bwMode="auto">
              <a:xfrm flipV="1">
                <a:off x="7529920" y="3129747"/>
                <a:ext cx="1619" cy="705968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8" name="Line 1083"/>
              <p:cNvSpPr>
                <a:spLocks noChangeShapeType="1"/>
              </p:cNvSpPr>
              <p:nvPr/>
            </p:nvSpPr>
            <p:spPr bwMode="auto">
              <a:xfrm>
                <a:off x="7494298" y="3129747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09" name="Line 1084"/>
              <p:cNvSpPr>
                <a:spLocks noChangeShapeType="1"/>
              </p:cNvSpPr>
              <p:nvPr/>
            </p:nvSpPr>
            <p:spPr bwMode="auto">
              <a:xfrm>
                <a:off x="7529920" y="3835715"/>
                <a:ext cx="1619" cy="704348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0" name="Line 1085"/>
              <p:cNvSpPr>
                <a:spLocks noChangeShapeType="1"/>
              </p:cNvSpPr>
              <p:nvPr/>
            </p:nvSpPr>
            <p:spPr bwMode="auto">
              <a:xfrm>
                <a:off x="7494298" y="4540063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1" name="Freeform 1086"/>
              <p:cNvSpPr>
                <a:spLocks/>
              </p:cNvSpPr>
              <p:nvPr/>
            </p:nvSpPr>
            <p:spPr bwMode="auto">
              <a:xfrm>
                <a:off x="7450580" y="3753136"/>
                <a:ext cx="153823" cy="150585"/>
              </a:xfrm>
              <a:custGeom>
                <a:avLst/>
                <a:gdLst>
                  <a:gd name="T0" fmla="*/ 53 w 95"/>
                  <a:gd name="T1" fmla="*/ 0 h 105"/>
                  <a:gd name="T2" fmla="*/ 62 w 95"/>
                  <a:gd name="T3" fmla="*/ 2 h 105"/>
                  <a:gd name="T4" fmla="*/ 70 w 95"/>
                  <a:gd name="T5" fmla="*/ 4 h 105"/>
                  <a:gd name="T6" fmla="*/ 78 w 95"/>
                  <a:gd name="T7" fmla="*/ 6 h 105"/>
                  <a:gd name="T8" fmla="*/ 85 w 95"/>
                  <a:gd name="T9" fmla="*/ 10 h 105"/>
                  <a:gd name="T10" fmla="*/ 90 w 95"/>
                  <a:gd name="T11" fmla="*/ 13 h 105"/>
                  <a:gd name="T12" fmla="*/ 93 w 95"/>
                  <a:gd name="T13" fmla="*/ 18 h 105"/>
                  <a:gd name="T14" fmla="*/ 95 w 95"/>
                  <a:gd name="T15" fmla="*/ 23 h 105"/>
                  <a:gd name="T16" fmla="*/ 95 w 95"/>
                  <a:gd name="T17" fmla="*/ 27 h 105"/>
                  <a:gd name="T18" fmla="*/ 93 w 95"/>
                  <a:gd name="T19" fmla="*/ 33 h 105"/>
                  <a:gd name="T20" fmla="*/ 90 w 95"/>
                  <a:gd name="T21" fmla="*/ 37 h 105"/>
                  <a:gd name="T22" fmla="*/ 85 w 95"/>
                  <a:gd name="T23" fmla="*/ 41 h 105"/>
                  <a:gd name="T24" fmla="*/ 78 w 95"/>
                  <a:gd name="T25" fmla="*/ 45 h 105"/>
                  <a:gd name="T26" fmla="*/ 70 w 95"/>
                  <a:gd name="T27" fmla="*/ 48 h 105"/>
                  <a:gd name="T28" fmla="*/ 62 w 95"/>
                  <a:gd name="T29" fmla="*/ 50 h 105"/>
                  <a:gd name="T30" fmla="*/ 53 w 95"/>
                  <a:gd name="T31" fmla="*/ 51 h 105"/>
                  <a:gd name="T32" fmla="*/ 43 w 95"/>
                  <a:gd name="T33" fmla="*/ 51 h 105"/>
                  <a:gd name="T34" fmla="*/ 34 w 95"/>
                  <a:gd name="T35" fmla="*/ 50 h 105"/>
                  <a:gd name="T36" fmla="*/ 26 w 95"/>
                  <a:gd name="T37" fmla="*/ 48 h 105"/>
                  <a:gd name="T38" fmla="*/ 18 w 95"/>
                  <a:gd name="T39" fmla="*/ 45 h 105"/>
                  <a:gd name="T40" fmla="*/ 11 w 95"/>
                  <a:gd name="T41" fmla="*/ 41 h 105"/>
                  <a:gd name="T42" fmla="*/ 6 w 95"/>
                  <a:gd name="T43" fmla="*/ 37 h 105"/>
                  <a:gd name="T44" fmla="*/ 2 w 95"/>
                  <a:gd name="T45" fmla="*/ 33 h 105"/>
                  <a:gd name="T46" fmla="*/ 1 w 95"/>
                  <a:gd name="T47" fmla="*/ 27 h 105"/>
                  <a:gd name="T48" fmla="*/ 1 w 95"/>
                  <a:gd name="T49" fmla="*/ 23 h 105"/>
                  <a:gd name="T50" fmla="*/ 2 w 95"/>
                  <a:gd name="T51" fmla="*/ 18 h 105"/>
                  <a:gd name="T52" fmla="*/ 6 w 95"/>
                  <a:gd name="T53" fmla="*/ 13 h 105"/>
                  <a:gd name="T54" fmla="*/ 11 w 95"/>
                  <a:gd name="T55" fmla="*/ 10 h 105"/>
                  <a:gd name="T56" fmla="*/ 18 w 95"/>
                  <a:gd name="T57" fmla="*/ 6 h 105"/>
                  <a:gd name="T58" fmla="*/ 26 w 95"/>
                  <a:gd name="T59" fmla="*/ 4 h 105"/>
                  <a:gd name="T60" fmla="*/ 34 w 95"/>
                  <a:gd name="T61" fmla="*/ 2 h 105"/>
                  <a:gd name="T62" fmla="*/ 43 w 95"/>
                  <a:gd name="T63" fmla="*/ 0 h 105"/>
                  <a:gd name="T64" fmla="*/ 48 w 95"/>
                  <a:gd name="T65" fmla="*/ 0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105"/>
                  <a:gd name="T101" fmla="*/ 95 w 95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105">
                    <a:moveTo>
                      <a:pt x="48" y="0"/>
                    </a:moveTo>
                    <a:lnTo>
                      <a:pt x="53" y="0"/>
                    </a:lnTo>
                    <a:lnTo>
                      <a:pt x="57" y="1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8"/>
                    </a:lnTo>
                    <a:lnTo>
                      <a:pt x="78" y="12"/>
                    </a:lnTo>
                    <a:lnTo>
                      <a:pt x="81" y="15"/>
                    </a:lnTo>
                    <a:lnTo>
                      <a:pt x="85" y="19"/>
                    </a:lnTo>
                    <a:lnTo>
                      <a:pt x="87" y="23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3" y="37"/>
                    </a:lnTo>
                    <a:lnTo>
                      <a:pt x="94" y="42"/>
                    </a:lnTo>
                    <a:lnTo>
                      <a:pt x="95" y="47"/>
                    </a:lnTo>
                    <a:lnTo>
                      <a:pt x="95" y="52"/>
                    </a:lnTo>
                    <a:lnTo>
                      <a:pt x="95" y="58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2" y="72"/>
                    </a:lnTo>
                    <a:lnTo>
                      <a:pt x="90" y="77"/>
                    </a:lnTo>
                    <a:lnTo>
                      <a:pt x="87" y="81"/>
                    </a:lnTo>
                    <a:lnTo>
                      <a:pt x="85" y="86"/>
                    </a:lnTo>
                    <a:lnTo>
                      <a:pt x="81" y="90"/>
                    </a:lnTo>
                    <a:lnTo>
                      <a:pt x="78" y="93"/>
                    </a:lnTo>
                    <a:lnTo>
                      <a:pt x="74" y="96"/>
                    </a:lnTo>
                    <a:lnTo>
                      <a:pt x="70" y="99"/>
                    </a:lnTo>
                    <a:lnTo>
                      <a:pt x="66" y="101"/>
                    </a:lnTo>
                    <a:lnTo>
                      <a:pt x="62" y="103"/>
                    </a:lnTo>
                    <a:lnTo>
                      <a:pt x="57" y="104"/>
                    </a:lnTo>
                    <a:lnTo>
                      <a:pt x="53" y="105"/>
                    </a:lnTo>
                    <a:lnTo>
                      <a:pt x="48" y="105"/>
                    </a:lnTo>
                    <a:lnTo>
                      <a:pt x="43" y="105"/>
                    </a:lnTo>
                    <a:lnTo>
                      <a:pt x="39" y="104"/>
                    </a:lnTo>
                    <a:lnTo>
                      <a:pt x="34" y="103"/>
                    </a:lnTo>
                    <a:lnTo>
                      <a:pt x="30" y="101"/>
                    </a:lnTo>
                    <a:lnTo>
                      <a:pt x="26" y="99"/>
                    </a:lnTo>
                    <a:lnTo>
                      <a:pt x="22" y="96"/>
                    </a:lnTo>
                    <a:lnTo>
                      <a:pt x="18" y="93"/>
                    </a:lnTo>
                    <a:lnTo>
                      <a:pt x="14" y="90"/>
                    </a:lnTo>
                    <a:lnTo>
                      <a:pt x="11" y="86"/>
                    </a:lnTo>
                    <a:lnTo>
                      <a:pt x="8" y="81"/>
                    </a:lnTo>
                    <a:lnTo>
                      <a:pt x="6" y="77"/>
                    </a:lnTo>
                    <a:lnTo>
                      <a:pt x="4" y="72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2" y="37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8" y="23"/>
                    </a:lnTo>
                    <a:lnTo>
                      <a:pt x="11" y="19"/>
                    </a:lnTo>
                    <a:lnTo>
                      <a:pt x="14" y="15"/>
                    </a:lnTo>
                    <a:lnTo>
                      <a:pt x="18" y="12"/>
                    </a:lnTo>
                    <a:lnTo>
                      <a:pt x="22" y="8"/>
                    </a:lnTo>
                    <a:lnTo>
                      <a:pt x="26" y="6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9" y="1"/>
                    </a:lnTo>
                    <a:lnTo>
                      <a:pt x="4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7C7"/>
              </a:solidFill>
              <a:ln w="26988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112" name="Line 1087"/>
              <p:cNvSpPr>
                <a:spLocks noChangeShapeType="1"/>
              </p:cNvSpPr>
              <p:nvPr/>
            </p:nvSpPr>
            <p:spPr bwMode="auto">
              <a:xfrm flipV="1">
                <a:off x="8120925" y="3184799"/>
                <a:ext cx="1619" cy="650915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3" name="Line 1088"/>
              <p:cNvSpPr>
                <a:spLocks noChangeShapeType="1"/>
              </p:cNvSpPr>
              <p:nvPr/>
            </p:nvSpPr>
            <p:spPr bwMode="auto">
              <a:xfrm>
                <a:off x="8085303" y="3184799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4" name="Line 1089"/>
              <p:cNvSpPr>
                <a:spLocks noChangeShapeType="1"/>
              </p:cNvSpPr>
              <p:nvPr/>
            </p:nvSpPr>
            <p:spPr bwMode="auto">
              <a:xfrm>
                <a:off x="8120925" y="3835715"/>
                <a:ext cx="1619" cy="649296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5" name="Line 1090"/>
              <p:cNvSpPr>
                <a:spLocks noChangeShapeType="1"/>
              </p:cNvSpPr>
              <p:nvPr/>
            </p:nvSpPr>
            <p:spPr bwMode="auto">
              <a:xfrm>
                <a:off x="8085303" y="4485010"/>
                <a:ext cx="72864" cy="1619"/>
              </a:xfrm>
              <a:prstGeom prst="line">
                <a:avLst/>
              </a:prstGeom>
              <a:noFill/>
              <a:ln w="22225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116" name="Freeform 1091"/>
              <p:cNvSpPr>
                <a:spLocks/>
              </p:cNvSpPr>
              <p:nvPr/>
            </p:nvSpPr>
            <p:spPr bwMode="auto">
              <a:xfrm>
                <a:off x="8041585" y="3753136"/>
                <a:ext cx="153823" cy="150585"/>
              </a:xfrm>
              <a:custGeom>
                <a:avLst/>
                <a:gdLst>
                  <a:gd name="T0" fmla="*/ 53 w 95"/>
                  <a:gd name="T1" fmla="*/ 0 h 105"/>
                  <a:gd name="T2" fmla="*/ 62 w 95"/>
                  <a:gd name="T3" fmla="*/ 2 h 105"/>
                  <a:gd name="T4" fmla="*/ 70 w 95"/>
                  <a:gd name="T5" fmla="*/ 4 h 105"/>
                  <a:gd name="T6" fmla="*/ 78 w 95"/>
                  <a:gd name="T7" fmla="*/ 6 h 105"/>
                  <a:gd name="T8" fmla="*/ 84 w 95"/>
                  <a:gd name="T9" fmla="*/ 10 h 105"/>
                  <a:gd name="T10" fmla="*/ 90 w 95"/>
                  <a:gd name="T11" fmla="*/ 13 h 105"/>
                  <a:gd name="T12" fmla="*/ 93 w 95"/>
                  <a:gd name="T13" fmla="*/ 18 h 105"/>
                  <a:gd name="T14" fmla="*/ 95 w 95"/>
                  <a:gd name="T15" fmla="*/ 23 h 105"/>
                  <a:gd name="T16" fmla="*/ 95 w 95"/>
                  <a:gd name="T17" fmla="*/ 27 h 105"/>
                  <a:gd name="T18" fmla="*/ 93 w 95"/>
                  <a:gd name="T19" fmla="*/ 33 h 105"/>
                  <a:gd name="T20" fmla="*/ 90 w 95"/>
                  <a:gd name="T21" fmla="*/ 37 h 105"/>
                  <a:gd name="T22" fmla="*/ 84 w 95"/>
                  <a:gd name="T23" fmla="*/ 41 h 105"/>
                  <a:gd name="T24" fmla="*/ 78 w 95"/>
                  <a:gd name="T25" fmla="*/ 45 h 105"/>
                  <a:gd name="T26" fmla="*/ 70 w 95"/>
                  <a:gd name="T27" fmla="*/ 48 h 105"/>
                  <a:gd name="T28" fmla="*/ 62 w 95"/>
                  <a:gd name="T29" fmla="*/ 50 h 105"/>
                  <a:gd name="T30" fmla="*/ 53 w 95"/>
                  <a:gd name="T31" fmla="*/ 51 h 105"/>
                  <a:gd name="T32" fmla="*/ 43 w 95"/>
                  <a:gd name="T33" fmla="*/ 51 h 105"/>
                  <a:gd name="T34" fmla="*/ 34 w 95"/>
                  <a:gd name="T35" fmla="*/ 50 h 105"/>
                  <a:gd name="T36" fmla="*/ 25 w 95"/>
                  <a:gd name="T37" fmla="*/ 48 h 105"/>
                  <a:gd name="T38" fmla="*/ 18 w 95"/>
                  <a:gd name="T39" fmla="*/ 45 h 105"/>
                  <a:gd name="T40" fmla="*/ 11 w 95"/>
                  <a:gd name="T41" fmla="*/ 41 h 105"/>
                  <a:gd name="T42" fmla="*/ 6 w 95"/>
                  <a:gd name="T43" fmla="*/ 37 h 105"/>
                  <a:gd name="T44" fmla="*/ 2 w 95"/>
                  <a:gd name="T45" fmla="*/ 33 h 105"/>
                  <a:gd name="T46" fmla="*/ 1 w 95"/>
                  <a:gd name="T47" fmla="*/ 27 h 105"/>
                  <a:gd name="T48" fmla="*/ 1 w 95"/>
                  <a:gd name="T49" fmla="*/ 23 h 105"/>
                  <a:gd name="T50" fmla="*/ 2 w 95"/>
                  <a:gd name="T51" fmla="*/ 18 h 105"/>
                  <a:gd name="T52" fmla="*/ 6 w 95"/>
                  <a:gd name="T53" fmla="*/ 13 h 105"/>
                  <a:gd name="T54" fmla="*/ 11 w 95"/>
                  <a:gd name="T55" fmla="*/ 10 h 105"/>
                  <a:gd name="T56" fmla="*/ 18 w 95"/>
                  <a:gd name="T57" fmla="*/ 6 h 105"/>
                  <a:gd name="T58" fmla="*/ 25 w 95"/>
                  <a:gd name="T59" fmla="*/ 4 h 105"/>
                  <a:gd name="T60" fmla="*/ 34 w 95"/>
                  <a:gd name="T61" fmla="*/ 2 h 105"/>
                  <a:gd name="T62" fmla="*/ 43 w 95"/>
                  <a:gd name="T63" fmla="*/ 0 h 105"/>
                  <a:gd name="T64" fmla="*/ 48 w 95"/>
                  <a:gd name="T65" fmla="*/ 0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5"/>
                  <a:gd name="T100" fmla="*/ 0 h 105"/>
                  <a:gd name="T101" fmla="*/ 95 w 95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5" h="105">
                    <a:moveTo>
                      <a:pt x="48" y="0"/>
                    </a:moveTo>
                    <a:lnTo>
                      <a:pt x="53" y="0"/>
                    </a:lnTo>
                    <a:lnTo>
                      <a:pt x="57" y="1"/>
                    </a:lnTo>
                    <a:lnTo>
                      <a:pt x="62" y="2"/>
                    </a:lnTo>
                    <a:lnTo>
                      <a:pt x="66" y="4"/>
                    </a:lnTo>
                    <a:lnTo>
                      <a:pt x="70" y="6"/>
                    </a:lnTo>
                    <a:lnTo>
                      <a:pt x="74" y="8"/>
                    </a:lnTo>
                    <a:lnTo>
                      <a:pt x="78" y="12"/>
                    </a:lnTo>
                    <a:lnTo>
                      <a:pt x="81" y="15"/>
                    </a:lnTo>
                    <a:lnTo>
                      <a:pt x="84" y="19"/>
                    </a:lnTo>
                    <a:lnTo>
                      <a:pt x="87" y="23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3" y="37"/>
                    </a:lnTo>
                    <a:lnTo>
                      <a:pt x="94" y="42"/>
                    </a:lnTo>
                    <a:lnTo>
                      <a:pt x="95" y="47"/>
                    </a:lnTo>
                    <a:lnTo>
                      <a:pt x="95" y="52"/>
                    </a:lnTo>
                    <a:lnTo>
                      <a:pt x="95" y="58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2" y="72"/>
                    </a:lnTo>
                    <a:lnTo>
                      <a:pt x="90" y="77"/>
                    </a:lnTo>
                    <a:lnTo>
                      <a:pt x="87" y="81"/>
                    </a:lnTo>
                    <a:lnTo>
                      <a:pt x="84" y="86"/>
                    </a:lnTo>
                    <a:lnTo>
                      <a:pt x="81" y="90"/>
                    </a:lnTo>
                    <a:lnTo>
                      <a:pt x="78" y="93"/>
                    </a:lnTo>
                    <a:lnTo>
                      <a:pt x="74" y="96"/>
                    </a:lnTo>
                    <a:lnTo>
                      <a:pt x="70" y="99"/>
                    </a:lnTo>
                    <a:lnTo>
                      <a:pt x="66" y="101"/>
                    </a:lnTo>
                    <a:lnTo>
                      <a:pt x="62" y="103"/>
                    </a:lnTo>
                    <a:lnTo>
                      <a:pt x="57" y="104"/>
                    </a:lnTo>
                    <a:lnTo>
                      <a:pt x="53" y="105"/>
                    </a:lnTo>
                    <a:lnTo>
                      <a:pt x="48" y="105"/>
                    </a:lnTo>
                    <a:lnTo>
                      <a:pt x="43" y="105"/>
                    </a:lnTo>
                    <a:lnTo>
                      <a:pt x="38" y="104"/>
                    </a:lnTo>
                    <a:lnTo>
                      <a:pt x="34" y="103"/>
                    </a:lnTo>
                    <a:lnTo>
                      <a:pt x="30" y="101"/>
                    </a:lnTo>
                    <a:lnTo>
                      <a:pt x="25" y="99"/>
                    </a:lnTo>
                    <a:lnTo>
                      <a:pt x="22" y="96"/>
                    </a:lnTo>
                    <a:lnTo>
                      <a:pt x="18" y="93"/>
                    </a:lnTo>
                    <a:lnTo>
                      <a:pt x="14" y="90"/>
                    </a:lnTo>
                    <a:lnTo>
                      <a:pt x="11" y="86"/>
                    </a:lnTo>
                    <a:lnTo>
                      <a:pt x="8" y="81"/>
                    </a:lnTo>
                    <a:lnTo>
                      <a:pt x="6" y="77"/>
                    </a:lnTo>
                    <a:lnTo>
                      <a:pt x="4" y="72"/>
                    </a:lnTo>
                    <a:lnTo>
                      <a:pt x="2" y="68"/>
                    </a:lnTo>
                    <a:lnTo>
                      <a:pt x="1" y="63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2" y="37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8" y="23"/>
                    </a:lnTo>
                    <a:lnTo>
                      <a:pt x="11" y="19"/>
                    </a:lnTo>
                    <a:lnTo>
                      <a:pt x="14" y="15"/>
                    </a:lnTo>
                    <a:lnTo>
                      <a:pt x="18" y="12"/>
                    </a:lnTo>
                    <a:lnTo>
                      <a:pt x="22" y="8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8" y="1"/>
                    </a:lnTo>
                    <a:lnTo>
                      <a:pt x="4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17C7"/>
              </a:solidFill>
              <a:ln w="26988">
                <a:solidFill>
                  <a:srgbClr val="0017C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117" name="Rectangle 1092"/>
              <p:cNvSpPr>
                <a:spLocks noChangeArrowheads="1"/>
              </p:cNvSpPr>
              <p:nvPr/>
            </p:nvSpPr>
            <p:spPr bwMode="auto">
              <a:xfrm>
                <a:off x="5282410" y="5644333"/>
                <a:ext cx="333244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/>
                    <a:cs typeface="Arial"/>
                  </a:rPr>
                  <a:t>Pheromone </a:t>
                </a:r>
                <a:r>
                  <a:rPr lang="en-US" sz="1200" b="1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exposure (30 minute intervals)</a:t>
                </a:r>
                <a:endParaRPr lang="en-US" sz="12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141248" y="5464622"/>
                <a:ext cx="3624481" cy="169277"/>
                <a:chOff x="2972527" y="5464697"/>
                <a:chExt cx="4589316" cy="214339"/>
              </a:xfrm>
            </p:grpSpPr>
            <p:sp>
              <p:nvSpPr>
                <p:cNvPr id="43068" name="Rectangle 1043"/>
                <p:cNvSpPr>
                  <a:spLocks noChangeArrowheads="1"/>
                </p:cNvSpPr>
                <p:nvPr/>
              </p:nvSpPr>
              <p:spPr bwMode="auto">
                <a:xfrm>
                  <a:off x="2972527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43069" name="Rectangle 1044"/>
                <p:cNvSpPr>
                  <a:spLocks noChangeArrowheads="1"/>
                </p:cNvSpPr>
                <p:nvPr/>
              </p:nvSpPr>
              <p:spPr bwMode="auto">
                <a:xfrm>
                  <a:off x="3720857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43070" name="Rectangle 1045"/>
                <p:cNvSpPr>
                  <a:spLocks noChangeArrowheads="1"/>
                </p:cNvSpPr>
                <p:nvPr/>
              </p:nvSpPr>
              <p:spPr bwMode="auto">
                <a:xfrm>
                  <a:off x="4469187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  <a:latin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43071" name="Rectangle 1046"/>
                <p:cNvSpPr>
                  <a:spLocks noChangeArrowheads="1"/>
                </p:cNvSpPr>
                <p:nvPr/>
              </p:nvSpPr>
              <p:spPr bwMode="auto">
                <a:xfrm>
                  <a:off x="5217518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43072" name="Rectangle 1047"/>
                <p:cNvSpPr>
                  <a:spLocks noChangeArrowheads="1"/>
                </p:cNvSpPr>
                <p:nvPr/>
              </p:nvSpPr>
              <p:spPr bwMode="auto">
                <a:xfrm>
                  <a:off x="5965847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43073" name="Rectangle 1048"/>
                <p:cNvSpPr>
                  <a:spLocks noChangeArrowheads="1"/>
                </p:cNvSpPr>
                <p:nvPr/>
              </p:nvSpPr>
              <p:spPr bwMode="auto">
                <a:xfrm>
                  <a:off x="6714177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43074" name="Rectangle 1049"/>
                <p:cNvSpPr>
                  <a:spLocks noChangeArrowheads="1"/>
                </p:cNvSpPr>
                <p:nvPr/>
              </p:nvSpPr>
              <p:spPr bwMode="auto">
                <a:xfrm>
                  <a:off x="7462506" y="5464697"/>
                  <a:ext cx="99337" cy="2143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6</a:t>
                  </a:r>
                </a:p>
              </p:txBody>
            </p:sp>
          </p:grpSp>
          <p:sp>
            <p:nvSpPr>
              <p:cNvPr id="43067" name="Line 1042"/>
              <p:cNvSpPr>
                <a:spLocks noChangeShapeType="1"/>
              </p:cNvSpPr>
              <p:nvPr/>
            </p:nvSpPr>
            <p:spPr bwMode="auto">
              <a:xfrm>
                <a:off x="5183713" y="5412807"/>
                <a:ext cx="3547647" cy="1619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sp>
            <p:nvSpPr>
              <p:cNvPr id="43076" name="Line 1051"/>
              <p:cNvSpPr>
                <a:spLocks noChangeShapeType="1"/>
              </p:cNvSpPr>
              <p:nvPr/>
            </p:nvSpPr>
            <p:spPr bwMode="auto">
              <a:xfrm flipV="1">
                <a:off x="5183713" y="2575984"/>
                <a:ext cx="1619" cy="2838443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1">
                  <a:latin typeface="Arial"/>
                  <a:cs typeface="Arial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5149710" y="2575984"/>
                <a:ext cx="35622" cy="2838443"/>
                <a:chOff x="2983241" y="1807106"/>
                <a:chExt cx="45105" cy="3594034"/>
              </a:xfrm>
            </p:grpSpPr>
            <p:sp>
              <p:nvSpPr>
                <p:cNvPr id="43077" name="Line 1052"/>
                <p:cNvSpPr>
                  <a:spLocks noChangeShapeType="1"/>
                </p:cNvSpPr>
                <p:nvPr/>
              </p:nvSpPr>
              <p:spPr bwMode="auto">
                <a:xfrm>
                  <a:off x="2983241" y="5399090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78" name="Line 1053"/>
                <p:cNvSpPr>
                  <a:spLocks noChangeShapeType="1"/>
                </p:cNvSpPr>
                <p:nvPr/>
              </p:nvSpPr>
              <p:spPr bwMode="auto">
                <a:xfrm>
                  <a:off x="2983241" y="4800426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79" name="Line 1054"/>
                <p:cNvSpPr>
                  <a:spLocks noChangeShapeType="1"/>
                </p:cNvSpPr>
                <p:nvPr/>
              </p:nvSpPr>
              <p:spPr bwMode="auto">
                <a:xfrm>
                  <a:off x="2983241" y="4201762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80" name="Line 1055"/>
                <p:cNvSpPr>
                  <a:spLocks noChangeShapeType="1"/>
                </p:cNvSpPr>
                <p:nvPr/>
              </p:nvSpPr>
              <p:spPr bwMode="auto">
                <a:xfrm>
                  <a:off x="2983241" y="3603098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81" name="Line 1056"/>
                <p:cNvSpPr>
                  <a:spLocks noChangeShapeType="1"/>
                </p:cNvSpPr>
                <p:nvPr/>
              </p:nvSpPr>
              <p:spPr bwMode="auto">
                <a:xfrm>
                  <a:off x="2983241" y="300443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82" name="Line 1057"/>
                <p:cNvSpPr>
                  <a:spLocks noChangeShapeType="1"/>
                </p:cNvSpPr>
                <p:nvPr/>
              </p:nvSpPr>
              <p:spPr bwMode="auto">
                <a:xfrm>
                  <a:off x="2983241" y="2405770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43083" name="Line 1058"/>
                <p:cNvSpPr>
                  <a:spLocks noChangeShapeType="1"/>
                </p:cNvSpPr>
                <p:nvPr/>
              </p:nvSpPr>
              <p:spPr bwMode="auto">
                <a:xfrm>
                  <a:off x="2983241" y="1807106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5040384" y="2486928"/>
                <a:ext cx="78453" cy="3009339"/>
                <a:chOff x="2779343" y="1694344"/>
                <a:chExt cx="99337" cy="3810423"/>
              </a:xfrm>
            </p:grpSpPr>
            <p:sp>
              <p:nvSpPr>
                <p:cNvPr id="43084" name="Rectangle 1059"/>
                <p:cNvSpPr>
                  <a:spLocks noChangeArrowheads="1"/>
                </p:cNvSpPr>
                <p:nvPr/>
              </p:nvSpPr>
              <p:spPr bwMode="auto">
                <a:xfrm>
                  <a:off x="2779343" y="5290429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43085" name="Rectangle 1060"/>
                <p:cNvSpPr>
                  <a:spLocks noChangeArrowheads="1"/>
                </p:cNvSpPr>
                <p:nvPr/>
              </p:nvSpPr>
              <p:spPr bwMode="auto">
                <a:xfrm>
                  <a:off x="2779343" y="4691079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43086" name="Rectangle 1061"/>
                <p:cNvSpPr>
                  <a:spLocks noChangeArrowheads="1"/>
                </p:cNvSpPr>
                <p:nvPr/>
              </p:nvSpPr>
              <p:spPr bwMode="auto">
                <a:xfrm>
                  <a:off x="2779343" y="4091732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43087" name="Rectangle 1062"/>
                <p:cNvSpPr>
                  <a:spLocks noChangeArrowheads="1"/>
                </p:cNvSpPr>
                <p:nvPr/>
              </p:nvSpPr>
              <p:spPr bwMode="auto">
                <a:xfrm>
                  <a:off x="2779343" y="3492385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43088" name="Rectangle 1063"/>
                <p:cNvSpPr>
                  <a:spLocks noChangeArrowheads="1"/>
                </p:cNvSpPr>
                <p:nvPr/>
              </p:nvSpPr>
              <p:spPr bwMode="auto">
                <a:xfrm>
                  <a:off x="2779343" y="2893038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43089" name="Rectangle 1064"/>
                <p:cNvSpPr>
                  <a:spLocks noChangeArrowheads="1"/>
                </p:cNvSpPr>
                <p:nvPr/>
              </p:nvSpPr>
              <p:spPr bwMode="auto">
                <a:xfrm>
                  <a:off x="2779343" y="2293691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>
                      <a:solidFill>
                        <a:schemeClr val="tx1"/>
                      </a:solidFill>
                      <a:latin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43090" name="Rectangle 1065"/>
                <p:cNvSpPr>
                  <a:spLocks noChangeArrowheads="1"/>
                </p:cNvSpPr>
                <p:nvPr/>
              </p:nvSpPr>
              <p:spPr bwMode="auto">
                <a:xfrm>
                  <a:off x="2779343" y="1694344"/>
                  <a:ext cx="99337" cy="2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100" b="1" dirty="0">
                      <a:solidFill>
                        <a:schemeClr val="tx1"/>
                      </a:solidFill>
                      <a:latin typeface="Arial"/>
                      <a:cs typeface="Arial"/>
                    </a:rPr>
                    <a:t>6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5181915" y="5415142"/>
                <a:ext cx="3549445" cy="35622"/>
                <a:chOff x="3024020" y="5402046"/>
                <a:chExt cx="4494305" cy="45105"/>
              </a:xfrm>
            </p:grpSpPr>
            <p:sp>
              <p:nvSpPr>
                <p:cNvPr id="118" name="Line 1052"/>
                <p:cNvSpPr>
                  <a:spLocks noChangeShapeType="1"/>
                </p:cNvSpPr>
                <p:nvPr/>
              </p:nvSpPr>
              <p:spPr bwMode="auto">
                <a:xfrm rot="16200000">
                  <a:off x="7494747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Line 1053"/>
                <p:cNvSpPr>
                  <a:spLocks noChangeShapeType="1"/>
                </p:cNvSpPr>
                <p:nvPr/>
              </p:nvSpPr>
              <p:spPr bwMode="auto">
                <a:xfrm rot="16200000">
                  <a:off x="6746037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20" name="Line 1054"/>
                <p:cNvSpPr>
                  <a:spLocks noChangeShapeType="1"/>
                </p:cNvSpPr>
                <p:nvPr/>
              </p:nvSpPr>
              <p:spPr bwMode="auto">
                <a:xfrm rot="16200000">
                  <a:off x="5997328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21" name="Line 1055"/>
                <p:cNvSpPr>
                  <a:spLocks noChangeShapeType="1"/>
                </p:cNvSpPr>
                <p:nvPr/>
              </p:nvSpPr>
              <p:spPr bwMode="auto">
                <a:xfrm rot="16200000">
                  <a:off x="5248619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22" name="Line 1056"/>
                <p:cNvSpPr>
                  <a:spLocks noChangeShapeType="1"/>
                </p:cNvSpPr>
                <p:nvPr/>
              </p:nvSpPr>
              <p:spPr bwMode="auto">
                <a:xfrm rot="16200000">
                  <a:off x="4499910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23" name="Line 1057"/>
                <p:cNvSpPr>
                  <a:spLocks noChangeShapeType="1"/>
                </p:cNvSpPr>
                <p:nvPr/>
              </p:nvSpPr>
              <p:spPr bwMode="auto">
                <a:xfrm rot="16200000">
                  <a:off x="3751201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  <p:sp>
              <p:nvSpPr>
                <p:cNvPr id="124" name="Line 1058"/>
                <p:cNvSpPr>
                  <a:spLocks noChangeShapeType="1"/>
                </p:cNvSpPr>
                <p:nvPr/>
              </p:nvSpPr>
              <p:spPr bwMode="auto">
                <a:xfrm rot="16200000">
                  <a:off x="3002492" y="5423574"/>
                  <a:ext cx="45105" cy="2050"/>
                </a:xfrm>
                <a:prstGeom prst="line">
                  <a:avLst/>
                </a:pr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latin typeface="Arial"/>
                    <a:cs typeface="Arial"/>
                  </a:endParaRPr>
                </a:p>
              </p:txBody>
            </p:sp>
          </p:grpSp>
        </p:grpSp>
        <p:pic>
          <p:nvPicPr>
            <p:cNvPr id="10" name="Picture 9" descr="Tslk_25-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20" y="2372647"/>
              <a:ext cx="4423763" cy="3325433"/>
            </a:xfrm>
            <a:prstGeom prst="rect">
              <a:avLst/>
            </a:prstGeom>
          </p:spPr>
        </p:pic>
      </p:grpSp>
      <p:sp>
        <p:nvSpPr>
          <p:cNvPr id="85" name="Text Box 146"/>
          <p:cNvSpPr txBox="1">
            <a:spLocks noChangeArrowheads="1"/>
          </p:cNvSpPr>
          <p:nvPr/>
        </p:nvSpPr>
        <p:spPr bwMode="auto">
          <a:xfrm>
            <a:off x="6349687" y="6442078"/>
            <a:ext cx="275420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1200" b="0" dirty="0" err="1">
                <a:solidFill>
                  <a:schemeClr val="bg1"/>
                </a:solidFill>
                <a:latin typeface="Arial"/>
                <a:cs typeface="Arial"/>
              </a:rPr>
              <a:t>Alaux</a:t>
            </a:r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 &amp; Robinson </a:t>
            </a:r>
            <a:r>
              <a:rPr lang="en-US" sz="1200" b="0" i="1" dirty="0">
                <a:solidFill>
                  <a:schemeClr val="bg1"/>
                </a:solidFill>
                <a:latin typeface="Arial"/>
                <a:cs typeface="Arial"/>
              </a:rPr>
              <a:t>J. </a:t>
            </a:r>
            <a:r>
              <a:rPr lang="en-US" sz="1200" b="0" i="1" dirty="0" err="1">
                <a:solidFill>
                  <a:schemeClr val="bg1"/>
                </a:solidFill>
                <a:latin typeface="Arial"/>
                <a:cs typeface="Arial"/>
              </a:rPr>
              <a:t>Chem</a:t>
            </a:r>
            <a:r>
              <a:rPr lang="en-US" sz="1200" b="0" i="1" dirty="0">
                <a:solidFill>
                  <a:schemeClr val="bg1"/>
                </a:solidFill>
                <a:latin typeface="Arial"/>
                <a:cs typeface="Arial"/>
              </a:rPr>
              <a:t> Ecol</a:t>
            </a:r>
            <a:r>
              <a:rPr lang="en-US" sz="1200" b="0" i="1" dirty="0" smtClean="0">
                <a:solidFill>
                  <a:schemeClr val="bg1"/>
                </a:solidFill>
                <a:latin typeface="Arial"/>
                <a:cs typeface="Arial"/>
              </a:rPr>
              <a:t>.,</a:t>
            </a:r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2007)</a:t>
            </a:r>
          </a:p>
        </p:txBody>
      </p:sp>
    </p:spTree>
    <p:extLst>
      <p:ext uri="{BB962C8B-B14F-4D97-AF65-F5344CB8AC3E}">
        <p14:creationId xmlns:p14="http://schemas.microsoft.com/office/powerpoint/2010/main" val="93163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41412"/>
            <a:ext cx="91439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Aggression-Related </a:t>
            </a:r>
            <a:r>
              <a:rPr lang="en-US" sz="3600" dirty="0">
                <a:solidFill>
                  <a:srgbClr val="FFFF00"/>
                </a:solidFill>
              </a:rPr>
              <a:t>S</a:t>
            </a:r>
            <a:r>
              <a:rPr lang="en-US" sz="3600" dirty="0" smtClean="0">
                <a:solidFill>
                  <a:srgbClr val="FFFF00"/>
                </a:solidFill>
              </a:rPr>
              <a:t>hift in Brain Metabolism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588" y="2545596"/>
            <a:ext cx="8632825" cy="3801917"/>
            <a:chOff x="241300" y="2497282"/>
            <a:chExt cx="8632825" cy="3801917"/>
          </a:xfrm>
        </p:grpSpPr>
        <p:pic>
          <p:nvPicPr>
            <p:cNvPr id="92164" name="Picture 10"/>
            <p:cNvPicPr>
              <a:picLocks noChangeAspect="1" noChangeArrowheads="1"/>
            </p:cNvPicPr>
            <p:nvPr/>
          </p:nvPicPr>
          <p:blipFill>
            <a:blip r:embed="rId3"/>
            <a:srcRect t="5698" b="11273"/>
            <a:stretch>
              <a:fillRect/>
            </a:stretch>
          </p:blipFill>
          <p:spPr bwMode="auto">
            <a:xfrm>
              <a:off x="3521583" y="2497282"/>
              <a:ext cx="5352542" cy="380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" t="4559" b="6290"/>
            <a:stretch>
              <a:fillRect/>
            </a:stretch>
          </p:blipFill>
          <p:spPr bwMode="auto">
            <a:xfrm>
              <a:off x="241300" y="2497282"/>
              <a:ext cx="3124200" cy="38019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097627" y="6631922"/>
            <a:ext cx="6004961" cy="184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r" eaLnBrk="0" hangingPunct="0"/>
            <a:r>
              <a:rPr lang="en-US" sz="1200" b="0" dirty="0">
                <a:solidFill>
                  <a:schemeClr val="bg1"/>
                </a:solidFill>
              </a:rPr>
              <a:t>(</a:t>
            </a:r>
            <a:r>
              <a:rPr lang="en-US" sz="1200" b="0" dirty="0" err="1">
                <a:solidFill>
                  <a:schemeClr val="bg1"/>
                </a:solidFill>
              </a:rPr>
              <a:t>Alaux</a:t>
            </a:r>
            <a:r>
              <a:rPr lang="en-US" sz="1200" b="0" dirty="0">
                <a:solidFill>
                  <a:schemeClr val="bg1"/>
                </a:solidFill>
              </a:rPr>
              <a:t> et al. </a:t>
            </a:r>
            <a:r>
              <a:rPr lang="en-US" sz="1200" b="0" i="1" dirty="0">
                <a:solidFill>
                  <a:schemeClr val="bg1"/>
                </a:solidFill>
              </a:rPr>
              <a:t>PNAS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smtClean="0">
                <a:solidFill>
                  <a:schemeClr val="bg1"/>
                </a:solidFill>
              </a:rPr>
              <a:t>2009, </a:t>
            </a:r>
            <a:r>
              <a:rPr lang="en-US" sz="1200" b="0" dirty="0" err="1" smtClean="0">
                <a:solidFill>
                  <a:schemeClr val="bg1"/>
                </a:solidFill>
              </a:rPr>
              <a:t>Chandrasekaran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r>
              <a:rPr lang="en-US" sz="1200" b="0" dirty="0" smtClean="0">
                <a:solidFill>
                  <a:schemeClr val="bg1"/>
                </a:solidFill>
              </a:rPr>
              <a:t>&amp; </a:t>
            </a:r>
            <a:r>
              <a:rPr lang="en-US" sz="1200" b="0" dirty="0" err="1" smtClean="0">
                <a:solidFill>
                  <a:schemeClr val="bg1"/>
                </a:solidFill>
              </a:rPr>
              <a:t>Rittschof</a:t>
            </a:r>
            <a:r>
              <a:rPr lang="en-US" sz="1200" b="0" dirty="0" smtClean="0">
                <a:solidFill>
                  <a:schemeClr val="bg1"/>
                </a:solidFill>
              </a:rPr>
              <a:t> et al. </a:t>
            </a:r>
            <a:r>
              <a:rPr lang="en-US" sz="1200" b="0" i="1" dirty="0" smtClean="0">
                <a:solidFill>
                  <a:schemeClr val="bg1"/>
                </a:solidFill>
              </a:rPr>
              <a:t>GBB,</a:t>
            </a:r>
            <a:r>
              <a:rPr lang="en-US" sz="1200" b="0" dirty="0" smtClean="0">
                <a:solidFill>
                  <a:schemeClr val="bg1"/>
                </a:solidFill>
              </a:rPr>
              <a:t> 2015 )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4476" y="1374512"/>
            <a:ext cx="4953058" cy="94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oxidative phosphorylation</a:t>
            </a:r>
          </a:p>
          <a:p>
            <a:pPr marL="457200" indent="-457200" eaLnBrk="0" hangingPunct="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glycolysis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Up Arrow 4"/>
          <p:cNvSpPr/>
          <p:nvPr/>
        </p:nvSpPr>
        <p:spPr bwMode="auto">
          <a:xfrm rot="10800000">
            <a:off x="5252752" y="1515824"/>
            <a:ext cx="648829" cy="386512"/>
          </a:xfrm>
          <a:prstGeom prst="upArrow">
            <a:avLst>
              <a:gd name="adj1" fmla="val 64894"/>
              <a:gd name="adj2" fmla="val 5000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2" name="Up Arrow 11"/>
          <p:cNvSpPr/>
          <p:nvPr/>
        </p:nvSpPr>
        <p:spPr bwMode="auto">
          <a:xfrm>
            <a:off x="2568252" y="1891704"/>
            <a:ext cx="648829" cy="386512"/>
          </a:xfrm>
          <a:prstGeom prst="upArrow">
            <a:avLst>
              <a:gd name="adj1" fmla="val 64894"/>
              <a:gd name="adj2" fmla="val 5000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cxnSp>
        <p:nvCxnSpPr>
          <p:cNvPr id="14" name="Straight Connector 42"/>
          <p:cNvCxnSpPr>
            <a:cxnSpLocks noChangeShapeType="1"/>
          </p:cNvCxnSpPr>
          <p:nvPr/>
        </p:nvCxnSpPr>
        <p:spPr bwMode="auto">
          <a:xfrm>
            <a:off x="200025" y="120015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6568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25424" y="1297574"/>
            <a:ext cx="8698900" cy="52447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6259152" y="6627980"/>
            <a:ext cx="28394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(Li</a:t>
            </a:r>
            <a:r>
              <a:rPr lang="en-US" sz="1200" b="0" dirty="0">
                <a:solidFill>
                  <a:schemeClr val="bg1"/>
                </a:solidFill>
              </a:rPr>
              <a:t>-</a:t>
            </a:r>
            <a:r>
              <a:rPr lang="en-US" sz="1200" b="0" dirty="0" err="1" smtClean="0">
                <a:solidFill>
                  <a:schemeClr val="bg1"/>
                </a:solidFill>
              </a:rPr>
              <a:t>Byarlay</a:t>
            </a:r>
            <a:r>
              <a:rPr lang="en-US" sz="1200" b="0" dirty="0" smtClean="0">
                <a:solidFill>
                  <a:schemeClr val="bg1"/>
                </a:solidFill>
              </a:rPr>
              <a:t> &amp; </a:t>
            </a:r>
            <a:r>
              <a:rPr lang="en-US" sz="1200" b="0" dirty="0" err="1" smtClean="0">
                <a:solidFill>
                  <a:schemeClr val="bg1"/>
                </a:solidFill>
              </a:rPr>
              <a:t>Rittschof</a:t>
            </a:r>
            <a:r>
              <a:rPr lang="en-US" sz="1200" b="0" dirty="0" smtClean="0">
                <a:solidFill>
                  <a:schemeClr val="bg1"/>
                </a:solidFill>
              </a:rPr>
              <a:t> et al. </a:t>
            </a:r>
            <a:r>
              <a:rPr lang="en-US" sz="1200" b="0" i="1" dirty="0" smtClean="0">
                <a:solidFill>
                  <a:schemeClr val="bg1"/>
                </a:solidFill>
              </a:rPr>
              <a:t>PNAS, </a:t>
            </a:r>
            <a:r>
              <a:rPr lang="en-US" sz="1200" b="0" dirty="0" smtClean="0">
                <a:solidFill>
                  <a:schemeClr val="bg1"/>
                </a:solidFill>
              </a:rPr>
              <a:t>2014)</a:t>
            </a:r>
            <a:endParaRPr lang="en-US" sz="1200" b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2237" name="Group 52236"/>
          <p:cNvGrpSpPr/>
          <p:nvPr/>
        </p:nvGrpSpPr>
        <p:grpSpPr>
          <a:xfrm>
            <a:off x="360430" y="1696427"/>
            <a:ext cx="8428888" cy="4447051"/>
            <a:chOff x="361007" y="1713449"/>
            <a:chExt cx="8428888" cy="4447051"/>
          </a:xfrm>
        </p:grpSpPr>
        <p:grpSp>
          <p:nvGrpSpPr>
            <p:cNvPr id="52236" name="Group 52235"/>
            <p:cNvGrpSpPr/>
            <p:nvPr/>
          </p:nvGrpSpPr>
          <p:grpSpPr>
            <a:xfrm>
              <a:off x="361007" y="1713449"/>
              <a:ext cx="4251396" cy="4447051"/>
              <a:chOff x="361007" y="1713449"/>
              <a:chExt cx="4251396" cy="4447051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361007" y="1713449"/>
                <a:ext cx="2228940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anchor="t" anchorCtr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latin typeface="Arial"/>
                    <a:ea typeface="Arial" pitchFamily="84" charset="0"/>
                    <a:cs typeface="Arial"/>
                  </a:rPr>
                  <a:t>Honey Bees</a:t>
                </a:r>
                <a:endParaRPr lang="en-US" sz="2800" i="1" dirty="0">
                  <a:solidFill>
                    <a:schemeClr val="tx1"/>
                  </a:solidFill>
                  <a:latin typeface="Arial"/>
                  <a:ea typeface="Arial" pitchFamily="84" charset="0"/>
                  <a:cs typeface="Arial"/>
                </a:endParaRPr>
              </a:p>
            </p:txBody>
          </p:sp>
          <p:pic>
            <p:nvPicPr>
              <p:cNvPr id="19" name="Picture 18" descr="bees_dish-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6" t="10115" r="-1488" b="-786"/>
              <a:stretch/>
            </p:blipFill>
            <p:spPr>
              <a:xfrm>
                <a:off x="3279009" y="1713449"/>
                <a:ext cx="1333394" cy="1070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361007" y="2833222"/>
                <a:ext cx="4251396" cy="3327278"/>
                <a:chOff x="600125" y="2643491"/>
                <a:chExt cx="3914746" cy="3063807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125" y="2798329"/>
                  <a:ext cx="3914746" cy="2491282"/>
                  <a:chOff x="600125" y="2798329"/>
                  <a:chExt cx="3914746" cy="2491282"/>
                </a:xfrm>
              </p:grpSpPr>
              <p:pic>
                <p:nvPicPr>
                  <p:cNvPr id="2" name="Picture 1" descr="Rob CIFAR_Clare2_v2 Fig1+2-144.jpg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182" t="4460" r="2450" b="9220"/>
                  <a:stretch/>
                </p:blipFill>
                <p:spPr bwMode="auto">
                  <a:xfrm>
                    <a:off x="600125" y="2798329"/>
                    <a:ext cx="3914746" cy="24912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1151400" y="2805306"/>
                    <a:ext cx="3356493" cy="18841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 charset="0"/>
                    </a:endParaRPr>
                  </a:p>
                </p:txBody>
              </p:sp>
            </p:grpSp>
            <p:sp>
              <p:nvSpPr>
                <p:cNvPr id="5223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189080" y="2643491"/>
                  <a:ext cx="167732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dirty="0" err="1" smtClean="0">
                      <a:solidFill>
                        <a:srgbClr val="800000"/>
                      </a:solidFill>
                    </a:rPr>
                    <a:t>Fenpyroximate</a:t>
                  </a:r>
                  <a:endParaRPr lang="en-US" sz="1200" dirty="0" smtClean="0">
                    <a:solidFill>
                      <a:srgbClr val="800000"/>
                    </a:solidFill>
                  </a:endParaRPr>
                </a:p>
                <a:p>
                  <a:pPr algn="ctr"/>
                  <a:r>
                    <a:rPr lang="en-US" sz="1000" dirty="0">
                      <a:solidFill>
                        <a:srgbClr val="800000"/>
                      </a:solidFill>
                    </a:rPr>
                    <a:t>(complex 1 inhibitor)</a:t>
                  </a:r>
                </a:p>
              </p:txBody>
            </p:sp>
            <p:sp>
              <p:nvSpPr>
                <p:cNvPr id="5223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3028799" y="2643492"/>
                  <a:ext cx="145890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dirty="0" err="1">
                      <a:solidFill>
                        <a:srgbClr val="800000"/>
                      </a:solidFill>
                    </a:rPr>
                    <a:t>Tetradifon</a:t>
                  </a:r>
                  <a:endParaRPr lang="en-US" sz="1200" dirty="0">
                    <a:solidFill>
                      <a:srgbClr val="800000"/>
                    </a:solidFill>
                  </a:endParaRPr>
                </a:p>
                <a:p>
                  <a:pPr algn="ctr"/>
                  <a:r>
                    <a:rPr lang="en-US" sz="1000" dirty="0">
                      <a:solidFill>
                        <a:srgbClr val="800000"/>
                      </a:solidFill>
                    </a:rPr>
                    <a:t>(complex 5 inhibitor)</a:t>
                  </a:r>
                </a:p>
              </p:txBody>
            </p:sp>
            <p:sp>
              <p:nvSpPr>
                <p:cNvPr id="52233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1771269" y="3136972"/>
                  <a:ext cx="10259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</a:rPr>
                    <a:t>*</a:t>
                  </a:r>
                </a:p>
              </p:txBody>
            </p:sp>
            <p:sp>
              <p:nvSpPr>
                <p:cNvPr id="52234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214821" y="2974632"/>
                  <a:ext cx="10259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</a:rPr>
                    <a:t>*</a:t>
                  </a:r>
                </a:p>
              </p:txBody>
            </p:sp>
            <p:sp>
              <p:nvSpPr>
                <p:cNvPr id="52235" name="Rectangle 2"/>
                <p:cNvSpPr>
                  <a:spLocks noChangeArrowheads="1"/>
                </p:cNvSpPr>
                <p:nvPr/>
              </p:nvSpPr>
              <p:spPr bwMode="auto">
                <a:xfrm>
                  <a:off x="3701746" y="2925657"/>
                  <a:ext cx="10259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</a:rPr>
                    <a:t>*</a:t>
                  </a:r>
                  <a:endParaRPr lang="en-US" sz="2000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420597" y="5307188"/>
                  <a:ext cx="654025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Dosage</a:t>
                  </a:r>
                </a:p>
                <a:p>
                  <a:pPr algn="ctr"/>
                  <a:r>
                    <a:rPr lang="en-US" sz="1200" dirty="0" smtClean="0"/>
                    <a:t>(</a:t>
                  </a:r>
                  <a:r>
                    <a:rPr lang="en-US" sz="1200" dirty="0" err="1" smtClean="0"/>
                    <a:t>ug</a:t>
                  </a:r>
                  <a:r>
                    <a:rPr lang="en-US" sz="1200" dirty="0" smtClean="0"/>
                    <a:t>/bee)</a:t>
                  </a:r>
                  <a:endParaRPr lang="en-US" sz="1200" dirty="0"/>
                </a:p>
              </p:txBody>
            </p:sp>
          </p:grpSp>
        </p:grpSp>
        <p:grpSp>
          <p:nvGrpSpPr>
            <p:cNvPr id="52230" name="Group 52229"/>
            <p:cNvGrpSpPr/>
            <p:nvPr/>
          </p:nvGrpSpPr>
          <p:grpSpPr>
            <a:xfrm>
              <a:off x="4837865" y="1713449"/>
              <a:ext cx="3952030" cy="4447051"/>
              <a:chOff x="4837865" y="1713449"/>
              <a:chExt cx="3952030" cy="4447051"/>
            </a:xfrm>
          </p:grpSpPr>
          <p:sp>
            <p:nvSpPr>
              <p:cNvPr id="16" name="Rectangle 3"/>
              <p:cNvSpPr>
                <a:spLocks noChangeArrowheads="1"/>
              </p:cNvSpPr>
              <p:nvPr/>
            </p:nvSpPr>
            <p:spPr bwMode="auto">
              <a:xfrm>
                <a:off x="4837865" y="1713449"/>
                <a:ext cx="2376312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dirty="0" smtClean="0">
                    <a:latin typeface="Arial"/>
                    <a:ea typeface="Arial" pitchFamily="84" charset="0"/>
                    <a:cs typeface="Arial"/>
                  </a:rPr>
                  <a:t>Fruit Flies</a:t>
                </a:r>
                <a:endParaRPr lang="en-US" sz="2800" dirty="0">
                  <a:latin typeface="Arial"/>
                  <a:ea typeface="Arial" pitchFamily="84" charset="0"/>
                  <a:cs typeface="Arial"/>
                </a:endParaRPr>
              </a:p>
            </p:txBody>
          </p:sp>
          <p:pic>
            <p:nvPicPr>
              <p:cNvPr id="21" name="Picture 20" descr="fightingflies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7" t="6142"/>
              <a:stretch/>
            </p:blipFill>
            <p:spPr>
              <a:xfrm>
                <a:off x="7307083" y="1713449"/>
                <a:ext cx="1482812" cy="1062626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4837865" y="2849807"/>
                <a:ext cx="3952030" cy="3310693"/>
                <a:chOff x="4722480" y="2658763"/>
                <a:chExt cx="3639086" cy="3048535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83" t="3796" r="5105" b="16296"/>
                <a:stretch/>
              </p:blipFill>
              <p:spPr>
                <a:xfrm>
                  <a:off x="4722480" y="2658763"/>
                  <a:ext cx="3639086" cy="2505236"/>
                </a:xfrm>
                <a:prstGeom prst="rect">
                  <a:avLst/>
                </a:prstGeom>
                <a:ln w="9525" cmpd="sng">
                  <a:noFill/>
                </a:ln>
                <a:effectLst/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5391343" y="5153300"/>
                  <a:ext cx="2809719" cy="553998"/>
                  <a:chOff x="5391343" y="5195540"/>
                  <a:chExt cx="2809719" cy="553998"/>
                </a:xfrm>
              </p:grpSpPr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391343" y="5195540"/>
                    <a:ext cx="739447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200" i="1" dirty="0" err="1" smtClean="0"/>
                      <a:t>elavl</a:t>
                    </a:r>
                    <a:endParaRPr lang="en-US" sz="1200" i="1" dirty="0" smtClean="0"/>
                  </a:p>
                  <a:p>
                    <a:pPr algn="ctr"/>
                    <a:r>
                      <a:rPr lang="en-US" sz="1200" i="1" dirty="0" smtClean="0"/>
                      <a:t>ND20-like</a:t>
                    </a:r>
                  </a:p>
                  <a:p>
                    <a:pPr algn="ctr"/>
                    <a:r>
                      <a:rPr lang="en-US" sz="1200" dirty="0" err="1" smtClean="0"/>
                      <a:t>RNAi</a:t>
                    </a:r>
                    <a:endParaRPr lang="en-US" sz="1200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615507" y="5195540"/>
                    <a:ext cx="354409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200" i="1" dirty="0" err="1" smtClean="0"/>
                      <a:t>elavl</a:t>
                    </a:r>
                    <a:endParaRPr lang="en-US" sz="1200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7461615" y="5195540"/>
                    <a:ext cx="739447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200" i="1" dirty="0" smtClean="0"/>
                      <a:t>ND20</a:t>
                    </a:r>
                    <a:r>
                      <a:rPr lang="en-US" sz="1200" i="1" dirty="0"/>
                      <a:t>-like</a:t>
                    </a:r>
                  </a:p>
                  <a:p>
                    <a:pPr algn="ctr"/>
                    <a:r>
                      <a:rPr lang="en-US" sz="1200" dirty="0" err="1"/>
                      <a:t>RNAi</a:t>
                    </a:r>
                    <a:endParaRPr lang="en-US" sz="1200" dirty="0"/>
                  </a:p>
                </p:txBody>
              </p:sp>
            </p:grpSp>
          </p:grpSp>
        </p:grpSp>
      </p:grp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588" y="370846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/>
                <a:ea typeface="Arial" pitchFamily="84" charset="0"/>
                <a:cs typeface="Arial"/>
              </a:rPr>
              <a:t>Environment</a:t>
            </a:r>
            <a:r>
              <a:rPr lang="en-US" sz="3200" dirty="0" err="1" smtClean="0">
                <a:solidFill>
                  <a:srgbClr val="FFFF00"/>
                </a:solidFill>
                <a:latin typeface="Arial"/>
                <a:ea typeface="Arial" pitchFamily="84" charset="0"/>
                <a:cs typeface="Arial"/>
                <a:sym typeface="Wingdings"/>
              </a:rPr>
              <a:t>GenomeBehavior</a:t>
            </a:r>
            <a:endParaRPr lang="en-US" sz="3200" i="1" dirty="0">
              <a:solidFill>
                <a:srgbClr val="FFFF00"/>
              </a:solidFill>
              <a:latin typeface="Arial"/>
              <a:ea typeface="Arial" pitchFamily="84" charset="0"/>
              <a:cs typeface="Arial"/>
            </a:endParaRPr>
          </a:p>
        </p:txBody>
      </p:sp>
      <p:cxnSp>
        <p:nvCxnSpPr>
          <p:cNvPr id="35" name="Straight Connector 42"/>
          <p:cNvCxnSpPr>
            <a:cxnSpLocks noChangeShapeType="1"/>
          </p:cNvCxnSpPr>
          <p:nvPr/>
        </p:nvCxnSpPr>
        <p:spPr bwMode="auto">
          <a:xfrm>
            <a:off x="201613" y="120015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232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9430"/>
            <a:ext cx="91440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Principles of </a:t>
            </a:r>
            <a:r>
              <a:rPr lang="en-US" sz="3600" dirty="0" err="1" smtClean="0">
                <a:solidFill>
                  <a:srgbClr val="FFFF00"/>
                </a:solidFill>
              </a:rPr>
              <a:t>Sociogenomics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333" y="1383660"/>
            <a:ext cx="8839200" cy="397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1) Brain gene activity is closely linked with behavior, across the time scales: from physiological to evolutionary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2) Environmentally induced changes in gene activity cause changes in behavior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3) Relationship between genes and behavior is highly conserved, from animals to humans</a:t>
            </a:r>
          </a:p>
        </p:txBody>
      </p:sp>
      <p:cxnSp>
        <p:nvCxnSpPr>
          <p:cNvPr id="4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9060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29" descr="Rob Blue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57" y="15875"/>
            <a:ext cx="9147176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2" b="50000"/>
          <a:stretch/>
        </p:blipFill>
        <p:spPr>
          <a:xfrm>
            <a:off x="594519" y="5060058"/>
            <a:ext cx="4463607" cy="1517172"/>
          </a:xfrm>
          <a:prstGeom prst="rect">
            <a:avLst/>
          </a:prstGeom>
        </p:spPr>
      </p:pic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-3969" y="109078"/>
            <a:ext cx="9144001" cy="954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US" sz="31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Do Brain Responses to </a:t>
            </a:r>
            <a:r>
              <a:rPr lang="en-US" sz="3100" b="1" dirty="0" smtClean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Social Information </a:t>
            </a:r>
            <a:r>
              <a:rPr lang="en-US" sz="31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Involve Evolutionarily Conserved Mechanisms?</a:t>
            </a:r>
          </a:p>
        </p:txBody>
      </p:sp>
      <p:grpSp>
        <p:nvGrpSpPr>
          <p:cNvPr id="55300" name="Group 5"/>
          <p:cNvGrpSpPr>
            <a:grpSpLocks/>
          </p:cNvGrpSpPr>
          <p:nvPr/>
        </p:nvGrpSpPr>
        <p:grpSpPr bwMode="auto">
          <a:xfrm>
            <a:off x="762794" y="1404662"/>
            <a:ext cx="7610475" cy="1546641"/>
            <a:chOff x="645210" y="1858987"/>
            <a:chExt cx="7609648" cy="1546176"/>
          </a:xfrm>
        </p:grpSpPr>
        <p:sp>
          <p:nvSpPr>
            <p:cNvPr id="19470" name="TextBox 5"/>
            <p:cNvSpPr txBox="1">
              <a:spLocks noChangeArrowheads="1"/>
            </p:cNvSpPr>
            <p:nvPr/>
          </p:nvSpPr>
          <p:spPr bwMode="auto">
            <a:xfrm>
              <a:off x="645210" y="2426601"/>
              <a:ext cx="1704790" cy="365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Social cues</a:t>
              </a:r>
            </a:p>
          </p:txBody>
        </p:sp>
        <p:sp>
          <p:nvSpPr>
            <p:cNvPr id="19474" name="TextBox 9"/>
            <p:cNvSpPr txBox="1">
              <a:spLocks noChangeArrowheads="1"/>
            </p:cNvSpPr>
            <p:nvPr/>
          </p:nvSpPr>
          <p:spPr bwMode="auto">
            <a:xfrm>
              <a:off x="6867534" y="2425015"/>
              <a:ext cx="1387324" cy="365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Behavior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508428" y="1858987"/>
              <a:ext cx="4127144" cy="1546176"/>
              <a:chOff x="2613226" y="1744687"/>
              <a:chExt cx="4127144" cy="15461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ight Arrow 6"/>
              <p:cNvSpPr>
                <a:spLocks noChangeArrowheads="1"/>
              </p:cNvSpPr>
              <p:nvPr/>
            </p:nvSpPr>
            <p:spPr bwMode="auto">
              <a:xfrm>
                <a:off x="2613226" y="2381096"/>
                <a:ext cx="830325" cy="273357"/>
              </a:xfrm>
              <a:prstGeom prst="rightArrow">
                <a:avLst>
                  <a:gd name="adj1" fmla="val 50000"/>
                  <a:gd name="adj2" fmla="val 125942"/>
                </a:avLst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18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endParaRPr>
              </a:p>
            </p:txBody>
          </p:sp>
          <p:pic>
            <p:nvPicPr>
              <p:cNvPr id="19472" name="Picture 7" descr="2470180-brai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2574" y="1744687"/>
                <a:ext cx="1928448" cy="154617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8" name="Right Arrow 17"/>
              <p:cNvSpPr>
                <a:spLocks noChangeArrowheads="1"/>
              </p:cNvSpPr>
              <p:nvPr/>
            </p:nvSpPr>
            <p:spPr bwMode="auto">
              <a:xfrm>
                <a:off x="5910045" y="2381096"/>
                <a:ext cx="830325" cy="273357"/>
              </a:xfrm>
              <a:prstGeom prst="rightArrow">
                <a:avLst>
                  <a:gd name="adj1" fmla="val 50000"/>
                  <a:gd name="adj2" fmla="val 125942"/>
                </a:avLst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18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pic>
        <p:nvPicPr>
          <p:cNvPr id="23" name="Picture 22" descr="Honey bee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6006" y="3086850"/>
            <a:ext cx="2474913" cy="17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289053" y="5096682"/>
            <a:ext cx="3252491" cy="1431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lvl="0" eaLnBrk="0" hangingPunc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b="1" i="1" dirty="0" smtClean="0">
                <a:solidFill>
                  <a:srgbClr val="FFFFFF"/>
                </a:solidFill>
                <a:latin typeface="Arial"/>
                <a:cs typeface="Arial"/>
              </a:rPr>
              <a:t>Gene Networks in Neural and Developmental Plasticity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IGB Thematic Research Group: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S. Sinha,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D.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Zhao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, L. Stubbs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G. Robinson. A. Bell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22"/>
          <a:stretch/>
        </p:blipFill>
        <p:spPr>
          <a:xfrm>
            <a:off x="594519" y="3086850"/>
            <a:ext cx="2551487" cy="1701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859" y="3086850"/>
            <a:ext cx="2484967" cy="1676400"/>
          </a:xfrm>
          <a:prstGeom prst="rect">
            <a:avLst/>
          </a:prstGeom>
        </p:spPr>
      </p:pic>
      <p:cxnSp>
        <p:nvCxnSpPr>
          <p:cNvPr id="20" name="Straight Connector 42"/>
          <p:cNvCxnSpPr>
            <a:cxnSpLocks noChangeShapeType="1"/>
          </p:cNvCxnSpPr>
          <p:nvPr/>
        </p:nvCxnSpPr>
        <p:spPr bwMode="auto">
          <a:xfrm>
            <a:off x="201613" y="120015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689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61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Conserved Transcription Factors Implicated as Regulators of Response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to </a:t>
            </a:r>
            <a:r>
              <a:rPr lang="en-US" sz="3600" dirty="0">
                <a:solidFill>
                  <a:srgbClr val="FFFF00"/>
                </a:solidFill>
              </a:rPr>
              <a:t>Social </a:t>
            </a:r>
            <a:r>
              <a:rPr lang="en-US" sz="3600" dirty="0" smtClean="0">
                <a:solidFill>
                  <a:srgbClr val="FFFF00"/>
                </a:solidFill>
              </a:rPr>
              <a:t>Challenge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6988697" y="6630764"/>
            <a:ext cx="211273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1200" b="0" i="1" dirty="0" smtClean="0">
                <a:solidFill>
                  <a:schemeClr val="bg1"/>
                </a:solidFill>
                <a:latin typeface="Arial"/>
                <a:cs typeface="Arial"/>
              </a:rPr>
              <a:t>Saul…</a:t>
            </a:r>
            <a:r>
              <a:rPr lang="en-US" sz="1200" b="0" i="1" dirty="0" err="1" smtClean="0">
                <a:solidFill>
                  <a:schemeClr val="bg1"/>
                </a:solidFill>
                <a:latin typeface="Arial"/>
                <a:cs typeface="Arial"/>
              </a:rPr>
              <a:t>Sinha</a:t>
            </a:r>
            <a:r>
              <a:rPr lang="en-US" sz="1200" b="0" i="1" dirty="0" smtClean="0">
                <a:solidFill>
                  <a:schemeClr val="bg1"/>
                </a:solidFill>
                <a:latin typeface="Arial"/>
                <a:cs typeface="Arial"/>
              </a:rPr>
              <a:t> et al. submitted </a:t>
            </a:r>
            <a:r>
              <a:rPr lang="en-US" sz="1200" b="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1200" b="0" dirty="0">
              <a:solidFill>
                <a:schemeClr val="bg1"/>
              </a:solidFill>
              <a:latin typeface="Arial"/>
              <a:ea typeface="ＭＳ Ｐゴシック" pitchFamily="-123" charset="-128"/>
              <a:cs typeface="Arial"/>
            </a:endParaRPr>
          </a:p>
        </p:txBody>
      </p:sp>
      <p:cxnSp>
        <p:nvCxnSpPr>
          <p:cNvPr id="7" name="Straight Connector 42"/>
          <p:cNvCxnSpPr>
            <a:cxnSpLocks noChangeShapeType="1"/>
          </p:cNvCxnSpPr>
          <p:nvPr/>
        </p:nvCxnSpPr>
        <p:spPr bwMode="auto">
          <a:xfrm>
            <a:off x="201613" y="1733166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198667" y="2128436"/>
            <a:ext cx="8748439" cy="2312901"/>
            <a:chOff x="198667" y="2043299"/>
            <a:chExt cx="8748439" cy="2312901"/>
          </a:xfrm>
        </p:grpSpPr>
        <p:sp>
          <p:nvSpPr>
            <p:cNvPr id="5" name="Rectangle 4"/>
            <p:cNvSpPr/>
            <p:nvPr/>
          </p:nvSpPr>
          <p:spPr bwMode="auto">
            <a:xfrm>
              <a:off x="198667" y="2043299"/>
              <a:ext cx="8748439" cy="23129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12" charset="0"/>
              </a:endParaRPr>
            </a:p>
          </p:txBody>
        </p:sp>
        <p:pic>
          <p:nvPicPr>
            <p:cNvPr id="8" name="Picture 7" descr="Saul_Table2_elh_288b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55"/>
            <a:stretch/>
          </p:blipFill>
          <p:spPr>
            <a:xfrm>
              <a:off x="276713" y="2121059"/>
              <a:ext cx="8592346" cy="2157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0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05822"/>
            <a:ext cx="9144000" cy="5078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Deeper Conservation?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EOW - Sociobiology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95" y="1053727"/>
            <a:ext cx="4232438" cy="545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366901" y="946074"/>
            <a:ext cx="4040049" cy="427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endParaRPr lang="en-GB" sz="1400" dirty="0">
              <a:solidFill>
                <a:srgbClr val="FFFFFF"/>
              </a:solidFill>
            </a:endParaRPr>
          </a:p>
          <a:p>
            <a:r>
              <a:rPr lang="en-GB" sz="2400" dirty="0" smtClean="0">
                <a:solidFill>
                  <a:srgbClr val="FFFFFF"/>
                </a:solidFill>
              </a:rPr>
              <a:t>“It is the task of comparative </a:t>
            </a:r>
            <a:r>
              <a:rPr lang="en-GB" sz="2400" dirty="0" err="1" smtClean="0">
                <a:solidFill>
                  <a:srgbClr val="FFFFFF"/>
                </a:solidFill>
              </a:rPr>
              <a:t>sociobiology</a:t>
            </a:r>
            <a:r>
              <a:rPr lang="en-GB" sz="2400" dirty="0" smtClean="0">
                <a:solidFill>
                  <a:srgbClr val="FFFFFF"/>
                </a:solidFill>
              </a:rPr>
              <a:t> to trace these and other human qualities as closely as possible back through time.” </a:t>
            </a:r>
          </a:p>
          <a:p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</a:rPr>
              <a:t>                E.O. Wilson, 1975           </a:t>
            </a:r>
            <a:endParaRPr lang="en-GB" sz="24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1200" dirty="0" smtClean="0">
              <a:solidFill>
                <a:srgbClr val="FFFFFF"/>
              </a:solidFill>
            </a:endParaRPr>
          </a:p>
          <a:p>
            <a:r>
              <a:rPr lang="en-GB" sz="2800" i="1" dirty="0">
                <a:solidFill>
                  <a:srgbClr val="FFFFFF"/>
                </a:solidFill>
              </a:rPr>
              <a:t>T</a:t>
            </a:r>
            <a:r>
              <a:rPr lang="en-GB" sz="2800" i="1" dirty="0" smtClean="0">
                <a:solidFill>
                  <a:srgbClr val="FFFFFF"/>
                </a:solidFill>
              </a:rPr>
              <a:t>his was </a:t>
            </a:r>
            <a:r>
              <a:rPr lang="en-GB" sz="2800" i="1" dirty="0">
                <a:solidFill>
                  <a:srgbClr val="FFFFFF"/>
                </a:solidFill>
              </a:rPr>
              <a:t>beyond science’s ability </a:t>
            </a:r>
            <a:r>
              <a:rPr lang="en-GB" sz="2800" i="1" dirty="0" smtClean="0">
                <a:solidFill>
                  <a:srgbClr val="FFFFFF"/>
                </a:solidFill>
              </a:rPr>
              <a:t>in 1975. </a:t>
            </a:r>
            <a:endParaRPr lang="en-US" sz="2800" i="1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6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144"/>
          <p:cNvSpPr/>
          <p:nvPr/>
        </p:nvSpPr>
        <p:spPr>
          <a:xfrm>
            <a:off x="0" y="231126"/>
            <a:ext cx="9144000" cy="55399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4800" cap="all">
                <a:solidFill>
                  <a:srgbClr val="424242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Arial"/>
                <a:cs typeface="Arial"/>
              </a:rPr>
              <a:t>SocialLY</a:t>
            </a: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Arial"/>
                <a:cs typeface="Arial"/>
              </a:rPr>
              <a:t>UNResponsivE</a:t>
            </a: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 BEES</a:t>
            </a:r>
            <a:endParaRPr sz="3375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1169144" y="1123233"/>
            <a:ext cx="6805712" cy="5274108"/>
            <a:chOff x="1287770" y="1123233"/>
            <a:chExt cx="6805712" cy="5274108"/>
          </a:xfrm>
        </p:grpSpPr>
        <p:sp>
          <p:nvSpPr>
            <p:cNvPr id="4" name="Oval 3"/>
            <p:cNvSpPr/>
            <p:nvPr/>
          </p:nvSpPr>
          <p:spPr>
            <a:xfrm>
              <a:off x="2042119" y="1136627"/>
              <a:ext cx="5260714" cy="526071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bg1"/>
              </a:solidFill>
            </a:ln>
            <a:effectLst>
              <a:outerShdw blurRad="111125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704071" y="4620597"/>
              <a:ext cx="1646452" cy="1646452"/>
            </a:xfrm>
            <a:prstGeom prst="ellipse">
              <a:avLst/>
            </a:prstGeom>
            <a:solidFill>
              <a:srgbClr val="63FF8B"/>
            </a:solidFill>
            <a:ln w="19050" cmpd="sng">
              <a:solidFill>
                <a:srgbClr val="5CF28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3FF8B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595635" y="1601772"/>
              <a:ext cx="2214042" cy="2214042"/>
            </a:xfrm>
            <a:prstGeom prst="ellipse">
              <a:avLst/>
            </a:prstGeom>
            <a:solidFill>
              <a:srgbClr val="29C6FF"/>
            </a:solidFill>
            <a:ln w="19050" cmpd="sng">
              <a:solidFill>
                <a:srgbClr val="93ECE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356383" y="2082553"/>
              <a:ext cx="1689230" cy="1689231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rgbClr val="E3421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0000">
              <a:off x="5518332" y="3837262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60000">
              <a:off x="4661714" y="5245280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000">
              <a:off x="3061528" y="4974903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20000">
              <a:off x="3129721" y="3920796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52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60000">
              <a:off x="2158722" y="3747354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227737" y="1427452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61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0000">
              <a:off x="3782614" y="2809189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Picture 68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0000">
              <a:off x="5375562" y="2216099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Picture 69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40000">
              <a:off x="4343829" y="1529465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72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00000">
              <a:off x="6106063" y="3347722"/>
              <a:ext cx="1101634" cy="901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Oval 71"/>
            <p:cNvSpPr/>
            <p:nvPr/>
          </p:nvSpPr>
          <p:spPr>
            <a:xfrm flipH="1">
              <a:off x="6432937" y="3681168"/>
              <a:ext cx="116923" cy="1169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3600000" flipH="1">
              <a:off x="3725312" y="4223397"/>
              <a:ext cx="116923" cy="116923"/>
            </a:xfrm>
            <a:prstGeom prst="ellipse">
              <a:avLst/>
            </a:prstGeom>
            <a:solidFill>
              <a:srgbClr val="B4FCB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rot="1500000" flipH="1">
              <a:off x="5214370" y="5474040"/>
              <a:ext cx="116923" cy="116923"/>
            </a:xfrm>
            <a:prstGeom prst="ellipse">
              <a:avLst/>
            </a:prstGeom>
            <a:solidFill>
              <a:srgbClr val="FC005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flipH="1">
              <a:off x="3687000" y="1952768"/>
              <a:ext cx="116923" cy="1169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 rot="1800000" flipH="1">
              <a:off x="4354062" y="3022539"/>
              <a:ext cx="116923" cy="116923"/>
            </a:xfrm>
            <a:prstGeom prst="ellipse">
              <a:avLst/>
            </a:prstGeom>
            <a:solidFill>
              <a:srgbClr val="FB911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 flipH="1">
              <a:off x="4739844" y="1804932"/>
              <a:ext cx="116923" cy="116923"/>
            </a:xfrm>
            <a:prstGeom prst="ellipse">
              <a:avLst/>
            </a:prstGeom>
            <a:solidFill>
              <a:srgbClr val="C4E0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flipH="1">
              <a:off x="6012660" y="2608671"/>
              <a:ext cx="116923" cy="116923"/>
            </a:xfrm>
            <a:prstGeom prst="ellipse">
              <a:avLst/>
            </a:prstGeom>
            <a:solidFill>
              <a:srgbClr val="FFB3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flipH="1">
              <a:off x="5929288" y="4079300"/>
              <a:ext cx="116923" cy="116923"/>
            </a:xfrm>
            <a:prstGeom prst="ellipse">
              <a:avLst/>
            </a:prstGeom>
            <a:solidFill>
              <a:srgbClr val="DB5B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rot="15000000" flipH="1">
              <a:off x="2528319" y="4205450"/>
              <a:ext cx="116923" cy="116923"/>
            </a:xfrm>
            <a:prstGeom prst="ellipse">
              <a:avLst/>
            </a:prstGeom>
            <a:solidFill>
              <a:srgbClr val="03DE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 rot="8753726" flipH="1">
              <a:off x="3658727" y="5434381"/>
              <a:ext cx="116923" cy="116923"/>
            </a:xfrm>
            <a:prstGeom prst="ellipse">
              <a:avLst/>
            </a:prstGeom>
            <a:solidFill>
              <a:srgbClr val="16C30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92707" y="1532330"/>
              <a:ext cx="690654" cy="763466"/>
              <a:chOff x="6084916" y="1540121"/>
              <a:chExt cx="690654" cy="763466"/>
            </a:xfrm>
          </p:grpSpPr>
          <p:sp>
            <p:nvSpPr>
              <p:cNvPr id="60" name="Delay 59"/>
              <p:cNvSpPr/>
              <p:nvPr/>
            </p:nvSpPr>
            <p:spPr>
              <a:xfrm rot="8100000">
                <a:off x="6084916" y="1933237"/>
                <a:ext cx="396190" cy="370350"/>
              </a:xfrm>
              <a:prstGeom prst="flowChartDelay">
                <a:avLst/>
              </a:prstGeom>
              <a:pattFill prst="solidDmnd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9525" cmpd="sng">
                <a:solidFill>
                  <a:srgbClr val="FFB5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6319464" y="1540121"/>
                <a:ext cx="456106" cy="597063"/>
                <a:chOff x="6460175" y="1315324"/>
                <a:chExt cx="420230" cy="5501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Rounded Rectangle 57"/>
                <p:cNvSpPr/>
                <p:nvPr/>
              </p:nvSpPr>
              <p:spPr>
                <a:xfrm rot="2700000">
                  <a:off x="6701723" y="1403046"/>
                  <a:ext cx="140704" cy="216660"/>
                </a:xfrm>
                <a:prstGeom prst="roundRect">
                  <a:avLst/>
                </a:prstGeom>
                <a:ln w="3175" cmpd="sng">
                  <a:solidFill>
                    <a:srgbClr val="458BE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 rot="2700000">
                  <a:off x="6409297" y="1473913"/>
                  <a:ext cx="442389" cy="34063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  <a:gs pos="50000">
                      <a:schemeClr val="bg2"/>
                    </a:gs>
                  </a:gsLst>
                  <a:lin ang="0" scaled="1"/>
                  <a:tileRect/>
                </a:gradFill>
                <a:ln w="3175" cmpd="sng">
                  <a:solidFill>
                    <a:srgbClr val="458BE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 rot="2700000">
                  <a:off x="6436142" y="1501777"/>
                  <a:ext cx="523242" cy="15033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  <a:gs pos="50000">
                      <a:schemeClr val="bg2"/>
                    </a:gs>
                  </a:gsLst>
                  <a:lin ang="0" scaled="1"/>
                  <a:tileRect/>
                </a:gradFill>
                <a:ln w="3175" cmpd="sng">
                  <a:solidFill>
                    <a:srgbClr val="458BE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6" name="Picture 5" descr="Rob - SensitivityBee2_smR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81" b="98487" l="1524" r="98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1841167" y="2018951"/>
              <a:ext cx="1090539" cy="892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Rounded Rectangle 40"/>
            <p:cNvSpPr/>
            <p:nvPr/>
          </p:nvSpPr>
          <p:spPr>
            <a:xfrm rot="18000000">
              <a:off x="2128495" y="2350028"/>
              <a:ext cx="567912" cy="19207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/>
                </a:gs>
                <a:gs pos="50000">
                  <a:schemeClr val="bg2"/>
                </a:gs>
              </a:gsLst>
              <a:lin ang="0" scaled="1"/>
              <a:tileRect/>
            </a:gradFill>
            <a:ln w="3175" cmpd="sng">
              <a:solidFill>
                <a:srgbClr val="458BED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042119" y="1136627"/>
              <a:ext cx="5260714" cy="5260714"/>
            </a:xfrm>
            <a:prstGeom prst="ellipse">
              <a:avLst/>
            </a:prstGeom>
            <a:noFill/>
            <a:ln w="57150" cmpd="sng">
              <a:solidFill>
                <a:schemeClr val="bg1">
                  <a:alpha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87770" y="1382113"/>
              <a:ext cx="1288237" cy="615553"/>
            </a:xfrm>
            <a:prstGeom prst="rect">
              <a:avLst/>
            </a:prstGeom>
            <a:noFill/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FF0000"/>
                  </a:solidFill>
                  <a:latin typeface="Arial"/>
                  <a:ea typeface="Avenir Next" charset="0"/>
                  <a:cs typeface="Arial"/>
                </a:rPr>
                <a:t>Challenge</a:t>
              </a:r>
            </a:p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Arial"/>
                  <a:ea typeface="Avenir Next" charset="0"/>
                  <a:cs typeface="Arial"/>
                </a:rPr>
                <a:t>Intruder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63543" y="1123233"/>
              <a:ext cx="1529939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9DFCFF"/>
                  </a:solidFill>
                  <a:latin typeface="Arial"/>
                  <a:ea typeface="Avenir Next" charset="0"/>
                  <a:cs typeface="Arial"/>
                </a:rPr>
                <a:t>Opportunity</a:t>
              </a:r>
            </a:p>
            <a:p>
              <a:pPr algn="ctr"/>
              <a:r>
                <a:rPr lang="en-US" sz="2000" b="1" dirty="0" smtClean="0">
                  <a:solidFill>
                    <a:srgbClr val="9DFCFF"/>
                  </a:solidFill>
                  <a:latin typeface="Arial"/>
                  <a:ea typeface="Avenir Next" charset="0"/>
                  <a:cs typeface="Arial"/>
                </a:rPr>
                <a:t>Queen</a:t>
              </a:r>
            </a:p>
            <a:p>
              <a:pPr algn="ctr"/>
              <a:r>
                <a:rPr lang="en-US" sz="2000" b="1" dirty="0" smtClean="0">
                  <a:solidFill>
                    <a:srgbClr val="9DFCFF"/>
                  </a:solidFill>
                  <a:latin typeface="Arial"/>
                  <a:ea typeface="Avenir Next" charset="0"/>
                  <a:cs typeface="Arial"/>
                </a:rPr>
                <a:t>Larva</a:t>
              </a:r>
              <a:endParaRPr lang="en-US" sz="2000" b="1" dirty="0">
                <a:solidFill>
                  <a:srgbClr val="B4FCBA"/>
                </a:solidFill>
                <a:latin typeface="Arial"/>
                <a:ea typeface="Avenir Next" charset="0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92946" y="5767676"/>
            <a:ext cx="2038068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CF283"/>
                </a:solidFill>
                <a:latin typeface="Arial"/>
                <a:cs typeface="Arial"/>
              </a:rPr>
              <a:t>UNRESPONSIVE</a:t>
            </a:r>
          </a:p>
          <a:p>
            <a:pPr algn="ctr"/>
            <a:r>
              <a:rPr lang="en-US" sz="2000" b="1" dirty="0" smtClean="0">
                <a:solidFill>
                  <a:srgbClr val="5CF283"/>
                </a:solidFill>
                <a:latin typeface="Arial"/>
                <a:cs typeface="Arial"/>
              </a:rPr>
              <a:t>INDIVIDUALS</a:t>
            </a:r>
            <a:endParaRPr lang="en-US" sz="2000" b="1" dirty="0">
              <a:solidFill>
                <a:srgbClr val="5CF283"/>
              </a:solidFill>
              <a:latin typeface="Arial"/>
              <a:cs typeface="Arial"/>
            </a:endParaRPr>
          </a:p>
        </p:txBody>
      </p:sp>
      <p:cxnSp>
        <p:nvCxnSpPr>
          <p:cNvPr id="42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02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76032" y="1749780"/>
            <a:ext cx="8791938" cy="4515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12" charset="0"/>
              </a:rPr>
              <a:t>                          Behavior                                          Gene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12" charset="0"/>
              </a:rPr>
              <a:t> Expression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9467" y="151448"/>
            <a:ext cx="9567333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Individual Differences in Social Responsiveness: Autism Connections?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1158" y="6616892"/>
            <a:ext cx="3216400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(</a:t>
            </a:r>
            <a:r>
              <a:rPr lang="en-US" sz="1200" b="0" dirty="0" err="1" smtClean="0">
                <a:solidFill>
                  <a:schemeClr val="bg1"/>
                </a:solidFill>
                <a:latin typeface="Helvetica"/>
                <a:cs typeface="Helvetica"/>
              </a:rPr>
              <a:t>Shpigler</a:t>
            </a:r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, Saul, Zhao &amp; Robinson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PNAS, 2017</a:t>
            </a:r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  <a:endParaRPr lang="en-US" sz="1200" b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UCLA A&amp;E A_s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2519" r="1"/>
          <a:stretch/>
        </p:blipFill>
        <p:spPr>
          <a:xfrm>
            <a:off x="250298" y="2147435"/>
            <a:ext cx="4593017" cy="3847339"/>
          </a:xfrm>
          <a:prstGeom prst="rect">
            <a:avLst/>
          </a:prstGeom>
        </p:spPr>
      </p:pic>
      <p:pic>
        <p:nvPicPr>
          <p:cNvPr id="11" name="Picture 10" descr="UCLA A&amp;E E_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63" y="2097714"/>
            <a:ext cx="4013271" cy="39467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77800" y="2032000"/>
            <a:ext cx="3048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3200" y="5842000"/>
            <a:ext cx="215900" cy="177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-112" charset="0"/>
            </a:endParaRPr>
          </a:p>
        </p:txBody>
      </p:sp>
      <p:cxnSp>
        <p:nvCxnSpPr>
          <p:cNvPr id="22" name="Straight Connector 42"/>
          <p:cNvCxnSpPr>
            <a:cxnSpLocks noChangeShapeType="1"/>
          </p:cNvCxnSpPr>
          <p:nvPr/>
        </p:nvCxnSpPr>
        <p:spPr bwMode="auto">
          <a:xfrm>
            <a:off x="201613" y="1268346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059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5384"/>
            <a:ext cx="91440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Principles of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Sociogenomics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06" y="1260608"/>
            <a:ext cx="8718788" cy="5170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1) Brain gene activity closely linked with behavior, across time scales: from physiological to evolutionary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2) Environmentally induced changes in gene activity cause changes in behavior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3) Relationship between genes and behavior is highly conserved, from animals to humans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        </a:t>
            </a:r>
            <a:r>
              <a:rPr lang="en-US" sz="2800" i="1" dirty="0" smtClean="0">
                <a:solidFill>
                  <a:srgbClr val="FFFFFF"/>
                </a:solidFill>
              </a:rPr>
              <a:t>Dynamic </a:t>
            </a:r>
            <a:r>
              <a:rPr lang="en-US" sz="2800" i="1" dirty="0">
                <a:solidFill>
                  <a:srgbClr val="FFFFFF"/>
                </a:solidFill>
              </a:rPr>
              <a:t>Genome: DNA is not </a:t>
            </a:r>
            <a:r>
              <a:rPr lang="en-US" sz="2800" i="1" dirty="0" smtClean="0">
                <a:solidFill>
                  <a:srgbClr val="FFFFFF"/>
                </a:solidFill>
              </a:rPr>
              <a:t>destiny</a:t>
            </a:r>
          </a:p>
          <a:p>
            <a:r>
              <a:rPr lang="en-US" sz="2800" i="1" dirty="0" smtClean="0">
                <a:solidFill>
                  <a:srgbClr val="FFFFFF"/>
                </a:solidFill>
              </a:rPr>
              <a:t>Malleability of human traits: Policy implications</a:t>
            </a:r>
            <a:endParaRPr lang="en-US" sz="2800" i="1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012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5852" y="150811"/>
            <a:ext cx="8812296" cy="6556378"/>
            <a:chOff x="165852" y="150811"/>
            <a:chExt cx="8812296" cy="65563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52" y="150811"/>
              <a:ext cx="8812296" cy="6556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857082" y="152309"/>
              <a:ext cx="19812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400" b="1" dirty="0" smtClean="0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0" y="4765357"/>
              <a:ext cx="16002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Computer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6169" y="3599496"/>
              <a:ext cx="1274062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Infrared</a:t>
              </a:r>
            </a:p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lights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772" y="1568269"/>
              <a:ext cx="12192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Camera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>
              <a:off x="1200372" y="1937601"/>
              <a:ext cx="227539" cy="608776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912099" y="5092754"/>
              <a:ext cx="758183" cy="246424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743200" y="2133600"/>
              <a:ext cx="1143000" cy="1465896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4"/>
          <a:srcRect l="28377" t="7025" r="31400" b="7025"/>
          <a:stretch>
            <a:fillRect/>
          </a:stretch>
        </p:blipFill>
        <p:spPr bwMode="auto">
          <a:xfrm>
            <a:off x="6756400" y="166158"/>
            <a:ext cx="2228321" cy="36099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9504" y="31657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Automated Behavioral 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2195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5852" y="150811"/>
            <a:ext cx="8812296" cy="6556378"/>
            <a:chOff x="165852" y="150811"/>
            <a:chExt cx="8812296" cy="65563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52" y="150811"/>
              <a:ext cx="8812296" cy="6556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857082" y="152309"/>
              <a:ext cx="19812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Observation </a:t>
              </a:r>
            </a:p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hive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0" y="4765357"/>
              <a:ext cx="16002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Computer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6169" y="3599496"/>
              <a:ext cx="1274062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Infrared</a:t>
              </a:r>
            </a:p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lights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772" y="1568269"/>
              <a:ext cx="121920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CC49A"/>
                  </a:solidFill>
                  <a:latin typeface="Arial"/>
                  <a:cs typeface="Arial"/>
                </a:rPr>
                <a:t>Camera</a:t>
              </a:r>
              <a:endParaRPr lang="en-US" sz="2400" b="1" dirty="0">
                <a:solidFill>
                  <a:srgbClr val="FCC49A"/>
                </a:solidFill>
                <a:latin typeface="Arial"/>
                <a:cs typeface="Arial"/>
              </a:endParaRPr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>
              <a:off x="1200372" y="1937601"/>
              <a:ext cx="227539" cy="608776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912099" y="5092754"/>
              <a:ext cx="758183" cy="246424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743200" y="2133600"/>
              <a:ext cx="1143000" cy="1465896"/>
            </a:xfrm>
            <a:prstGeom prst="straightConnector1">
              <a:avLst/>
            </a:prstGeom>
            <a:ln w="31750">
              <a:solidFill>
                <a:srgbClr val="FBB98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191826" y="878279"/>
              <a:ext cx="593910" cy="37911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550775" y="6129867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74716" y="88294"/>
            <a:ext cx="6994569" cy="6523203"/>
            <a:chOff x="1071320" y="47542"/>
            <a:chExt cx="6994569" cy="6523203"/>
          </a:xfrm>
        </p:grpSpPr>
        <p:grpSp>
          <p:nvGrpSpPr>
            <p:cNvPr id="8" name="Group 7"/>
            <p:cNvGrpSpPr/>
            <p:nvPr/>
          </p:nvGrpSpPr>
          <p:grpSpPr>
            <a:xfrm>
              <a:off x="1071320" y="47542"/>
              <a:ext cx="6994569" cy="6523203"/>
              <a:chOff x="1047200" y="106437"/>
              <a:chExt cx="7106200" cy="66273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1" r="22813"/>
              <a:stretch/>
            </p:blipFill>
            <p:spPr>
              <a:xfrm>
                <a:off x="1066800" y="106437"/>
                <a:ext cx="7086600" cy="66273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Oval 10"/>
              <p:cNvSpPr/>
              <p:nvPr/>
            </p:nvSpPr>
            <p:spPr>
              <a:xfrm>
                <a:off x="1047200" y="4074160"/>
                <a:ext cx="152400" cy="1524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>
              <a:off x="5198528" y="811198"/>
              <a:ext cx="814988" cy="212582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4369954" y="3500743"/>
              <a:ext cx="1609602" cy="23974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5181968" y="794638"/>
              <a:ext cx="814988" cy="2125827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4387354" y="3490975"/>
              <a:ext cx="1609602" cy="2397499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188525" y="4142986"/>
              <a:ext cx="292037" cy="1623235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89828" y="5817132"/>
              <a:ext cx="1954669" cy="6771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Lonely Bee:</a:t>
              </a: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23 interaction partners</a:t>
              </a: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24 interactions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06513" y="5865183"/>
              <a:ext cx="2041498" cy="6771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rgbClr val="FF00FF"/>
                  </a:solidFill>
                </a:rPr>
                <a:t>Queen Bee:</a:t>
              </a:r>
            </a:p>
            <a:p>
              <a:r>
                <a:rPr lang="en-US" sz="1400" dirty="0" smtClean="0">
                  <a:solidFill>
                    <a:srgbClr val="FF00FF"/>
                  </a:solidFill>
                </a:rPr>
                <a:t>745 interaction partners</a:t>
              </a:r>
            </a:p>
            <a:p>
              <a:r>
                <a:rPr lang="en-US" sz="1400" dirty="0" smtClean="0">
                  <a:solidFill>
                    <a:srgbClr val="FF00FF"/>
                  </a:solidFill>
                </a:rPr>
                <a:t>4368 interactions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13" y="110387"/>
              <a:ext cx="2044044" cy="6771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rgbClr val="00FF00"/>
                  </a:solidFill>
                </a:rPr>
                <a:t>Party Bee:</a:t>
              </a:r>
            </a:p>
            <a:p>
              <a:r>
                <a:rPr lang="en-US" sz="1400" dirty="0" smtClean="0">
                  <a:solidFill>
                    <a:srgbClr val="00FF00"/>
                  </a:solidFill>
                </a:rPr>
                <a:t>553 interaction partners</a:t>
              </a:r>
            </a:p>
            <a:p>
              <a:r>
                <a:rPr lang="en-US" sz="1400" dirty="0" smtClean="0">
                  <a:solidFill>
                    <a:srgbClr val="00FF00"/>
                  </a:solidFill>
                </a:rPr>
                <a:t>922 interactions</a:t>
              </a:r>
              <a:endParaRPr lang="en-US" sz="1400" dirty="0">
                <a:solidFill>
                  <a:srgbClr val="00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64253" y="6632582"/>
            <a:ext cx="1838995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b="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1200" b="0" dirty="0" err="1" smtClean="0">
                <a:solidFill>
                  <a:srgbClr val="FFFFFF"/>
                </a:solidFill>
                <a:latin typeface="Arial"/>
                <a:cs typeface="Arial"/>
              </a:rPr>
              <a:t>Gernat</a:t>
            </a:r>
            <a:r>
              <a:rPr lang="en-US" sz="1200" b="0" dirty="0" smtClean="0">
                <a:solidFill>
                  <a:srgbClr val="FFFFFF"/>
                </a:solidFill>
                <a:latin typeface="Arial"/>
                <a:cs typeface="Arial"/>
              </a:rPr>
              <a:t> et al. </a:t>
            </a:r>
            <a:r>
              <a:rPr lang="en-US" sz="1200" b="0" i="1" dirty="0" smtClean="0">
                <a:solidFill>
                  <a:srgbClr val="FFFFFF"/>
                </a:solidFill>
                <a:latin typeface="Arial"/>
                <a:cs typeface="Arial"/>
              </a:rPr>
              <a:t>PNAS</a:t>
            </a:r>
            <a:r>
              <a:rPr lang="en-US" sz="1200" b="0" dirty="0" smtClean="0">
                <a:solidFill>
                  <a:srgbClr val="FFFFFF"/>
                </a:solidFill>
                <a:latin typeface="Arial"/>
                <a:cs typeface="Arial"/>
              </a:rPr>
              <a:t>, 2018)</a:t>
            </a:r>
            <a:endParaRPr lang="en-US" sz="1200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2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88" y="153205"/>
            <a:ext cx="9144000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>
                <a:solidFill>
                  <a:srgbClr val="FFFF00"/>
                </a:solidFill>
              </a:rPr>
              <a:t>Evolutionary </a:t>
            </a:r>
            <a:r>
              <a:rPr lang="en-US" sz="3600" dirty="0" smtClean="0">
                <a:solidFill>
                  <a:srgbClr val="FFFF00"/>
                </a:solidFill>
              </a:rPr>
              <a:t>Conservation </a:t>
            </a:r>
            <a:r>
              <a:rPr lang="en-US" sz="3600" dirty="0">
                <a:solidFill>
                  <a:srgbClr val="FFFF00"/>
                </a:solidFill>
              </a:rPr>
              <a:t>of </a:t>
            </a:r>
            <a:r>
              <a:rPr lang="en-US" sz="3600" dirty="0" smtClean="0">
                <a:solidFill>
                  <a:srgbClr val="FFFF00"/>
                </a:solidFill>
              </a:rPr>
              <a:t>Autism-Related </a:t>
            </a:r>
            <a:r>
              <a:rPr lang="en-US" sz="3600" dirty="0">
                <a:solidFill>
                  <a:srgbClr val="FFFF00"/>
                </a:solidFill>
              </a:rPr>
              <a:t>G</a:t>
            </a:r>
            <a:r>
              <a:rPr lang="en-US" sz="3600" dirty="0" smtClean="0">
                <a:solidFill>
                  <a:srgbClr val="FFFF00"/>
                </a:solidFill>
              </a:rPr>
              <a:t>enes </a:t>
            </a:r>
            <a:r>
              <a:rPr lang="en-US" sz="3600" dirty="0">
                <a:solidFill>
                  <a:srgbClr val="FFFF00"/>
                </a:solidFill>
              </a:rPr>
              <a:t>in </a:t>
            </a:r>
            <a:r>
              <a:rPr lang="en-US" sz="3600" dirty="0" smtClean="0">
                <a:solidFill>
                  <a:srgbClr val="FFFF00"/>
                </a:solidFill>
              </a:rPr>
              <a:t>Honey Bees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538" y="6332688"/>
            <a:ext cx="868354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  <a:latin typeface="Arial"/>
                <a:cs typeface="Arial"/>
              </a:rPr>
              <a:t>Overlaps include: voltage- and ion-gated channels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FFFFFF"/>
                </a:solidFill>
                <a:latin typeface="Arial"/>
                <a:cs typeface="Arial"/>
              </a:rPr>
              <a:t>(GABA receptor), heat shock proteins</a:t>
            </a:r>
            <a:endParaRPr lang="en-US" sz="16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7688" y="1328914"/>
            <a:ext cx="7188624" cy="4911941"/>
            <a:chOff x="977688" y="1328914"/>
            <a:chExt cx="7188624" cy="4911941"/>
          </a:xfrm>
        </p:grpSpPr>
        <p:sp>
          <p:nvSpPr>
            <p:cNvPr id="9" name="Rectangle 8"/>
            <p:cNvSpPr/>
            <p:nvPr/>
          </p:nvSpPr>
          <p:spPr bwMode="auto">
            <a:xfrm>
              <a:off x="977688" y="1328914"/>
              <a:ext cx="7188624" cy="49119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12" charset="0"/>
              </a:endParaRPr>
            </a:p>
          </p:txBody>
        </p:sp>
        <p:pic>
          <p:nvPicPr>
            <p:cNvPr id="5" name="Picture 4" descr="Rob - UCLA Table3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866" y="1658462"/>
              <a:ext cx="6024268" cy="2924348"/>
            </a:xfrm>
            <a:prstGeom prst="rect">
              <a:avLst/>
            </a:prstGeom>
          </p:spPr>
        </p:pic>
        <p:pic>
          <p:nvPicPr>
            <p:cNvPr id="7" name="Picture 6" descr="Rob - UCLA Table3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866" y="4920645"/>
              <a:ext cx="6024268" cy="12811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20430" y="1388088"/>
              <a:ext cx="210314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SFARI GSM Database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6036" y="4642072"/>
              <a:ext cx="343192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Post-Mortem Brain Cell Expression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849021" y="6622868"/>
            <a:ext cx="3216400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(</a:t>
            </a:r>
            <a:r>
              <a:rPr lang="en-US" sz="1200" b="0" dirty="0" err="1">
                <a:solidFill>
                  <a:schemeClr val="bg1"/>
                </a:solidFill>
                <a:latin typeface="Helvetica"/>
                <a:cs typeface="Helvetica"/>
              </a:rPr>
              <a:t>Shpigler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, Saul, Zhao &amp; Robinson </a:t>
            </a:r>
            <a:r>
              <a:rPr lang="en-US" sz="1200" b="0" i="1" dirty="0">
                <a:solidFill>
                  <a:schemeClr val="bg1"/>
                </a:solidFill>
                <a:latin typeface="Helvetica"/>
                <a:cs typeface="Helvetica"/>
              </a:rPr>
              <a:t>PNAS, 2017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</a:p>
        </p:txBody>
      </p:sp>
      <p:cxnSp>
        <p:nvCxnSpPr>
          <p:cNvPr id="18" name="Straight Connector 42"/>
          <p:cNvCxnSpPr>
            <a:cxnSpLocks noChangeShapeType="1"/>
          </p:cNvCxnSpPr>
          <p:nvPr/>
        </p:nvCxnSpPr>
        <p:spPr bwMode="auto">
          <a:xfrm>
            <a:off x="201613" y="1268346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142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71980" y="6617708"/>
            <a:ext cx="3216400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(</a:t>
            </a:r>
            <a:r>
              <a:rPr lang="en-US" sz="1200" b="0" dirty="0" err="1">
                <a:solidFill>
                  <a:schemeClr val="bg1"/>
                </a:solidFill>
                <a:latin typeface="Helvetica"/>
                <a:cs typeface="Helvetica"/>
              </a:rPr>
              <a:t>Shpigler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, Saul, Zhao &amp; Robinson </a:t>
            </a:r>
            <a:r>
              <a:rPr lang="en-US" sz="1200" b="0" i="1" dirty="0">
                <a:solidFill>
                  <a:schemeClr val="bg1"/>
                </a:solidFill>
                <a:latin typeface="Helvetica"/>
                <a:cs typeface="Helvetica"/>
              </a:rPr>
              <a:t>PNAS, 2017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838" y="1703775"/>
            <a:ext cx="8254324" cy="2431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Controls</a:t>
            </a:r>
          </a:p>
          <a:p>
            <a:r>
              <a:rPr lang="en-GB" sz="2400" dirty="0" smtClean="0">
                <a:solidFill>
                  <a:srgbClr val="FFFFFF"/>
                </a:solidFill>
              </a:rPr>
              <a:t>No </a:t>
            </a:r>
            <a:r>
              <a:rPr lang="en-GB" sz="2400" dirty="0">
                <a:solidFill>
                  <a:srgbClr val="FFFFFF"/>
                </a:solidFill>
              </a:rPr>
              <a:t>significant overlaps between: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1) B</a:t>
            </a:r>
            <a:r>
              <a:rPr lang="en-US" sz="2400" dirty="0" smtClean="0">
                <a:solidFill>
                  <a:srgbClr val="FFFFFF"/>
                </a:solidFill>
              </a:rPr>
              <a:t>ee gene set </a:t>
            </a:r>
            <a:r>
              <a:rPr lang="en-US" sz="2400" dirty="0">
                <a:solidFill>
                  <a:srgbClr val="FFFFFF"/>
                </a:solidFill>
              </a:rPr>
              <a:t>and </a:t>
            </a:r>
            <a:r>
              <a:rPr lang="en-US" sz="2400" dirty="0" smtClean="0">
                <a:solidFill>
                  <a:srgbClr val="FFFFFF"/>
                </a:solidFill>
              </a:rPr>
              <a:t>mental </a:t>
            </a:r>
            <a:r>
              <a:rPr lang="en-US" sz="2400" dirty="0">
                <a:solidFill>
                  <a:srgbClr val="FFFFFF"/>
                </a:solidFill>
              </a:rPr>
              <a:t>illness gene sets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2) Autism gene sets and other </a:t>
            </a:r>
            <a:r>
              <a:rPr lang="en-GB" sz="2400" dirty="0" smtClean="0">
                <a:solidFill>
                  <a:srgbClr val="FFFFFF"/>
                </a:solidFill>
              </a:rPr>
              <a:t>bee </a:t>
            </a:r>
            <a:r>
              <a:rPr lang="en-GB" sz="2400" dirty="0" err="1">
                <a:solidFill>
                  <a:srgbClr val="FFFFFF"/>
                </a:solidFill>
              </a:rPr>
              <a:t>behavioral</a:t>
            </a:r>
            <a:r>
              <a:rPr lang="en-GB" sz="2400" dirty="0">
                <a:solidFill>
                  <a:srgbClr val="FFFFFF"/>
                </a:solidFill>
              </a:rPr>
              <a:t> gene sets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8" y="271736"/>
            <a:ext cx="9144000" cy="5078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Conservation </a:t>
            </a:r>
            <a:r>
              <a:rPr lang="en-US" sz="3600" dirty="0">
                <a:solidFill>
                  <a:srgbClr val="FFFF00"/>
                </a:solidFill>
              </a:rPr>
              <a:t>of </a:t>
            </a:r>
            <a:r>
              <a:rPr lang="en-US" sz="3600" dirty="0" smtClean="0">
                <a:solidFill>
                  <a:srgbClr val="FFFF00"/>
                </a:solidFill>
              </a:rPr>
              <a:t>Autism-Related Genes</a:t>
            </a:r>
            <a:endParaRPr lang="en-US" sz="36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42"/>
          <p:cNvCxnSpPr>
            <a:cxnSpLocks noChangeShapeType="1"/>
          </p:cNvCxnSpPr>
          <p:nvPr/>
        </p:nvCxnSpPr>
        <p:spPr bwMode="auto">
          <a:xfrm>
            <a:off x="201613" y="1268346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001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8" name="Text Box 6"/>
          <p:cNvSpPr txBox="1">
            <a:spLocks noChangeArrowheads="1"/>
          </p:cNvSpPr>
          <p:nvPr/>
        </p:nvSpPr>
        <p:spPr bwMode="auto">
          <a:xfrm>
            <a:off x="250825" y="191510"/>
            <a:ext cx="241379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Addicted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 to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Sweets!</a:t>
            </a:r>
          </a:p>
        </p:txBody>
      </p:sp>
      <p:pic>
        <p:nvPicPr>
          <p:cNvPr id="6" name="Picture 5" descr="Eat_Chocolate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38" y="1372215"/>
            <a:ext cx="2861470" cy="179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Eat_Chocolate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34" y="3805276"/>
            <a:ext cx="2548607" cy="2923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Eat_Chocolate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10" y="3599166"/>
            <a:ext cx="3231642" cy="2858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Eat_Chocolate_0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/>
          <a:stretch/>
        </p:blipFill>
        <p:spPr>
          <a:xfrm>
            <a:off x="2718756" y="976145"/>
            <a:ext cx="4010205" cy="2806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Eat_Chocolate_0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56" y="2319032"/>
            <a:ext cx="2149017" cy="1611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7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edleflowersFINALrevision 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7" y="958620"/>
            <a:ext cx="7983678" cy="554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04702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Addicted to Sweets?</a:t>
            </a:r>
          </a:p>
        </p:txBody>
      </p:sp>
      <p:cxnSp>
        <p:nvCxnSpPr>
          <p:cNvPr id="5" name="Straight Connector 42"/>
          <p:cNvCxnSpPr>
            <a:cxnSpLocks noChangeShapeType="1"/>
          </p:cNvCxnSpPr>
          <p:nvPr/>
        </p:nvCxnSpPr>
        <p:spPr bwMode="auto">
          <a:xfrm>
            <a:off x="201613" y="829735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638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16250"/>
            <a:ext cx="9144000" cy="564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4000" dirty="0" smtClean="0">
                <a:solidFill>
                  <a:srgbClr val="FFFF00"/>
                </a:solidFill>
              </a:rPr>
              <a:t>Addicted to Altruism?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46" name="Straight Connector 42"/>
          <p:cNvCxnSpPr>
            <a:cxnSpLocks noChangeShapeType="1"/>
          </p:cNvCxnSpPr>
          <p:nvPr/>
        </p:nvCxnSpPr>
        <p:spPr bwMode="auto">
          <a:xfrm>
            <a:off x="200025" y="1362313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62" name="Group 61"/>
          <p:cNvGrpSpPr/>
          <p:nvPr/>
        </p:nvGrpSpPr>
        <p:grpSpPr>
          <a:xfrm>
            <a:off x="375632" y="1584383"/>
            <a:ext cx="8393402" cy="4814694"/>
            <a:chOff x="375632" y="1584383"/>
            <a:chExt cx="8393402" cy="4814694"/>
          </a:xfrm>
        </p:grpSpPr>
        <p:grpSp>
          <p:nvGrpSpPr>
            <p:cNvPr id="33" name="Group 32"/>
            <p:cNvGrpSpPr/>
            <p:nvPr/>
          </p:nvGrpSpPr>
          <p:grpSpPr>
            <a:xfrm>
              <a:off x="3807818" y="1584383"/>
              <a:ext cx="2062474" cy="2279305"/>
              <a:chOff x="3816893" y="1584383"/>
              <a:chExt cx="2062474" cy="2279305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817498" y="1584383"/>
                <a:ext cx="2061869" cy="227930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endParaRPr>
              </a:p>
            </p:txBody>
          </p:sp>
          <p:pic>
            <p:nvPicPr>
              <p:cNvPr id="6" name="Picture 5" descr="honey_20141223_109476079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0" r="12873"/>
              <a:stretch/>
            </p:blipFill>
            <p:spPr>
              <a:xfrm>
                <a:off x="3847736" y="1645224"/>
                <a:ext cx="1965638" cy="1886232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 bwMode="auto">
              <a:xfrm>
                <a:off x="3817498" y="3551714"/>
                <a:ext cx="937065" cy="228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75056" y="3559409"/>
                <a:ext cx="807538" cy="16927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Honey Bees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3816893" y="1661345"/>
                <a:ext cx="1163442" cy="27432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75056" y="1674501"/>
                <a:ext cx="1067400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Manufacture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053062" y="1584383"/>
              <a:ext cx="2715972" cy="2280650"/>
              <a:chOff x="6053062" y="1584383"/>
              <a:chExt cx="2715972" cy="2280650"/>
            </a:xfrm>
          </p:grpSpPr>
          <p:pic>
            <p:nvPicPr>
              <p:cNvPr id="12" name="Picture 11" descr="Giraffe&amp;TermiteMound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13" r="5450"/>
              <a:stretch/>
            </p:blipFill>
            <p:spPr>
              <a:xfrm>
                <a:off x="6053668" y="1584383"/>
                <a:ext cx="2715366" cy="22806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1" name="Rectangle 40"/>
              <p:cNvSpPr/>
              <p:nvPr/>
            </p:nvSpPr>
            <p:spPr bwMode="auto">
              <a:xfrm>
                <a:off x="6053668" y="3551714"/>
                <a:ext cx="693881" cy="228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112860" y="3559409"/>
                <a:ext cx="577620" cy="16927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Termites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81294" y="3748514"/>
                <a:ext cx="884858" cy="107722"/>
              </a:xfrm>
              <a:prstGeom prst="rect">
                <a:avLst/>
              </a:prstGeom>
              <a:noFill/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00" b="0" dirty="0">
                    <a:solidFill>
                      <a:srgbClr val="FFB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Long Now Foundation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6053062" y="1661345"/>
                <a:ext cx="1222357" cy="27432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112860" y="1674501"/>
                <a:ext cx="1117018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Construction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75632" y="1584383"/>
              <a:ext cx="3249417" cy="2274106"/>
              <a:chOff x="375632" y="1584383"/>
              <a:chExt cx="3249417" cy="2274106"/>
            </a:xfrm>
          </p:grpSpPr>
          <p:pic>
            <p:nvPicPr>
              <p:cNvPr id="2" name="Picture 1" descr="RobG09s OlderBeeFoodExchng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18" t="97" r="4703" b="12731"/>
              <a:stretch/>
            </p:blipFill>
            <p:spPr>
              <a:xfrm>
                <a:off x="376238" y="1584383"/>
                <a:ext cx="3248811" cy="22741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3" name="Rectangle 42"/>
              <p:cNvSpPr/>
              <p:nvPr/>
            </p:nvSpPr>
            <p:spPr bwMode="auto">
              <a:xfrm>
                <a:off x="376238" y="3551714"/>
                <a:ext cx="909009" cy="228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3796" y="3559409"/>
                <a:ext cx="807538" cy="16927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Honey Bees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Picture 9" descr="RobG09s BeesDancing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8" t="22578" r="16882" b="11346"/>
              <a:stretch/>
            </p:blipFill>
            <p:spPr>
              <a:xfrm>
                <a:off x="2443589" y="1626281"/>
                <a:ext cx="1114139" cy="1202562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3" name="Rectangle 52"/>
              <p:cNvSpPr/>
              <p:nvPr/>
            </p:nvSpPr>
            <p:spPr bwMode="auto">
              <a:xfrm>
                <a:off x="375632" y="1661345"/>
                <a:ext cx="955517" cy="27432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33796" y="1674501"/>
                <a:ext cx="847888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Language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363186" y="4107543"/>
              <a:ext cx="4404577" cy="2291534"/>
              <a:chOff x="4363186" y="4107543"/>
              <a:chExt cx="4404577" cy="2291534"/>
            </a:xfrm>
          </p:grpSpPr>
          <p:pic>
            <p:nvPicPr>
              <p:cNvPr id="5" name="Picture 4" descr="Ant_Combat_04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4409" r="-1" b="30549"/>
              <a:stretch/>
            </p:blipFill>
            <p:spPr>
              <a:xfrm>
                <a:off x="4363792" y="4107543"/>
                <a:ext cx="4403971" cy="22915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Rectangle 44"/>
              <p:cNvSpPr/>
              <p:nvPr/>
            </p:nvSpPr>
            <p:spPr bwMode="auto">
              <a:xfrm>
                <a:off x="4363793" y="6076827"/>
                <a:ext cx="1098510" cy="228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421350" y="6092216"/>
                <a:ext cx="997919" cy="16927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FFFFFF"/>
                    </a:solidFill>
                  </a:rPr>
                  <a:t>Honeypot Ants</a:t>
                </a:r>
                <a:endParaRPr lang="en-US" sz="11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3" name="Picture 22" descr="RobG09s AntBattle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05" b="2206"/>
              <a:stretch/>
            </p:blipFill>
            <p:spPr>
              <a:xfrm>
                <a:off x="6680710" y="4165726"/>
                <a:ext cx="2017421" cy="1048303"/>
              </a:xfrm>
              <a:prstGeom prst="rect">
                <a:avLst/>
              </a:prstGeom>
              <a:ln w="6350" cmpd="sng"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6" name="Rectangle 55"/>
              <p:cNvSpPr/>
              <p:nvPr/>
            </p:nvSpPr>
            <p:spPr bwMode="auto">
              <a:xfrm>
                <a:off x="4363186" y="4194109"/>
                <a:ext cx="770153" cy="27432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21350" y="4194109"/>
                <a:ext cx="666849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Warfare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75632" y="4107543"/>
              <a:ext cx="3719768" cy="2289704"/>
              <a:chOff x="375632" y="4107543"/>
              <a:chExt cx="3719768" cy="2289704"/>
            </a:xfrm>
          </p:grpSpPr>
          <p:pic>
            <p:nvPicPr>
              <p:cNvPr id="26" name="Picture 25" descr="Ants_Aphids_04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62" b="5508"/>
              <a:stretch/>
            </p:blipFill>
            <p:spPr>
              <a:xfrm>
                <a:off x="376238" y="4107543"/>
                <a:ext cx="3719162" cy="22897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Rectangle 43"/>
              <p:cNvSpPr/>
              <p:nvPr/>
            </p:nvSpPr>
            <p:spPr bwMode="auto">
              <a:xfrm>
                <a:off x="376239" y="6076827"/>
                <a:ext cx="1199720" cy="2286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3796" y="6092216"/>
                <a:ext cx="1092077" cy="16927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FFFFFF"/>
                    </a:solidFill>
                  </a:rPr>
                  <a:t>Leaf Cutter Ants</a:t>
                </a:r>
                <a:endParaRPr lang="en-US" sz="11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2" name="Picture 21" descr="RobG09s Ant_Mold_Farm.jp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15" t="16393" r="8694" b="46067"/>
              <a:stretch/>
            </p:blipFill>
            <p:spPr>
              <a:xfrm>
                <a:off x="2139357" y="4165727"/>
                <a:ext cx="1885428" cy="1047522"/>
              </a:xfrm>
              <a:prstGeom prst="rect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9" name="Rectangle 58"/>
              <p:cNvSpPr/>
              <p:nvPr/>
            </p:nvSpPr>
            <p:spPr bwMode="auto">
              <a:xfrm>
                <a:off x="375632" y="4194109"/>
                <a:ext cx="1070271" cy="27432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33796" y="4194109"/>
                <a:ext cx="961802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Agriculture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7000" y="3200401"/>
            <a:ext cx="1041400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0" descr="Rob BlueBa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-13758"/>
            <a:ext cx="9147176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waggledance180x135(2)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4" y="4094009"/>
            <a:ext cx="3886200" cy="255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231328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AU" sz="3600" dirty="0" smtClean="0">
                <a:solidFill>
                  <a:srgbClr val="FFFF00"/>
                </a:solidFill>
                <a:latin typeface="Arial"/>
                <a:cs typeface="Arial"/>
              </a:rPr>
              <a:t>Ancient Roles of Brain Reward Systems</a:t>
            </a:r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113867" y="1023468"/>
            <a:ext cx="3894666" cy="25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en-AU" sz="3200" dirty="0" smtClean="0">
                <a:solidFill>
                  <a:schemeClr val="bg1"/>
                </a:solidFill>
                <a:latin typeface="Arial"/>
                <a:cs typeface="Arial"/>
              </a:rPr>
              <a:t>Dance Language</a:t>
            </a:r>
          </a:p>
          <a:p>
            <a:pPr marL="457200" indent="-457200">
              <a:lnSpc>
                <a:spcPct val="130000"/>
              </a:lnSpc>
              <a:spcBef>
                <a:spcPct val="20000"/>
              </a:spcBef>
              <a:buFont typeface="Arial"/>
              <a:buChar char="•"/>
            </a:pP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AU" sz="2800" dirty="0" smtClean="0">
                <a:solidFill>
                  <a:schemeClr val="bg1"/>
                </a:solidFill>
                <a:latin typeface="Arial"/>
                <a:cs typeface="Arial"/>
              </a:rPr>
              <a:t>istance</a:t>
            </a:r>
            <a:endParaRPr lang="en-AU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30000"/>
              </a:lnSpc>
              <a:spcBef>
                <a:spcPct val="20000"/>
              </a:spcBef>
              <a:buFont typeface="Arial"/>
              <a:buChar char="•"/>
            </a:pPr>
            <a:r>
              <a:rPr lang="en-AU" sz="2800" dirty="0" smtClean="0">
                <a:solidFill>
                  <a:schemeClr val="bg1"/>
                </a:solidFill>
                <a:latin typeface="Arial"/>
                <a:cs typeface="Arial"/>
              </a:rPr>
              <a:t>Direction</a:t>
            </a:r>
            <a:endParaRPr lang="en-AU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30000"/>
              </a:lnSpc>
              <a:spcBef>
                <a:spcPct val="20000"/>
              </a:spcBef>
              <a:buFont typeface="Arial"/>
              <a:buChar char="•"/>
            </a:pPr>
            <a:r>
              <a:rPr lang="en-AU" sz="2800" dirty="0" smtClean="0">
                <a:solidFill>
                  <a:schemeClr val="bg1"/>
                </a:solidFill>
                <a:latin typeface="Arial"/>
                <a:cs typeface="Arial"/>
              </a:rPr>
              <a:t>Value</a:t>
            </a:r>
            <a:endParaRPr lang="en-GB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4" descr="waggleshem"/>
          <p:cNvPicPr>
            <a:picLocks noChangeAspect="1" noChangeArrowheads="1"/>
          </p:cNvPicPr>
          <p:nvPr/>
        </p:nvPicPr>
        <p:blipFill>
          <a:blip r:embed="rId7"/>
          <a:srcRect t="19090" b="7375"/>
          <a:stretch>
            <a:fillRect/>
          </a:stretch>
        </p:blipFill>
        <p:spPr bwMode="auto">
          <a:xfrm>
            <a:off x="5084763" y="4085014"/>
            <a:ext cx="32385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4" name="Picture 6" descr="beeOnflow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150" y="1285727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cxnSp>
        <p:nvCxnSpPr>
          <p:cNvPr id="8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</p:spPr>
      </p:cxnSp>
      <p:cxnSp>
        <p:nvCxnSpPr>
          <p:cNvPr id="9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78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91" name="Line 11"/>
          <p:cNvSpPr>
            <a:spLocks noChangeShapeType="1"/>
          </p:cNvSpPr>
          <p:nvPr/>
        </p:nvSpPr>
        <p:spPr bwMode="auto">
          <a:xfrm>
            <a:off x="3924300" y="3763963"/>
            <a:ext cx="0" cy="4984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2" name="Freeform 12"/>
          <p:cNvSpPr>
            <a:spLocks/>
          </p:cNvSpPr>
          <p:nvPr/>
        </p:nvSpPr>
        <p:spPr bwMode="auto">
          <a:xfrm>
            <a:off x="3792538" y="4262438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0"/>
              </a:cxn>
              <a:cxn ang="0">
                <a:pos x="0" y="0"/>
              </a:cxn>
            </a:cxnLst>
            <a:rect l="0" t="0" r="r" b="b"/>
            <a:pathLst>
              <a:path w="135">
                <a:moveTo>
                  <a:pt x="0" y="0"/>
                </a:moveTo>
                <a:lnTo>
                  <a:pt x="13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7" name="Line 7"/>
          <p:cNvSpPr>
            <a:spLocks noChangeShapeType="1"/>
          </p:cNvSpPr>
          <p:nvPr/>
        </p:nvSpPr>
        <p:spPr bwMode="auto">
          <a:xfrm>
            <a:off x="3128963" y="4252913"/>
            <a:ext cx="0" cy="365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5" name="Line 15"/>
          <p:cNvSpPr>
            <a:spLocks noChangeShapeType="1"/>
          </p:cNvSpPr>
          <p:nvPr/>
        </p:nvSpPr>
        <p:spPr bwMode="auto">
          <a:xfrm>
            <a:off x="4718050" y="1882775"/>
            <a:ext cx="0" cy="889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9" name="Line 19"/>
          <p:cNvSpPr>
            <a:spLocks noChangeShapeType="1"/>
          </p:cNvSpPr>
          <p:nvPr/>
        </p:nvSpPr>
        <p:spPr bwMode="auto">
          <a:xfrm>
            <a:off x="5514975" y="2041525"/>
            <a:ext cx="0" cy="8604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3" name="Line 23"/>
          <p:cNvSpPr>
            <a:spLocks noChangeShapeType="1"/>
          </p:cNvSpPr>
          <p:nvPr/>
        </p:nvSpPr>
        <p:spPr bwMode="auto">
          <a:xfrm>
            <a:off x="6310313" y="3589338"/>
            <a:ext cx="0" cy="5381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1" y="23953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sz="3600" dirty="0" smtClean="0">
                <a:solidFill>
                  <a:srgbClr val="FFFF00"/>
                </a:solidFill>
                <a:latin typeface="Arial"/>
                <a:cs typeface="Arial"/>
              </a:rPr>
              <a:t>Ancient Roles of Brain Reward Systems</a:t>
            </a:r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2863850" y="4456113"/>
            <a:ext cx="531813" cy="404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6" name="Freeform 6"/>
          <p:cNvSpPr>
            <a:spLocks/>
          </p:cNvSpPr>
          <p:nvPr/>
        </p:nvSpPr>
        <p:spPr bwMode="auto">
          <a:xfrm>
            <a:off x="2997200" y="4252913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9" name="Rectangle 9"/>
          <p:cNvSpPr>
            <a:spLocks noChangeArrowheads="1"/>
          </p:cNvSpPr>
          <p:nvPr/>
        </p:nvSpPr>
        <p:spPr bwMode="auto">
          <a:xfrm>
            <a:off x="3660775" y="3960813"/>
            <a:ext cx="527050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0" name="Freeform 10"/>
          <p:cNvSpPr>
            <a:spLocks/>
          </p:cNvSpPr>
          <p:nvPr/>
        </p:nvSpPr>
        <p:spPr bwMode="auto">
          <a:xfrm>
            <a:off x="3792538" y="3763963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0"/>
              </a:cxn>
              <a:cxn ang="0">
                <a:pos x="0" y="0"/>
              </a:cxn>
            </a:cxnLst>
            <a:rect l="0" t="0" r="r" b="b"/>
            <a:pathLst>
              <a:path w="135">
                <a:moveTo>
                  <a:pt x="0" y="0"/>
                </a:moveTo>
                <a:lnTo>
                  <a:pt x="13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3" name="Rectangle 13"/>
          <p:cNvSpPr>
            <a:spLocks noChangeArrowheads="1"/>
          </p:cNvSpPr>
          <p:nvPr/>
        </p:nvSpPr>
        <p:spPr bwMode="auto">
          <a:xfrm>
            <a:off x="4452938" y="2338388"/>
            <a:ext cx="530225" cy="2522537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4" name="Freeform 14"/>
          <p:cNvSpPr>
            <a:spLocks/>
          </p:cNvSpPr>
          <p:nvPr/>
        </p:nvSpPr>
        <p:spPr bwMode="auto">
          <a:xfrm>
            <a:off x="4584700" y="1882775"/>
            <a:ext cx="2667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7" name="Rectangle 17"/>
          <p:cNvSpPr>
            <a:spLocks noChangeArrowheads="1"/>
          </p:cNvSpPr>
          <p:nvPr/>
        </p:nvSpPr>
        <p:spPr bwMode="auto">
          <a:xfrm>
            <a:off x="5248275" y="2462213"/>
            <a:ext cx="530225" cy="239871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8" name="Freeform 18"/>
          <p:cNvSpPr>
            <a:spLocks/>
          </p:cNvSpPr>
          <p:nvPr/>
        </p:nvSpPr>
        <p:spPr bwMode="auto">
          <a:xfrm>
            <a:off x="5380038" y="2041525"/>
            <a:ext cx="2667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1" name="Rectangle 21"/>
          <p:cNvSpPr>
            <a:spLocks noChangeArrowheads="1"/>
          </p:cNvSpPr>
          <p:nvPr/>
        </p:nvSpPr>
        <p:spPr bwMode="auto">
          <a:xfrm>
            <a:off x="6043613" y="4049713"/>
            <a:ext cx="531812" cy="8112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2" name="Freeform 22"/>
          <p:cNvSpPr>
            <a:spLocks/>
          </p:cNvSpPr>
          <p:nvPr/>
        </p:nvSpPr>
        <p:spPr bwMode="auto">
          <a:xfrm>
            <a:off x="6178550" y="3589338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5" name="Line 25"/>
          <p:cNvSpPr>
            <a:spLocks noChangeShapeType="1"/>
          </p:cNvSpPr>
          <p:nvPr/>
        </p:nvSpPr>
        <p:spPr bwMode="auto">
          <a:xfrm>
            <a:off x="2732088" y="4860925"/>
            <a:ext cx="3975100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6" name="Line 26"/>
          <p:cNvSpPr>
            <a:spLocks noChangeShapeType="1"/>
          </p:cNvSpPr>
          <p:nvPr/>
        </p:nvSpPr>
        <p:spPr bwMode="auto">
          <a:xfrm flipV="1">
            <a:off x="2732088" y="1762125"/>
            <a:ext cx="0" cy="309880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7" name="Line 27"/>
          <p:cNvSpPr>
            <a:spLocks noChangeShapeType="1"/>
          </p:cNvSpPr>
          <p:nvPr/>
        </p:nvSpPr>
        <p:spPr bwMode="auto">
          <a:xfrm flipH="1">
            <a:off x="2728913" y="4086225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4" name="Rectangle 28"/>
          <p:cNvSpPr>
            <a:spLocks noChangeArrowheads="1"/>
          </p:cNvSpPr>
          <p:nvPr/>
        </p:nvSpPr>
        <p:spPr bwMode="auto">
          <a:xfrm>
            <a:off x="2378878" y="3967695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0.1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09" name="Line 29"/>
          <p:cNvSpPr>
            <a:spLocks noChangeShapeType="1"/>
          </p:cNvSpPr>
          <p:nvPr/>
        </p:nvSpPr>
        <p:spPr bwMode="auto">
          <a:xfrm flipH="1">
            <a:off x="2728913" y="3313113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6" name="Rectangle 30"/>
          <p:cNvSpPr>
            <a:spLocks noChangeArrowheads="1"/>
          </p:cNvSpPr>
          <p:nvPr/>
        </p:nvSpPr>
        <p:spPr bwMode="auto">
          <a:xfrm>
            <a:off x="2378878" y="3194583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0.2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11" name="Line 31"/>
          <p:cNvSpPr>
            <a:spLocks noChangeShapeType="1"/>
          </p:cNvSpPr>
          <p:nvPr/>
        </p:nvSpPr>
        <p:spPr bwMode="auto">
          <a:xfrm flipH="1">
            <a:off x="2728913" y="2536825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8" name="Rectangle 32"/>
          <p:cNvSpPr>
            <a:spLocks noChangeArrowheads="1"/>
          </p:cNvSpPr>
          <p:nvPr/>
        </p:nvSpPr>
        <p:spPr bwMode="auto">
          <a:xfrm>
            <a:off x="2378878" y="2419883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0.3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13" name="Line 33"/>
          <p:cNvSpPr>
            <a:spLocks noChangeShapeType="1"/>
          </p:cNvSpPr>
          <p:nvPr/>
        </p:nvSpPr>
        <p:spPr bwMode="auto">
          <a:xfrm flipH="1">
            <a:off x="2728913" y="1778000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500" name="Rectangle 34"/>
          <p:cNvSpPr>
            <a:spLocks noChangeArrowheads="1"/>
          </p:cNvSpPr>
          <p:nvPr/>
        </p:nvSpPr>
        <p:spPr bwMode="auto">
          <a:xfrm>
            <a:off x="2378878" y="1646770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0.4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1" name="Rectangle 35"/>
          <p:cNvSpPr>
            <a:spLocks noChangeArrowheads="1"/>
          </p:cNvSpPr>
          <p:nvPr/>
        </p:nvSpPr>
        <p:spPr bwMode="auto">
          <a:xfrm>
            <a:off x="3871913" y="1454150"/>
            <a:ext cx="12837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2" name="Rectangle 36"/>
          <p:cNvSpPr>
            <a:spLocks noChangeArrowheads="1"/>
          </p:cNvSpPr>
          <p:nvPr/>
        </p:nvSpPr>
        <p:spPr bwMode="auto">
          <a:xfrm>
            <a:off x="6149975" y="1454150"/>
            <a:ext cx="269380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ab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3" name="Rectangle 37"/>
          <p:cNvSpPr>
            <a:spLocks noChangeArrowheads="1"/>
          </p:cNvSpPr>
          <p:nvPr/>
        </p:nvSpPr>
        <p:spPr bwMode="auto">
          <a:xfrm>
            <a:off x="4641850" y="1454150"/>
            <a:ext cx="14100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4" name="Rectangle 38"/>
          <p:cNvSpPr>
            <a:spLocks noChangeArrowheads="1"/>
          </p:cNvSpPr>
          <p:nvPr/>
        </p:nvSpPr>
        <p:spPr bwMode="auto">
          <a:xfrm>
            <a:off x="5476875" y="1454150"/>
            <a:ext cx="14100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5" name="Rectangle 39"/>
          <p:cNvSpPr>
            <a:spLocks noChangeArrowheads="1"/>
          </p:cNvSpPr>
          <p:nvPr/>
        </p:nvSpPr>
        <p:spPr bwMode="auto">
          <a:xfrm>
            <a:off x="3078163" y="1454150"/>
            <a:ext cx="12837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6" name="Rectangle 40"/>
          <p:cNvSpPr>
            <a:spLocks noChangeArrowheads="1"/>
          </p:cNvSpPr>
          <p:nvPr/>
        </p:nvSpPr>
        <p:spPr bwMode="auto">
          <a:xfrm rot="-2700000">
            <a:off x="2818000" y="5099249"/>
            <a:ext cx="45948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none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7" name="Rectangle 41"/>
          <p:cNvSpPr>
            <a:spLocks noChangeArrowheads="1"/>
          </p:cNvSpPr>
          <p:nvPr/>
        </p:nvSpPr>
        <p:spPr bwMode="auto">
          <a:xfrm rot="-2700000">
            <a:off x="3632371" y="5082581"/>
            <a:ext cx="41665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DMF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8" name="Rectangle 42"/>
          <p:cNvSpPr>
            <a:spLocks noChangeArrowheads="1"/>
          </p:cNvSpPr>
          <p:nvPr/>
        </p:nvSpPr>
        <p:spPr bwMode="auto">
          <a:xfrm rot="-2700000">
            <a:off x="4154618" y="5195293"/>
            <a:ext cx="737413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2 ug OA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9" name="Rectangle 43"/>
          <p:cNvSpPr>
            <a:spLocks noChangeArrowheads="1"/>
          </p:cNvSpPr>
          <p:nvPr/>
        </p:nvSpPr>
        <p:spPr bwMode="auto">
          <a:xfrm rot="-2700000">
            <a:off x="4828901" y="5243712"/>
            <a:ext cx="876329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3 ug COC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10" name="Rectangle 44"/>
          <p:cNvSpPr>
            <a:spLocks noChangeArrowheads="1"/>
          </p:cNvSpPr>
          <p:nvPr/>
        </p:nvSpPr>
        <p:spPr bwMode="auto">
          <a:xfrm rot="-2700000">
            <a:off x="4889663" y="5550893"/>
            <a:ext cx="175810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3 ug COC + 2 ug MI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11" name="Rectangle 45"/>
          <p:cNvSpPr>
            <a:spLocks noChangeArrowheads="1"/>
          </p:cNvSpPr>
          <p:nvPr/>
        </p:nvSpPr>
        <p:spPr bwMode="auto">
          <a:xfrm rot="-5400000">
            <a:off x="1166088" y="3196839"/>
            <a:ext cx="1808563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dance likelihood</a:t>
            </a:r>
          </a:p>
        </p:txBody>
      </p:sp>
      <p:sp>
        <p:nvSpPr>
          <p:cNvPr id="105512" name="Text Box 46"/>
          <p:cNvSpPr txBox="1">
            <a:spLocks noChangeArrowheads="1"/>
          </p:cNvSpPr>
          <p:nvPr/>
        </p:nvSpPr>
        <p:spPr bwMode="auto">
          <a:xfrm>
            <a:off x="3898901" y="6633644"/>
            <a:ext cx="5180010" cy="1846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(Barron et al. 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PNAS</a:t>
            </a:r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, 2007; Barron et al. 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J </a:t>
            </a:r>
            <a:r>
              <a:rPr lang="en-US" sz="1200" b="0" i="1" dirty="0" err="1" smtClean="0">
                <a:solidFill>
                  <a:schemeClr val="bg1"/>
                </a:solidFill>
                <a:latin typeface="Helvetica"/>
                <a:cs typeface="Helvetica"/>
              </a:rPr>
              <a:t>Exp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200" b="0" i="1" dirty="0" err="1" smtClean="0">
                <a:solidFill>
                  <a:schemeClr val="bg1"/>
                </a:solidFill>
                <a:latin typeface="Helvetica"/>
                <a:cs typeface="Helvetica"/>
              </a:rPr>
              <a:t>Biol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,</a:t>
            </a:r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2009)</a:t>
            </a:r>
          </a:p>
        </p:txBody>
      </p:sp>
      <p:sp>
        <p:nvSpPr>
          <p:cNvPr id="105513" name="Rectangle 49"/>
          <p:cNvSpPr>
            <a:spLocks noChangeArrowheads="1"/>
          </p:cNvSpPr>
          <p:nvPr/>
        </p:nvSpPr>
        <p:spPr bwMode="auto">
          <a:xfrm>
            <a:off x="6604000" y="2160588"/>
            <a:ext cx="1020149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N = 30-50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201613" y="911225"/>
            <a:ext cx="8743950" cy="0"/>
          </a:xfrm>
          <a:prstGeom prst="line">
            <a:avLst/>
          </a:prstGeom>
          <a:noFill/>
          <a:ln w="9525">
            <a:solidFill>
              <a:srgbClr val="03DEFF"/>
            </a:solidFill>
            <a:round/>
            <a:headEnd/>
            <a:tailEnd/>
          </a:ln>
        </p:spPr>
      </p:cxnSp>
      <p:cxnSp>
        <p:nvCxnSpPr>
          <p:cNvPr id="44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79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97560"/>
            <a:ext cx="9144000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Poised for New Understanding of Human Nature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571" y="1111120"/>
            <a:ext cx="4782829" cy="584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Revised </a:t>
            </a:r>
            <a:r>
              <a:rPr lang="en-US" sz="2000" i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Sociogenomic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Model of Personality Traits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B.W. Roberts,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J.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Personality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2017</a:t>
            </a:r>
          </a:p>
          <a:p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Social regulation of gene expression in human leukocytes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S.W. Cole…J.T.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Cacioppo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Genome Biology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2007</a:t>
            </a:r>
            <a:endParaRPr lang="en-US" sz="2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2000" i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Behavioural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genetics in criminal court,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Scurich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and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Appelbaum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Nature Human </a:t>
            </a:r>
            <a:r>
              <a:rPr lang="en-US" sz="2000" i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Behaviour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2017)</a:t>
            </a:r>
          </a:p>
          <a:p>
            <a:endParaRPr lang="en-US" sz="2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Behavioral epigenetics: The last nail in the coffin of genetic determinism.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D.F.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Bjorklund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Human Development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2018)</a:t>
            </a: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6" name="Straight Connector 42"/>
          <p:cNvCxnSpPr>
            <a:cxnSpLocks noChangeShapeType="1"/>
          </p:cNvCxnSpPr>
          <p:nvPr/>
        </p:nvCxnSpPr>
        <p:spPr bwMode="auto">
          <a:xfrm>
            <a:off x="201613" y="108373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594674" y="3033907"/>
            <a:ext cx="3404554" cy="3594101"/>
            <a:chOff x="5588000" y="2005624"/>
            <a:chExt cx="3404554" cy="3594101"/>
          </a:xfrm>
        </p:grpSpPr>
        <p:pic>
          <p:nvPicPr>
            <p:cNvPr id="6" name="Picture 5" descr="Tslk_50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00" y="2005624"/>
              <a:ext cx="3404554" cy="35941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8284163" y="2342298"/>
              <a:ext cx="56283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Traits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80375" y="5005435"/>
              <a:ext cx="56283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Pliable Systems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479493" y="4019246"/>
              <a:ext cx="56283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Elastic</a:t>
              </a:r>
            </a:p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Systems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52424" y="3252014"/>
              <a:ext cx="61822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Fluctuating</a:t>
              </a:r>
            </a:p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States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16430" y="4455421"/>
              <a:ext cx="56283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Epigenetic</a:t>
              </a:r>
            </a:p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Systems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44845" y="3972839"/>
              <a:ext cx="56283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DNA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16872" y="2920961"/>
              <a:ext cx="618783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b="0" dirty="0" smtClean="0">
                  <a:solidFill>
                    <a:srgbClr val="FFFFFF"/>
                  </a:solidFill>
                  <a:latin typeface="Arial Narrow"/>
                  <a:ea typeface="ＭＳ Ｐゴシック" charset="0"/>
                  <a:cs typeface="Arial Narrow"/>
                </a:rPr>
                <a:t>Environment</a:t>
              </a:r>
              <a:endParaRPr lang="en-US" sz="1000" b="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14" name="Picture 13" descr="pnas_109_S2_cover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002" y="1162988"/>
            <a:ext cx="1529398" cy="1834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7" name="Line 7"/>
          <p:cNvSpPr>
            <a:spLocks noChangeShapeType="1"/>
          </p:cNvSpPr>
          <p:nvPr/>
        </p:nvSpPr>
        <p:spPr bwMode="auto">
          <a:xfrm>
            <a:off x="3128963" y="4252913"/>
            <a:ext cx="0" cy="365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5" name="Line 15"/>
          <p:cNvSpPr>
            <a:spLocks noChangeShapeType="1"/>
          </p:cNvSpPr>
          <p:nvPr/>
        </p:nvSpPr>
        <p:spPr bwMode="auto">
          <a:xfrm>
            <a:off x="4718050" y="1882775"/>
            <a:ext cx="0" cy="889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9" name="Line 19"/>
          <p:cNvSpPr>
            <a:spLocks noChangeShapeType="1"/>
          </p:cNvSpPr>
          <p:nvPr/>
        </p:nvSpPr>
        <p:spPr bwMode="auto">
          <a:xfrm>
            <a:off x="5514975" y="2041525"/>
            <a:ext cx="0" cy="8604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3" name="Line 23"/>
          <p:cNvSpPr>
            <a:spLocks noChangeShapeType="1"/>
          </p:cNvSpPr>
          <p:nvPr/>
        </p:nvSpPr>
        <p:spPr bwMode="auto">
          <a:xfrm>
            <a:off x="6310313" y="3589338"/>
            <a:ext cx="0" cy="5381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1" y="23953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sz="3600" dirty="0" smtClean="0">
                <a:solidFill>
                  <a:srgbClr val="FFFF00"/>
                </a:solidFill>
                <a:latin typeface="Arial"/>
                <a:cs typeface="Arial"/>
              </a:rPr>
              <a:t>Ancient Roles of Brain Reward Systems</a:t>
            </a:r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2863850" y="4456113"/>
            <a:ext cx="531813" cy="404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86" name="Freeform 6"/>
          <p:cNvSpPr>
            <a:spLocks/>
          </p:cNvSpPr>
          <p:nvPr/>
        </p:nvSpPr>
        <p:spPr bwMode="auto">
          <a:xfrm>
            <a:off x="2997200" y="4252913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0" name="Freeform 10"/>
          <p:cNvSpPr>
            <a:spLocks/>
          </p:cNvSpPr>
          <p:nvPr/>
        </p:nvSpPr>
        <p:spPr bwMode="auto">
          <a:xfrm>
            <a:off x="3792538" y="3763963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0"/>
              </a:cxn>
              <a:cxn ang="0">
                <a:pos x="0" y="0"/>
              </a:cxn>
            </a:cxnLst>
            <a:rect l="0" t="0" r="r" b="b"/>
            <a:pathLst>
              <a:path w="135">
                <a:moveTo>
                  <a:pt x="0" y="0"/>
                </a:moveTo>
                <a:lnTo>
                  <a:pt x="13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1" name="Line 11"/>
          <p:cNvSpPr>
            <a:spLocks noChangeShapeType="1"/>
          </p:cNvSpPr>
          <p:nvPr/>
        </p:nvSpPr>
        <p:spPr bwMode="auto">
          <a:xfrm>
            <a:off x="3924300" y="3763963"/>
            <a:ext cx="0" cy="4984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2" name="Freeform 12"/>
          <p:cNvSpPr>
            <a:spLocks/>
          </p:cNvSpPr>
          <p:nvPr/>
        </p:nvSpPr>
        <p:spPr bwMode="auto">
          <a:xfrm>
            <a:off x="3792538" y="4262438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0"/>
              </a:cxn>
              <a:cxn ang="0">
                <a:pos x="0" y="0"/>
              </a:cxn>
            </a:cxnLst>
            <a:rect l="0" t="0" r="r" b="b"/>
            <a:pathLst>
              <a:path w="135">
                <a:moveTo>
                  <a:pt x="0" y="0"/>
                </a:moveTo>
                <a:lnTo>
                  <a:pt x="13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3" name="Rectangle 13"/>
          <p:cNvSpPr>
            <a:spLocks noChangeArrowheads="1"/>
          </p:cNvSpPr>
          <p:nvPr/>
        </p:nvSpPr>
        <p:spPr bwMode="auto">
          <a:xfrm>
            <a:off x="4452938" y="2338388"/>
            <a:ext cx="530225" cy="2522537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4" name="Freeform 14"/>
          <p:cNvSpPr>
            <a:spLocks/>
          </p:cNvSpPr>
          <p:nvPr/>
        </p:nvSpPr>
        <p:spPr bwMode="auto">
          <a:xfrm>
            <a:off x="4584700" y="1882775"/>
            <a:ext cx="2667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7" name="Rectangle 17"/>
          <p:cNvSpPr>
            <a:spLocks noChangeArrowheads="1"/>
          </p:cNvSpPr>
          <p:nvPr/>
        </p:nvSpPr>
        <p:spPr bwMode="auto">
          <a:xfrm>
            <a:off x="5248275" y="2462213"/>
            <a:ext cx="530225" cy="239871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498" name="Freeform 18"/>
          <p:cNvSpPr>
            <a:spLocks/>
          </p:cNvSpPr>
          <p:nvPr/>
        </p:nvSpPr>
        <p:spPr bwMode="auto">
          <a:xfrm>
            <a:off x="5380038" y="2041525"/>
            <a:ext cx="2667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1" name="Rectangle 21"/>
          <p:cNvSpPr>
            <a:spLocks noChangeArrowheads="1"/>
          </p:cNvSpPr>
          <p:nvPr/>
        </p:nvSpPr>
        <p:spPr bwMode="auto">
          <a:xfrm>
            <a:off x="6043613" y="4049713"/>
            <a:ext cx="531812" cy="8112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2" name="Freeform 22"/>
          <p:cNvSpPr>
            <a:spLocks/>
          </p:cNvSpPr>
          <p:nvPr/>
        </p:nvSpPr>
        <p:spPr bwMode="auto">
          <a:xfrm>
            <a:off x="6178550" y="3589338"/>
            <a:ext cx="2635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0"/>
              </a:cxn>
              <a:cxn ang="0">
                <a:pos x="0" y="0"/>
              </a:cxn>
            </a:cxnLst>
            <a:rect l="0" t="0" r="r" b="b"/>
            <a:pathLst>
              <a:path w="136">
                <a:moveTo>
                  <a:pt x="0" y="0"/>
                </a:moveTo>
                <a:lnTo>
                  <a:pt x="13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6" name="Line 26"/>
          <p:cNvSpPr>
            <a:spLocks noChangeShapeType="1"/>
          </p:cNvSpPr>
          <p:nvPr/>
        </p:nvSpPr>
        <p:spPr bwMode="auto">
          <a:xfrm flipV="1">
            <a:off x="2732088" y="1762125"/>
            <a:ext cx="0" cy="309880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7" name="Line 27"/>
          <p:cNvSpPr>
            <a:spLocks noChangeShapeType="1"/>
          </p:cNvSpPr>
          <p:nvPr/>
        </p:nvSpPr>
        <p:spPr bwMode="auto">
          <a:xfrm flipH="1">
            <a:off x="2728913" y="4086225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4" name="Rectangle 28"/>
          <p:cNvSpPr>
            <a:spLocks noChangeArrowheads="1"/>
          </p:cNvSpPr>
          <p:nvPr/>
        </p:nvSpPr>
        <p:spPr bwMode="auto">
          <a:xfrm>
            <a:off x="2378878" y="3967695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0.1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09" name="Line 29"/>
          <p:cNvSpPr>
            <a:spLocks noChangeShapeType="1"/>
          </p:cNvSpPr>
          <p:nvPr/>
        </p:nvSpPr>
        <p:spPr bwMode="auto">
          <a:xfrm flipH="1">
            <a:off x="2728913" y="3313113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6" name="Rectangle 30"/>
          <p:cNvSpPr>
            <a:spLocks noChangeArrowheads="1"/>
          </p:cNvSpPr>
          <p:nvPr/>
        </p:nvSpPr>
        <p:spPr bwMode="auto">
          <a:xfrm>
            <a:off x="2378878" y="3194583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0.2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11" name="Line 31"/>
          <p:cNvSpPr>
            <a:spLocks noChangeShapeType="1"/>
          </p:cNvSpPr>
          <p:nvPr/>
        </p:nvSpPr>
        <p:spPr bwMode="auto">
          <a:xfrm flipH="1">
            <a:off x="2728913" y="2536825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498" name="Rectangle 32"/>
          <p:cNvSpPr>
            <a:spLocks noChangeArrowheads="1"/>
          </p:cNvSpPr>
          <p:nvPr/>
        </p:nvSpPr>
        <p:spPr bwMode="auto">
          <a:xfrm>
            <a:off x="2378878" y="2419883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0.3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16513" name="Line 33"/>
          <p:cNvSpPr>
            <a:spLocks noChangeShapeType="1"/>
          </p:cNvSpPr>
          <p:nvPr/>
        </p:nvSpPr>
        <p:spPr bwMode="auto">
          <a:xfrm flipH="1">
            <a:off x="2728913" y="1778000"/>
            <a:ext cx="77787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5500" name="Rectangle 34"/>
          <p:cNvSpPr>
            <a:spLocks noChangeArrowheads="1"/>
          </p:cNvSpPr>
          <p:nvPr/>
        </p:nvSpPr>
        <p:spPr bwMode="auto">
          <a:xfrm>
            <a:off x="2378878" y="1646770"/>
            <a:ext cx="26740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0.4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1" name="Rectangle 35"/>
          <p:cNvSpPr>
            <a:spLocks noChangeArrowheads="1"/>
          </p:cNvSpPr>
          <p:nvPr/>
        </p:nvSpPr>
        <p:spPr bwMode="auto">
          <a:xfrm>
            <a:off x="3871913" y="1454150"/>
            <a:ext cx="12837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GB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2" name="Rectangle 36"/>
          <p:cNvSpPr>
            <a:spLocks noChangeArrowheads="1"/>
          </p:cNvSpPr>
          <p:nvPr/>
        </p:nvSpPr>
        <p:spPr bwMode="auto">
          <a:xfrm>
            <a:off x="6149975" y="1454150"/>
            <a:ext cx="269380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ab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3" name="Rectangle 37"/>
          <p:cNvSpPr>
            <a:spLocks noChangeArrowheads="1"/>
          </p:cNvSpPr>
          <p:nvPr/>
        </p:nvSpPr>
        <p:spPr bwMode="auto">
          <a:xfrm>
            <a:off x="4641850" y="1454150"/>
            <a:ext cx="14100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4" name="Rectangle 38"/>
          <p:cNvSpPr>
            <a:spLocks noChangeArrowheads="1"/>
          </p:cNvSpPr>
          <p:nvPr/>
        </p:nvSpPr>
        <p:spPr bwMode="auto">
          <a:xfrm>
            <a:off x="5476875" y="1454150"/>
            <a:ext cx="14100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5" name="Rectangle 39"/>
          <p:cNvSpPr>
            <a:spLocks noChangeArrowheads="1"/>
          </p:cNvSpPr>
          <p:nvPr/>
        </p:nvSpPr>
        <p:spPr bwMode="auto">
          <a:xfrm>
            <a:off x="3078163" y="1454150"/>
            <a:ext cx="12837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6" name="Rectangle 40"/>
          <p:cNvSpPr>
            <a:spLocks noChangeArrowheads="1"/>
          </p:cNvSpPr>
          <p:nvPr/>
        </p:nvSpPr>
        <p:spPr bwMode="auto">
          <a:xfrm rot="-2700000">
            <a:off x="2818000" y="5099249"/>
            <a:ext cx="45948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none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7" name="Rectangle 41"/>
          <p:cNvSpPr>
            <a:spLocks noChangeArrowheads="1"/>
          </p:cNvSpPr>
          <p:nvPr/>
        </p:nvSpPr>
        <p:spPr bwMode="auto">
          <a:xfrm rot="-2700000">
            <a:off x="3632371" y="5082581"/>
            <a:ext cx="41665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DMF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8" name="Rectangle 42"/>
          <p:cNvSpPr>
            <a:spLocks noChangeArrowheads="1"/>
          </p:cNvSpPr>
          <p:nvPr/>
        </p:nvSpPr>
        <p:spPr bwMode="auto">
          <a:xfrm rot="-2700000">
            <a:off x="4154618" y="5195293"/>
            <a:ext cx="737413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2 ug OA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09" name="Rectangle 43"/>
          <p:cNvSpPr>
            <a:spLocks noChangeArrowheads="1"/>
          </p:cNvSpPr>
          <p:nvPr/>
        </p:nvSpPr>
        <p:spPr bwMode="auto">
          <a:xfrm rot="-2700000">
            <a:off x="4828901" y="5243712"/>
            <a:ext cx="876329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3 ug COC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10" name="Rectangle 44"/>
          <p:cNvSpPr>
            <a:spLocks noChangeArrowheads="1"/>
          </p:cNvSpPr>
          <p:nvPr/>
        </p:nvSpPr>
        <p:spPr bwMode="auto">
          <a:xfrm rot="-2700000">
            <a:off x="4889663" y="5550893"/>
            <a:ext cx="1758106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chemeClr val="bg1"/>
                </a:solidFill>
                <a:latin typeface="Arial"/>
                <a:cs typeface="Arial"/>
              </a:rPr>
              <a:t>3 ug COC + 2 ug MI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511" name="Rectangle 45"/>
          <p:cNvSpPr>
            <a:spLocks noChangeArrowheads="1"/>
          </p:cNvSpPr>
          <p:nvPr/>
        </p:nvSpPr>
        <p:spPr bwMode="auto">
          <a:xfrm rot="-5400000">
            <a:off x="1166088" y="3196839"/>
            <a:ext cx="1808563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dance likelihood</a:t>
            </a:r>
          </a:p>
        </p:txBody>
      </p:sp>
      <p:sp>
        <p:nvSpPr>
          <p:cNvPr id="105512" name="Text Box 46"/>
          <p:cNvSpPr txBox="1">
            <a:spLocks noChangeArrowheads="1"/>
          </p:cNvSpPr>
          <p:nvPr/>
        </p:nvSpPr>
        <p:spPr bwMode="auto">
          <a:xfrm>
            <a:off x="4178301" y="6633644"/>
            <a:ext cx="4926010" cy="1846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(Barron et al. </a:t>
            </a:r>
            <a:r>
              <a:rPr lang="en-US" sz="1200" b="0" i="1" dirty="0" smtClean="0">
                <a:solidFill>
                  <a:schemeClr val="bg1"/>
                </a:solidFill>
                <a:latin typeface="Helvetica"/>
                <a:cs typeface="Helvetica"/>
              </a:rPr>
              <a:t>PNAS</a:t>
            </a:r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, 2007; Barron 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et al. </a:t>
            </a:r>
            <a:r>
              <a:rPr lang="en-US" sz="1200" b="0" i="1" dirty="0">
                <a:solidFill>
                  <a:schemeClr val="bg1"/>
                </a:solidFill>
                <a:latin typeface="Helvetica"/>
                <a:cs typeface="Helvetica"/>
              </a:rPr>
              <a:t>J </a:t>
            </a:r>
            <a:r>
              <a:rPr lang="en-US" sz="1200" b="0" i="1" dirty="0" err="1">
                <a:solidFill>
                  <a:schemeClr val="bg1"/>
                </a:solidFill>
                <a:latin typeface="Helvetica"/>
                <a:cs typeface="Helvetica"/>
              </a:rPr>
              <a:t>Exp</a:t>
            </a:r>
            <a:r>
              <a:rPr lang="en-US" sz="1200" b="0" i="1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200" b="0" i="1" dirty="0" err="1">
                <a:solidFill>
                  <a:schemeClr val="bg1"/>
                </a:solidFill>
                <a:latin typeface="Helvetica"/>
                <a:cs typeface="Helvetica"/>
              </a:rPr>
              <a:t>Biol</a:t>
            </a:r>
            <a:r>
              <a:rPr lang="en-US" sz="1200" b="0" i="1" dirty="0">
                <a:solidFill>
                  <a:schemeClr val="bg1"/>
                </a:solidFill>
                <a:latin typeface="Helvetica"/>
                <a:cs typeface="Helvetica"/>
              </a:rPr>
              <a:t>,</a:t>
            </a:r>
            <a:r>
              <a:rPr lang="en-US" sz="1200" b="0" dirty="0">
                <a:solidFill>
                  <a:schemeClr val="bg1"/>
                </a:solidFill>
                <a:latin typeface="Helvetica"/>
                <a:cs typeface="Helvetica"/>
              </a:rPr>
              <a:t> 2009)</a:t>
            </a:r>
          </a:p>
        </p:txBody>
      </p:sp>
      <p:sp>
        <p:nvSpPr>
          <p:cNvPr id="105513" name="Rectangle 49"/>
          <p:cNvSpPr>
            <a:spLocks noChangeArrowheads="1"/>
          </p:cNvSpPr>
          <p:nvPr/>
        </p:nvSpPr>
        <p:spPr bwMode="auto">
          <a:xfrm>
            <a:off x="6604000" y="2160588"/>
            <a:ext cx="1020149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N = 30-50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201613" y="906966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44" name="Group 43"/>
          <p:cNvGrpSpPr/>
          <p:nvPr/>
        </p:nvGrpSpPr>
        <p:grpSpPr>
          <a:xfrm>
            <a:off x="6677025" y="3002487"/>
            <a:ext cx="2074828" cy="1120251"/>
            <a:chOff x="6677025" y="3002487"/>
            <a:chExt cx="2074828" cy="11202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Text Box 47"/>
            <p:cNvSpPr txBox="1">
              <a:spLocks noChangeArrowheads="1"/>
            </p:cNvSpPr>
            <p:nvPr/>
          </p:nvSpPr>
          <p:spPr bwMode="auto">
            <a:xfrm>
              <a:off x="6785050" y="3002487"/>
              <a:ext cx="19668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i="1" dirty="0">
                  <a:solidFill>
                    <a:schemeClr val="bg1"/>
                  </a:solidFill>
                </a:rPr>
                <a:t>OA blocker also</a:t>
              </a:r>
            </a:p>
            <a:p>
              <a:pPr algn="ctr"/>
              <a:r>
                <a:rPr lang="en-US" sz="2000" i="1" dirty="0">
                  <a:solidFill>
                    <a:schemeClr val="bg1"/>
                  </a:solidFill>
                </a:rPr>
                <a:t>blocks cocaine</a:t>
              </a:r>
            </a:p>
            <a:p>
              <a:pPr algn="ctr"/>
              <a:r>
                <a:rPr lang="en-US" sz="2000" i="1" dirty="0" smtClean="0">
                  <a:solidFill>
                    <a:schemeClr val="bg1"/>
                  </a:solidFill>
                </a:rPr>
                <a:t>effect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46" name="Line 48"/>
            <p:cNvSpPr>
              <a:spLocks noChangeShapeType="1"/>
            </p:cNvSpPr>
            <p:nvPr/>
          </p:nvSpPr>
          <p:spPr bwMode="auto">
            <a:xfrm flipH="1">
              <a:off x="6677025" y="3787775"/>
              <a:ext cx="579438" cy="33496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12" charset="0"/>
                <a:ea typeface="+mn-ea"/>
                <a:cs typeface="+mn-cs"/>
              </a:endParaRPr>
            </a:p>
          </p:txBody>
        </p:sp>
      </p:grpSp>
      <p:sp>
        <p:nvSpPr>
          <p:cNvPr id="916489" name="Rectangle 9"/>
          <p:cNvSpPr>
            <a:spLocks noChangeArrowheads="1"/>
          </p:cNvSpPr>
          <p:nvPr/>
        </p:nvSpPr>
        <p:spPr bwMode="auto">
          <a:xfrm>
            <a:off x="3660775" y="3960813"/>
            <a:ext cx="527050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16505" name="Line 25"/>
          <p:cNvSpPr>
            <a:spLocks noChangeShapeType="1"/>
          </p:cNvSpPr>
          <p:nvPr/>
        </p:nvSpPr>
        <p:spPr bwMode="auto">
          <a:xfrm>
            <a:off x="2732088" y="4860925"/>
            <a:ext cx="3975100" cy="0"/>
          </a:xfrm>
          <a:prstGeom prst="line">
            <a:avLst/>
          </a:prstGeom>
          <a:noFill/>
          <a:ln w="30163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4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6"/>
          <p:cNvSpPr txBox="1">
            <a:spLocks/>
          </p:cNvSpPr>
          <p:nvPr/>
        </p:nvSpPr>
        <p:spPr bwMode="auto">
          <a:xfrm>
            <a:off x="3977929" y="6605414"/>
            <a:ext cx="50981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200" b="0" dirty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(Liang, Nguyen, </a:t>
            </a:r>
            <a:r>
              <a:rPr lang="en-US" sz="1200" b="0" dirty="0" err="1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Mattila</a:t>
            </a:r>
            <a:r>
              <a:rPr lang="en-US" sz="1200" b="0" dirty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, Rodriguez-</a:t>
            </a:r>
            <a:r>
              <a:rPr lang="en-US" sz="1200" b="0" dirty="0" err="1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Zas</a:t>
            </a:r>
            <a:r>
              <a:rPr lang="en-US" sz="1200" b="0" dirty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, Seeley &amp; </a:t>
            </a:r>
            <a:r>
              <a:rPr lang="en-US" sz="1200" b="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Robinson </a:t>
            </a:r>
            <a:r>
              <a:rPr lang="en-US" sz="1200" b="0" i="1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Science</a:t>
            </a:r>
            <a:r>
              <a:rPr lang="en-US" sz="1200" b="0" dirty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 </a:t>
            </a:r>
            <a:r>
              <a:rPr lang="en-US" sz="1200" b="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2012) </a:t>
            </a:r>
            <a:endParaRPr lang="en-US" sz="1200" b="0" dirty="0">
              <a:solidFill>
                <a:schemeClr val="bg1"/>
              </a:solidFill>
              <a:ea typeface="Arial" pitchFamily="-123" charset="0"/>
              <a:cs typeface="Arial" pitchFamily="-123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5061" y="1602354"/>
            <a:ext cx="8838493" cy="4755372"/>
            <a:chOff x="155061" y="1602354"/>
            <a:chExt cx="8838493" cy="4755372"/>
          </a:xfrm>
        </p:grpSpPr>
        <p:sp>
          <p:nvSpPr>
            <p:cNvPr id="7" name="Rectangle 6"/>
            <p:cNvSpPr/>
            <p:nvPr/>
          </p:nvSpPr>
          <p:spPr bwMode="auto">
            <a:xfrm>
              <a:off x="155061" y="1602354"/>
              <a:ext cx="8838493" cy="47553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8176" y="1861727"/>
              <a:ext cx="8572263" cy="4252693"/>
              <a:chOff x="312820" y="1801185"/>
              <a:chExt cx="8572263" cy="4252693"/>
            </a:xfrm>
          </p:grpSpPr>
          <p:pic>
            <p:nvPicPr>
              <p:cNvPr id="9" name="Picture 8" descr="ScoutBeeProj_Fig2.tif"/>
              <p:cNvPicPr>
                <a:picLocks noChangeAspect="1"/>
              </p:cNvPicPr>
              <p:nvPr/>
            </p:nvPicPr>
            <p:blipFill>
              <a:blip r:embed="rId2">
                <a:lum contrast="20000"/>
              </a:blip>
              <a:stretch>
                <a:fillRect/>
              </a:stretch>
            </p:blipFill>
            <p:spPr>
              <a:xfrm>
                <a:off x="575943" y="1801185"/>
                <a:ext cx="8309140" cy="4236626"/>
              </a:xfrm>
              <a:prstGeom prst="rect">
                <a:avLst/>
              </a:prstGeom>
            </p:spPr>
          </p:pic>
          <p:sp>
            <p:nvSpPr>
              <p:cNvPr id="10" name="TextBox 126"/>
              <p:cNvSpPr txBox="1">
                <a:spLocks/>
              </p:cNvSpPr>
              <p:nvPr/>
            </p:nvSpPr>
            <p:spPr bwMode="auto">
              <a:xfrm rot="16200000">
                <a:off x="-607424" y="3803218"/>
                <a:ext cx="208670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600" b="0" dirty="0" smtClean="0">
                    <a:solidFill>
                      <a:schemeClr val="tx1"/>
                    </a:solidFill>
                    <a:ea typeface="Arial" pitchFamily="-123" charset="0"/>
                    <a:cs typeface="Arial" pitchFamily="-123" charset="0"/>
                  </a:rPr>
                  <a:t>Expression Ratio (S/N)</a:t>
                </a:r>
                <a:endParaRPr lang="en-US" sz="1600" b="0" dirty="0">
                  <a:solidFill>
                    <a:schemeClr val="tx1"/>
                  </a:solidFill>
                  <a:ea typeface="Arial" pitchFamily="-123" charset="0"/>
                  <a:cs typeface="Arial" pitchFamily="-123" charset="0"/>
                </a:endParaRPr>
              </a:p>
            </p:txBody>
          </p:sp>
          <p:sp>
            <p:nvSpPr>
              <p:cNvPr id="11" name="TextBox 126"/>
              <p:cNvSpPr txBox="1">
                <a:spLocks/>
              </p:cNvSpPr>
              <p:nvPr/>
            </p:nvSpPr>
            <p:spPr bwMode="auto">
              <a:xfrm>
                <a:off x="543851" y="5807657"/>
                <a:ext cx="3641461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0" dirty="0">
                    <a:solidFill>
                      <a:schemeClr val="tx1"/>
                    </a:solidFill>
                    <a:ea typeface="Arial" pitchFamily="-123" charset="0"/>
                    <a:cs typeface="Arial" pitchFamily="-123" charset="0"/>
                  </a:rPr>
                  <a:t>Ratio of Expression </a:t>
                </a:r>
                <a:r>
                  <a:rPr lang="en-US" sz="1600" b="0" dirty="0" smtClean="0">
                    <a:solidFill>
                      <a:schemeClr val="tx1"/>
                    </a:solidFill>
                    <a:ea typeface="Arial" pitchFamily="-123" charset="0"/>
                    <a:cs typeface="Arial" pitchFamily="-123" charset="0"/>
                  </a:rPr>
                  <a:t>Differences (S/N)</a:t>
                </a:r>
                <a:endParaRPr lang="en-US" sz="1600" b="0" dirty="0">
                  <a:solidFill>
                    <a:schemeClr val="tx1"/>
                  </a:solidFill>
                  <a:ea typeface="Arial" pitchFamily="-123" charset="0"/>
                  <a:cs typeface="Arial" pitchFamily="-123" charset="0"/>
                </a:endParaRPr>
              </a:p>
            </p:txBody>
          </p:sp>
        </p:grp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88" y="356401"/>
            <a:ext cx="9144000" cy="5078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Conservation </a:t>
            </a:r>
            <a:r>
              <a:rPr lang="en-US" sz="3600" dirty="0">
                <a:solidFill>
                  <a:srgbClr val="FFFF00"/>
                </a:solidFill>
              </a:rPr>
              <a:t>of </a:t>
            </a:r>
            <a:r>
              <a:rPr lang="en-US" sz="3600" dirty="0" smtClean="0">
                <a:solidFill>
                  <a:srgbClr val="FFFF00"/>
                </a:solidFill>
              </a:rPr>
              <a:t>Novelty-Seeking Genes</a:t>
            </a:r>
            <a:endParaRPr lang="en-US" sz="3600" dirty="0">
              <a:solidFill>
                <a:srgbClr val="FFFF00"/>
              </a:solidFill>
            </a:endParaRPr>
          </a:p>
        </p:txBody>
      </p:sp>
      <p:cxnSp>
        <p:nvCxnSpPr>
          <p:cNvPr id="15" name="Straight Connector 42"/>
          <p:cNvCxnSpPr>
            <a:cxnSpLocks noChangeShapeType="1"/>
          </p:cNvCxnSpPr>
          <p:nvPr/>
        </p:nvCxnSpPr>
        <p:spPr bwMode="auto">
          <a:xfrm>
            <a:off x="201613" y="1268346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" name="Picture 6" descr="beeOn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0750" y="1336527"/>
            <a:ext cx="1737783" cy="86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36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41" name="Text Box 5"/>
          <p:cNvSpPr txBox="1">
            <a:spLocks noChangeArrowheads="1"/>
          </p:cNvSpPr>
          <p:nvPr/>
        </p:nvSpPr>
        <p:spPr bwMode="auto">
          <a:xfrm>
            <a:off x="0" y="182484"/>
            <a:ext cx="9144000" cy="6155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Toolkits for Social Behavior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42"/>
          <p:cNvCxnSpPr>
            <a:cxnSpLocks noChangeShapeType="1"/>
          </p:cNvCxnSpPr>
          <p:nvPr/>
        </p:nvCxnSpPr>
        <p:spPr bwMode="auto">
          <a:xfrm>
            <a:off x="201613" y="911225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0" name="Group 9"/>
          <p:cNvGrpSpPr/>
          <p:nvPr/>
        </p:nvGrpSpPr>
        <p:grpSpPr>
          <a:xfrm>
            <a:off x="248937" y="1166737"/>
            <a:ext cx="8646127" cy="5640711"/>
            <a:chOff x="248937" y="1219200"/>
            <a:chExt cx="8646127" cy="5640711"/>
          </a:xfrm>
        </p:grpSpPr>
        <p:pic>
          <p:nvPicPr>
            <p:cNvPr id="2" name="Picture 1" descr="No_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351" y="1219200"/>
              <a:ext cx="5321300" cy="44164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Honeycomb BaBees_28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264" y="1301437"/>
              <a:ext cx="1828800" cy="1828800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RobG09s OlderBeeFoodExchng_14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37" y="1301437"/>
              <a:ext cx="1828800" cy="1828800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19940" name="Line 4"/>
            <p:cNvSpPr>
              <a:spLocks noChangeShapeType="1"/>
            </p:cNvSpPr>
            <p:nvPr/>
          </p:nvSpPr>
          <p:spPr bwMode="auto">
            <a:xfrm flipV="1">
              <a:off x="6160235" y="2837031"/>
              <a:ext cx="852956" cy="3285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50800" dist="25400" dir="2700000" algn="tl" rotWithShape="0">
                <a:schemeClr val="tx1">
                  <a:alpha val="7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319942" name="Text Box 6"/>
            <p:cNvSpPr txBox="1">
              <a:spLocks noChangeArrowheads="1"/>
            </p:cNvSpPr>
            <p:nvPr/>
          </p:nvSpPr>
          <p:spPr bwMode="auto">
            <a:xfrm>
              <a:off x="3443002" y="6521357"/>
              <a:ext cx="131921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600 </a:t>
              </a:r>
              <a:r>
                <a:rPr lang="en-US" sz="16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mya</a:t>
              </a:r>
              <a:endPara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2122911" y="2837030"/>
              <a:ext cx="271683" cy="3316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50800" dist="25400" dir="2700000" algn="tl" rotWithShape="0">
                <a:schemeClr val="tx1">
                  <a:alpha val="7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3" name="Line 4"/>
            <p:cNvSpPr>
              <a:spLocks noChangeShapeType="1"/>
            </p:cNvSpPr>
            <p:nvPr/>
          </p:nvSpPr>
          <p:spPr bwMode="auto">
            <a:xfrm flipV="1">
              <a:off x="4157369" y="5200925"/>
              <a:ext cx="278764" cy="2393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50800" dist="25400" dir="2700000" algn="tl" rotWithShape="0">
                <a:schemeClr val="tx1">
                  <a:alpha val="7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pic>
          <p:nvPicPr>
            <p:cNvPr id="5" name="Picture 4" descr="RobG02s Flatworm_14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629" y="5506211"/>
              <a:ext cx="2127650" cy="1052004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317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83823"/>
            <a:ext cx="9144000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Poised for New Understanding of Human Nature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266" y="1534445"/>
            <a:ext cx="8771636" cy="4816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45720">
            <a:spAutoFit/>
          </a:bodyPr>
          <a:lstStyle/>
          <a:p>
            <a:r>
              <a:rPr lang="en-GB" sz="2000" dirty="0" smtClean="0">
                <a:solidFill>
                  <a:srgbClr val="FFFFFF"/>
                </a:solidFill>
              </a:rPr>
              <a:t>Animal models reveal the real relationship between genes and </a:t>
            </a:r>
            <a:r>
              <a:rPr lang="en-GB" sz="2000" dirty="0" err="1" smtClean="0">
                <a:solidFill>
                  <a:srgbClr val="FFFFFF"/>
                </a:solidFill>
              </a:rPr>
              <a:t>behavior</a:t>
            </a:r>
            <a:r>
              <a:rPr lang="en-GB" sz="2000" dirty="0" smtClean="0">
                <a:solidFill>
                  <a:srgbClr val="FFFFFF"/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Soldier and Guard bees: Dynamic genome, across time scales, context-dependent effects 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(Avalos, Robinson and Hudson,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unpubl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.) </a:t>
            </a:r>
            <a:endParaRPr lang="en-GB" sz="2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Scout bees: “addicted to altruism,” and with personality differences (Liang et al.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Science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2012)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Wasps and voles: co-opted parental care mechanisms for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eusociality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and romance, respectively (Donaldson &amp; Young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Science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2008; 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Toth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et al.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Science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2007)</a:t>
            </a:r>
          </a:p>
          <a:p>
            <a:endParaRPr lang="en-US" sz="1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GB" sz="2000" dirty="0" smtClean="0">
                <a:solidFill>
                  <a:srgbClr val="FFFFFF"/>
                </a:solidFill>
              </a:rPr>
              <a:t>DNA </a:t>
            </a:r>
            <a:r>
              <a:rPr lang="en-GB" sz="2000" dirty="0">
                <a:solidFill>
                  <a:srgbClr val="FFFFFF"/>
                </a:solidFill>
              </a:rPr>
              <a:t>is not </a:t>
            </a:r>
            <a:r>
              <a:rPr lang="en-GB" sz="2000" dirty="0" smtClean="0">
                <a:solidFill>
                  <a:srgbClr val="FFFFFF"/>
                </a:solidFill>
              </a:rPr>
              <a:t>destiny</a:t>
            </a:r>
          </a:p>
          <a:p>
            <a:endParaRPr lang="en-GB" sz="1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DNA is not “DNA!” --Early life experience changes genome in mice (</a:t>
            </a:r>
            <a:r>
              <a:rPr lang="en-US" sz="20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Bedrosian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et al.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Science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2018)</a:t>
            </a:r>
          </a:p>
          <a:p>
            <a:endParaRPr lang="en-US" sz="10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No GATTACA: abundance of higher order genetic interactions (Giaever et al.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Nature,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2018)</a:t>
            </a:r>
          </a:p>
          <a:p>
            <a:endParaRPr lang="en-US" sz="2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5" name="Straight Connector 42"/>
          <p:cNvCxnSpPr>
            <a:cxnSpLocks noChangeShapeType="1"/>
          </p:cNvCxnSpPr>
          <p:nvPr/>
        </p:nvCxnSpPr>
        <p:spPr bwMode="auto">
          <a:xfrm>
            <a:off x="201613" y="1473189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490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97560"/>
            <a:ext cx="9144000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Poised for New Understanding of Human Nature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571" y="1111120"/>
            <a:ext cx="8812962" cy="6463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Revised </a:t>
            </a:r>
            <a:r>
              <a:rPr lang="en-US" sz="1800" i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Sociogenomic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Model of Personality Traits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B.W. Roberts,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J. 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Personality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2017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Integrate state-trait models with evolutionary biological models to inform assessment and intervention science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Malleability of human traits? Policy implications</a:t>
            </a:r>
          </a:p>
          <a:p>
            <a:endParaRPr lang="en-US" sz="18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Social regulation of gene expression in human leukocytes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S.W. Cole…J.T.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Cacioppo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Genome Biology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2007</a:t>
            </a:r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It’s all in  your head: Expression associated with subjective loneliness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Bees too (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Sen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Sarma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et al. 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Genes, Brain and Behavior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2010)</a:t>
            </a: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1800" i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Behavioural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genetics in criminal court,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Scurich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and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Appelbaum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Nature Human </a:t>
            </a:r>
            <a:r>
              <a:rPr lang="en-US" sz="1800" i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Behaviour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2017)</a:t>
            </a:r>
          </a:p>
          <a:p>
            <a:pPr marL="285750" indent="-285750">
              <a:buFont typeface="Arial"/>
              <a:buChar char="•"/>
            </a:pP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MAOA-L allele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GxE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interactions)</a:t>
            </a: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Behavioral epigenetics: The last nail in the coffin of genetic determinism.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D.F.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Bjorklund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Human Development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2018)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Brain and behavior develop over time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Genes always expressed in context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Epigenetics embeds experience</a:t>
            </a: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6" name="Straight Connector 42"/>
          <p:cNvCxnSpPr>
            <a:cxnSpLocks noChangeShapeType="1"/>
          </p:cNvCxnSpPr>
          <p:nvPr/>
        </p:nvCxnSpPr>
        <p:spPr bwMode="auto">
          <a:xfrm>
            <a:off x="201613" y="108373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747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83823"/>
            <a:ext cx="9144000" cy="1006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347472" indent="-3429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EB00"/>
              </a:buClr>
              <a:buSzPct val="130000"/>
            </a:pPr>
            <a:r>
              <a:rPr lang="en-US" sz="3600" dirty="0" smtClean="0">
                <a:solidFill>
                  <a:srgbClr val="FFFF00"/>
                </a:solidFill>
              </a:rPr>
              <a:t>Technical Challenges to Extending </a:t>
            </a:r>
            <a:r>
              <a:rPr lang="en-US" sz="3600" dirty="0" err="1" smtClean="0">
                <a:solidFill>
                  <a:srgbClr val="FFFF00"/>
                </a:solidFill>
              </a:rPr>
              <a:t>Sociogenomics</a:t>
            </a:r>
            <a:r>
              <a:rPr lang="en-US" sz="3600" dirty="0" smtClean="0">
                <a:solidFill>
                  <a:srgbClr val="FFFF00"/>
                </a:solidFill>
              </a:rPr>
              <a:t> to Humans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266" y="1534445"/>
            <a:ext cx="8771636" cy="4416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45720">
            <a:spAutoFit/>
          </a:bodyPr>
          <a:lstStyle/>
          <a:p>
            <a:r>
              <a:rPr lang="en-GB" sz="2800" i="1" dirty="0" smtClean="0">
                <a:solidFill>
                  <a:srgbClr val="FFFFFF"/>
                </a:solidFill>
              </a:rPr>
              <a:t>Need better ways to measure brain gene expression in humans.</a:t>
            </a:r>
          </a:p>
          <a:p>
            <a:endParaRPr lang="en-GB" sz="28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Autopsy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Blood cells as biomarkers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Brain </a:t>
            </a:r>
            <a:r>
              <a:rPr lang="en-GB" sz="28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organoids</a:t>
            </a: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Disembodied pig brains!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New imaging methods?</a:t>
            </a:r>
          </a:p>
          <a:p>
            <a:endParaRPr lang="en-GB" sz="2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2000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5" name="Straight Connector 42"/>
          <p:cNvCxnSpPr>
            <a:cxnSpLocks noChangeShapeType="1"/>
          </p:cNvCxnSpPr>
          <p:nvPr/>
        </p:nvCxnSpPr>
        <p:spPr bwMode="auto">
          <a:xfrm>
            <a:off x="201613" y="1473189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61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GB-Woese-New-Signage.jpg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532" r="10217" b="1844"/>
          <a:stretch/>
        </p:blipFill>
        <p:spPr>
          <a:xfrm>
            <a:off x="0" y="-871"/>
            <a:ext cx="9143999" cy="685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37364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Some Current and Former Lab Members</a:t>
            </a: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393475" y="3032298"/>
            <a:ext cx="3378201" cy="3240089"/>
            <a:chOff x="3294" y="1707"/>
            <a:chExt cx="2128" cy="2041"/>
          </a:xfrm>
        </p:grpSpPr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294" y="1968"/>
              <a:ext cx="2128" cy="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lnSpc>
                  <a:spcPct val="115000"/>
                </a:lnSpc>
                <a:buAutoNum type="alphaUcPeriod"/>
                <a:defRPr/>
              </a:pPr>
              <a:r>
                <a:rPr lang="en-US" sz="1600" dirty="0" smtClean="0">
                  <a:solidFill>
                    <a:schemeClr val="bg1"/>
                  </a:solidFill>
                </a:rPr>
                <a:t>Bell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</a:rPr>
                <a:t>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Chandrasekaran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b="0" i="1" dirty="0" smtClean="0">
                  <a:solidFill>
                    <a:schemeClr val="bg1"/>
                  </a:solidFill>
                </a:rPr>
                <a:t>(Univ. Michigan)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R. Mendenhall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N</a:t>
              </a:r>
              <a:r>
                <a:rPr lang="en-US" sz="1600" dirty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. Price </a:t>
              </a:r>
              <a:r>
                <a:rPr lang="en-US" sz="1600" b="0" i="1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(</a:t>
              </a:r>
              <a:r>
                <a:rPr lang="en-US" sz="1600" b="0" i="1" dirty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Inst. Systems Biology</a:t>
              </a:r>
              <a:r>
                <a:rPr lang="en-US" sz="1600" b="0" i="1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)</a:t>
              </a: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 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B. Roberts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S</a:t>
              </a:r>
              <a:r>
                <a:rPr lang="en-US" sz="1600" dirty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. Rodriguez-</a:t>
              </a:r>
              <a:r>
                <a:rPr lang="en-US" sz="1600" dirty="0" err="1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Zas</a:t>
              </a:r>
              <a:endParaRPr lang="en-US" sz="1600" dirty="0">
                <a:solidFill>
                  <a:schemeClr val="bg1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endParaRP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S</a:t>
              </a:r>
              <a:r>
                <a:rPr lang="en-US" sz="1600" dirty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. </a:t>
              </a:r>
              <a:r>
                <a:rPr lang="en-US" sz="1600" dirty="0" err="1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Sinha</a:t>
              </a:r>
              <a:endParaRPr lang="en-US" sz="1600" dirty="0" smtClean="0">
                <a:solidFill>
                  <a:schemeClr val="bg1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endParaRP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</a:rPr>
                <a:t>L. Stubbs</a:t>
              </a: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</a:rPr>
                <a:t>D.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Zhai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pPr eaLnBrk="0" hangingPunct="0">
                <a:lnSpc>
                  <a:spcPct val="115000"/>
                </a:lnSpc>
                <a:defRPr/>
              </a:pPr>
              <a:r>
                <a:rPr lang="en-US" sz="1600" dirty="0" smtClean="0">
                  <a:solidFill>
                    <a:schemeClr val="bg1"/>
                  </a:solidFill>
                </a:rPr>
                <a:t>10Bee Team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294" y="1707"/>
              <a:ext cx="135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en-US" sz="2400" dirty="0">
                  <a:solidFill>
                    <a:srgbClr val="FFFF00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Collaborators</a:t>
              </a:r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4299" y="3768883"/>
            <a:ext cx="488103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FF00"/>
                </a:solidFill>
              </a:rPr>
              <a:t>Keck Center for Functional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FFFF00"/>
                </a:solidFill>
              </a:rPr>
              <a:t>and Comparative </a:t>
            </a:r>
            <a:r>
              <a:rPr lang="en-US" sz="1600" dirty="0" smtClean="0">
                <a:solidFill>
                  <a:srgbClr val="FFFF00"/>
                </a:solidFill>
              </a:rPr>
              <a:t>Genomics (Illinois)</a:t>
            </a:r>
            <a:endParaRPr lang="en-US" sz="16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endParaRPr lang="en-US" sz="16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FFFF00"/>
                </a:solidFill>
              </a:rPr>
              <a:t>Honey Bee Genome Sequencing Consortium</a:t>
            </a:r>
          </a:p>
          <a:p>
            <a:pPr algn="ctr" eaLnBrk="0" hangingPunct="0">
              <a:defRPr/>
            </a:pPr>
            <a:endParaRPr lang="en-US" sz="16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en-US" sz="1600" dirty="0" err="1">
                <a:solidFill>
                  <a:srgbClr val="FFFF00"/>
                </a:solidFill>
              </a:rPr>
              <a:t>HymenopteraBase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(C. </a:t>
            </a:r>
            <a:r>
              <a:rPr lang="en-US" sz="1600" dirty="0" err="1" smtClean="0">
                <a:solidFill>
                  <a:srgbClr val="FFFF00"/>
                </a:solidFill>
              </a:rPr>
              <a:t>Elsik</a:t>
            </a:r>
            <a:r>
              <a:rPr lang="en-US" sz="1600" dirty="0" smtClean="0">
                <a:solidFill>
                  <a:srgbClr val="FFFF00"/>
                </a:solidFill>
              </a:rPr>
              <a:t>)</a:t>
            </a:r>
          </a:p>
          <a:p>
            <a:pPr algn="ctr" eaLnBrk="0" hangingPunct="0">
              <a:defRPr/>
            </a:pPr>
            <a:endParaRPr lang="en-US" sz="16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en-US" sz="1600" dirty="0" smtClean="0">
                <a:solidFill>
                  <a:srgbClr val="FFFF00"/>
                </a:solidFill>
              </a:rPr>
              <a:t>BGI</a:t>
            </a:r>
          </a:p>
          <a:p>
            <a:pPr algn="ctr" eaLnBrk="0" hangingPunct="0">
              <a:defRPr/>
            </a:pPr>
            <a:endParaRPr lang="en-US" sz="1600" i="1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en-US" sz="2000" i="1" dirty="0" smtClean="0">
                <a:solidFill>
                  <a:srgbClr val="FFFF00"/>
                </a:solidFill>
              </a:rPr>
              <a:t>Simons Foundation, NIH, NSF, DARPA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57867" y="921616"/>
            <a:ext cx="7339089" cy="3064942"/>
            <a:chOff x="225425" y="921616"/>
            <a:chExt cx="8671531" cy="3064942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25425" y="921616"/>
              <a:ext cx="2520964" cy="306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C. </a:t>
              </a:r>
              <a:r>
                <a:rPr lang="en-US" sz="2000" dirty="0" err="1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Alaux</a:t>
              </a:r>
              <a:endParaRPr lang="en-US" sz="2000" dirty="0" smtClean="0">
                <a:solidFill>
                  <a:schemeClr val="bg1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  <a:latin typeface="Arial" pitchFamily="-123" charset="0"/>
                  <a:ea typeface="ＭＳ Ｐゴシック" pitchFamily="-123" charset="-128"/>
                  <a:cs typeface="ＭＳ Ｐゴシック" pitchFamily="-123" charset="-128"/>
                </a:rPr>
                <a:t>S. Ament</a:t>
              </a:r>
            </a:p>
            <a:p>
              <a:pPr marL="457200" indent="-457200" eaLnBrk="0" hangingPunct="0">
                <a:lnSpc>
                  <a:spcPct val="125000"/>
                </a:lnSpc>
                <a:buAutoNum type="alphaUcPeriod"/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Barron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A.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Brockmann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H. Li-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Byarlay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T.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Gernat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pPr marL="457200" indent="-457200" eaLnBrk="0" hangingPunct="0">
                <a:lnSpc>
                  <a:spcPct val="125000"/>
                </a:lnSpc>
                <a:buAutoNum type="alphaUcPeriod"/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Hamilton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endParaRPr lang="en-US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969453" y="921616"/>
              <a:ext cx="1927503" cy="371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25000"/>
                </a:lnSpc>
                <a:defRPr/>
              </a:pPr>
              <a:endParaRPr lang="en-US" sz="2000" dirty="0">
                <a:solidFill>
                  <a:schemeClr val="bg1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473435" y="921616"/>
              <a:ext cx="1927504" cy="306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B. Jones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K.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Kapheim</a:t>
              </a:r>
              <a:endParaRPr lang="en-US" sz="2000" dirty="0" smtClean="0">
                <a:solidFill>
                  <a:srgbClr val="FFFFFF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M. McNeill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C.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Rittschof</a:t>
              </a:r>
              <a:endParaRPr lang="en-US" sz="2000" dirty="0" smtClean="0">
                <a:solidFill>
                  <a:srgbClr val="FFFFFF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M. Saul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H.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Shpigler</a:t>
              </a:r>
              <a:endParaRPr lang="en-US" sz="2000" dirty="0" smtClean="0">
                <a:solidFill>
                  <a:srgbClr val="FFFFFF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</a:rPr>
                <a:t>I.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Traniello</a:t>
              </a:r>
              <a:endParaRPr lang="en-US" sz="2000" dirty="0" smtClean="0">
                <a:solidFill>
                  <a:srgbClr val="FFFFFF"/>
                </a:solidFill>
              </a:endParaRPr>
            </a:p>
            <a:p>
              <a:pPr eaLnBrk="0" hangingPunct="0">
                <a:lnSpc>
                  <a:spcPct val="125000"/>
                </a:lnSpc>
                <a:defRPr/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721443" y="921616"/>
              <a:ext cx="2288957" cy="114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A. Cash Ahmed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C. Nye</a:t>
              </a:r>
            </a:p>
            <a:p>
              <a:pPr eaLnBrk="0" hangingPunct="0">
                <a:lnSpc>
                  <a:spcPct val="125000"/>
                </a:lnSpc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A.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Sankey</a:t>
              </a:r>
              <a:endParaRPr lang="en-US" sz="2000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42"/>
          <p:cNvCxnSpPr>
            <a:cxnSpLocks noChangeShapeType="1"/>
          </p:cNvCxnSpPr>
          <p:nvPr/>
        </p:nvCxnSpPr>
        <p:spPr bwMode="auto">
          <a:xfrm>
            <a:off x="201613" y="914400"/>
            <a:ext cx="8743950" cy="0"/>
          </a:xfrm>
          <a:prstGeom prst="line">
            <a:avLst/>
          </a:prstGeom>
          <a:noFill/>
          <a:ln w="12700" cmpd="sng">
            <a:solidFill>
              <a:srgbClr val="03DE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370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784" y="116784"/>
            <a:ext cx="8910432" cy="6624432"/>
            <a:chOff x="116784" y="116784"/>
            <a:chExt cx="8910432" cy="6624432"/>
          </a:xfrm>
        </p:grpSpPr>
        <p:pic>
          <p:nvPicPr>
            <p:cNvPr id="409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579" y="3564628"/>
              <a:ext cx="4719637" cy="3176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9764" name="Text Box 4"/>
            <p:cNvSpPr txBox="1">
              <a:spLocks noChangeArrowheads="1"/>
            </p:cNvSpPr>
            <p:nvPr/>
          </p:nvSpPr>
          <p:spPr bwMode="auto">
            <a:xfrm>
              <a:off x="1208642" y="4783590"/>
              <a:ext cx="2407443" cy="738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4800" i="1" dirty="0">
                  <a:solidFill>
                    <a:srgbClr val="FCFF7D"/>
                  </a:solidFill>
                  <a:cs typeface="+mn-cs"/>
                </a:rPr>
                <a:t>Genes</a:t>
              </a:r>
              <a:r>
                <a:rPr lang="en-US" sz="4800" i="1" dirty="0" smtClean="0">
                  <a:solidFill>
                    <a:srgbClr val="FCFF7D"/>
                  </a:solidFill>
                  <a:cs typeface="+mn-cs"/>
                </a:rPr>
                <a:t>?</a:t>
              </a:r>
              <a:endParaRPr lang="en-US" sz="4800" i="1" dirty="0">
                <a:solidFill>
                  <a:srgbClr val="FCFF7D"/>
                </a:solidFill>
                <a:cs typeface="+mn-cs"/>
              </a:endParaRPr>
            </a:p>
          </p:txBody>
        </p:sp>
        <p:sp>
          <p:nvSpPr>
            <p:cNvPr id="629765" name="Text Box 5"/>
            <p:cNvSpPr txBox="1">
              <a:spLocks noChangeArrowheads="1"/>
            </p:cNvSpPr>
            <p:nvPr/>
          </p:nvSpPr>
          <p:spPr bwMode="auto">
            <a:xfrm>
              <a:off x="5549186" y="1411545"/>
              <a:ext cx="2236423" cy="738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4800" i="1" dirty="0">
                  <a:solidFill>
                    <a:srgbClr val="FCFF7D"/>
                  </a:solidFill>
                  <a:cs typeface="+mn-cs"/>
                </a:rPr>
                <a:t>Genes</a:t>
              </a:r>
              <a:r>
                <a:rPr lang="en-US" sz="4800" i="1" dirty="0" smtClean="0">
                  <a:solidFill>
                    <a:srgbClr val="FCFF7D"/>
                  </a:solidFill>
                  <a:cs typeface="+mn-cs"/>
                </a:rPr>
                <a:t>!</a:t>
              </a:r>
              <a:endParaRPr lang="en-US" sz="4800" i="1" dirty="0">
                <a:solidFill>
                  <a:srgbClr val="FCFF7D"/>
                </a:solidFill>
                <a:cs typeface="+mn-cs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6784" y="116784"/>
              <a:ext cx="4591160" cy="3328187"/>
              <a:chOff x="0" y="0"/>
              <a:chExt cx="4591160" cy="332818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0" y="0"/>
                <a:ext cx="4591160" cy="3328187"/>
                <a:chOff x="0" y="0"/>
                <a:chExt cx="4591160" cy="3328187"/>
              </a:xfrm>
            </p:grpSpPr>
            <p:sp>
              <p:nvSpPr>
                <p:cNvPr id="2" name="Rectangle 1"/>
                <p:cNvSpPr/>
                <p:nvPr/>
              </p:nvSpPr>
              <p:spPr bwMode="auto">
                <a:xfrm>
                  <a:off x="0" y="0"/>
                  <a:ext cx="4591160" cy="3328187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charset="0"/>
                  </a:endParaRPr>
                </a:p>
              </p:txBody>
            </p:sp>
            <p:sp>
              <p:nvSpPr>
                <p:cNvPr id="62976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8248" y="2881911"/>
                  <a:ext cx="4554665" cy="4462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t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dirty="0">
                      <a:solidFill>
                        <a:schemeClr val="bg1"/>
                      </a:solidFill>
                      <a:cs typeface="+mn-cs"/>
                    </a:rPr>
                    <a:t>   Football Dynasty</a:t>
                  </a:r>
                </a:p>
              </p:txBody>
            </p:sp>
          </p:grpSp>
          <p:pic>
            <p:nvPicPr>
              <p:cNvPr id="4097" name="Picture 2" descr="Manning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0" t="4862" r="4465" b="13194"/>
              <a:stretch/>
            </p:blipFill>
            <p:spPr bwMode="auto">
              <a:xfrm>
                <a:off x="138071" y="109480"/>
                <a:ext cx="4315019" cy="2839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9856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ChangeArrowheads="1"/>
          </p:cNvSpPr>
          <p:nvPr/>
        </p:nvSpPr>
        <p:spPr bwMode="auto">
          <a:xfrm>
            <a:off x="-61913" y="562243"/>
            <a:ext cx="9334501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cs typeface="+mn-cs"/>
              </a:rPr>
              <a:t>Nature </a:t>
            </a:r>
            <a:r>
              <a:rPr lang="en-US" sz="4000" dirty="0" smtClean="0">
                <a:solidFill>
                  <a:srgbClr val="FFFF00"/>
                </a:solidFill>
                <a:cs typeface="+mn-cs"/>
              </a:rPr>
              <a:t>and Nurture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  <a:cs typeface="+mn-cs"/>
              </a:rPr>
              <a:t>Genes and Environment</a:t>
            </a:r>
            <a:endParaRPr lang="en-US" sz="40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7400" y="2413000"/>
            <a:ext cx="4876800" cy="3251200"/>
            <a:chOff x="2057400" y="2413000"/>
            <a:chExt cx="4876800" cy="3251200"/>
          </a:xfrm>
        </p:grpSpPr>
        <p:pic>
          <p:nvPicPr>
            <p:cNvPr id="61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413000"/>
              <a:ext cx="2438400" cy="3251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413000"/>
              <a:ext cx="2438400" cy="3251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871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ChangeArrowheads="1"/>
          </p:cNvSpPr>
          <p:nvPr/>
        </p:nvSpPr>
        <p:spPr bwMode="auto">
          <a:xfrm>
            <a:off x="-61913" y="562243"/>
            <a:ext cx="9334501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cs typeface="+mn-cs"/>
              </a:rPr>
              <a:t>Nature </a:t>
            </a:r>
            <a:r>
              <a:rPr lang="en-US" sz="4000" dirty="0" smtClean="0">
                <a:solidFill>
                  <a:srgbClr val="FFFF00"/>
                </a:solidFill>
                <a:cs typeface="+mn-cs"/>
              </a:rPr>
              <a:t>and Nurture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  <a:cs typeface="+mn-cs"/>
              </a:rPr>
              <a:t>Genes and Environment</a:t>
            </a:r>
            <a:endParaRPr lang="en-US" sz="40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7400" y="2413000"/>
            <a:ext cx="4876800" cy="3251200"/>
            <a:chOff x="2057400" y="2413000"/>
            <a:chExt cx="4876800" cy="3251200"/>
          </a:xfrm>
        </p:grpSpPr>
        <p:pic>
          <p:nvPicPr>
            <p:cNvPr id="61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413000"/>
              <a:ext cx="2438400" cy="3251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413000"/>
              <a:ext cx="2438400" cy="3251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166501" y="1507091"/>
            <a:ext cx="275072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 smtClean="0">
                <a:solidFill>
                  <a:srgbClr val="FF0000"/>
                </a:solidFill>
              </a:rPr>
              <a:t>X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332547" y="4351142"/>
            <a:ext cx="8478906" cy="1325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797" y="4521308"/>
            <a:ext cx="1641876" cy="984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Genome</a:t>
            </a:r>
          </a:p>
          <a:p>
            <a:pPr algn="ctr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DNA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0543" y="4521308"/>
            <a:ext cx="2827898" cy="984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22228B"/>
                </a:solidFill>
                <a:sym typeface="Wingdings"/>
              </a:rPr>
              <a:t>Transcriptome</a:t>
            </a:r>
            <a:endParaRPr lang="en-US" dirty="0" smtClean="0">
              <a:solidFill>
                <a:srgbClr val="22228B"/>
              </a:solidFill>
              <a:sym typeface="Wingdings"/>
            </a:endParaRPr>
          </a:p>
          <a:p>
            <a:pPr algn="ctr"/>
            <a:r>
              <a:rPr lang="en-US" i="1" dirty="0" smtClean="0">
                <a:solidFill>
                  <a:srgbClr val="22228B"/>
                </a:solidFill>
                <a:sym typeface="Wingdings"/>
              </a:rPr>
              <a:t>RNA</a:t>
            </a:r>
            <a:endParaRPr lang="en-US" i="1" dirty="0">
              <a:solidFill>
                <a:srgbClr val="22228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7688" y="4767529"/>
            <a:ext cx="48084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sym typeface="Wingdings"/>
              </a:rPr>
              <a:t>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3312" y="4521308"/>
            <a:ext cx="1756891" cy="984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22228B"/>
                </a:solidFill>
                <a:sym typeface="Wingdings"/>
              </a:rPr>
              <a:t>Behavior</a:t>
            </a:r>
          </a:p>
          <a:p>
            <a:pPr algn="ctr"/>
            <a:r>
              <a:rPr lang="en-US" i="1" dirty="0" smtClean="0">
                <a:solidFill>
                  <a:srgbClr val="22228B"/>
                </a:solidFill>
                <a:sym typeface="Wingdings"/>
              </a:rPr>
              <a:t> Protein</a:t>
            </a:r>
            <a:endParaRPr lang="en-US" i="1" dirty="0">
              <a:solidFill>
                <a:srgbClr val="22228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0456" y="4767529"/>
            <a:ext cx="480840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sym typeface="Wingdings"/>
              </a:rPr>
              <a:t>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1986583" y="2363299"/>
            <a:ext cx="5170834" cy="2164522"/>
          </a:xfrm>
          <a:prstGeom prst="downArrow">
            <a:avLst>
              <a:gd name="adj1" fmla="val 71212"/>
              <a:gd name="adj2" fmla="val 64789"/>
            </a:avLst>
          </a:prstGeom>
          <a:solidFill>
            <a:srgbClr val="FBFBD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631810" name="Rectangle 2"/>
          <p:cNvSpPr>
            <a:spLocks noChangeArrowheads="1"/>
          </p:cNvSpPr>
          <p:nvPr/>
        </p:nvSpPr>
        <p:spPr bwMode="auto">
          <a:xfrm>
            <a:off x="-61913" y="608409"/>
            <a:ext cx="9334501" cy="12311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cs typeface="+mn-cs"/>
              </a:rPr>
              <a:t>Nature </a:t>
            </a:r>
            <a:r>
              <a:rPr lang="en-US" sz="4000" dirty="0" smtClean="0">
                <a:solidFill>
                  <a:srgbClr val="FFFF00"/>
                </a:solidFill>
                <a:cs typeface="+mn-cs"/>
              </a:rPr>
              <a:t>and Nurture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  <a:cs typeface="+mn-cs"/>
              </a:rPr>
              <a:t>Genes and Environment</a:t>
            </a:r>
            <a:endParaRPr lang="en-US" sz="4000" dirty="0">
              <a:solidFill>
                <a:srgbClr val="FFFF00"/>
              </a:solidFill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08509" y="6372662"/>
            <a:ext cx="2147147" cy="408037"/>
            <a:chOff x="6798227" y="6271084"/>
            <a:chExt cx="2147147" cy="408037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7131852" y="6271084"/>
              <a:ext cx="181352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200" b="0" dirty="0" smtClean="0">
                  <a:solidFill>
                    <a:schemeClr val="bg1"/>
                  </a:solidFill>
                </a:rPr>
                <a:t>(Robinson </a:t>
              </a:r>
              <a:r>
                <a:rPr lang="en-US" sz="1200" b="0" i="1" dirty="0" smtClean="0">
                  <a:solidFill>
                    <a:schemeClr val="bg1"/>
                  </a:solidFill>
                </a:rPr>
                <a:t>Science,</a:t>
              </a:r>
              <a:r>
                <a:rPr lang="en-US" sz="1200" b="0" dirty="0" smtClean="0">
                  <a:solidFill>
                    <a:schemeClr val="bg1"/>
                  </a:solidFill>
                </a:rPr>
                <a:t> 2004)</a:t>
              </a: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6798227" y="6494455"/>
              <a:ext cx="214714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200" b="0" dirty="0" smtClean="0">
                  <a:solidFill>
                    <a:schemeClr val="bg1"/>
                  </a:solidFill>
                </a:rPr>
                <a:t>(Robinson</a:t>
              </a:r>
              <a:r>
                <a:rPr lang="en-US" sz="1200" b="0" dirty="0">
                  <a:solidFill>
                    <a:schemeClr val="bg1"/>
                  </a:solidFill>
                </a:rPr>
                <a:t> et </a:t>
              </a:r>
              <a:r>
                <a:rPr lang="en-US" sz="1200" b="0" dirty="0" smtClean="0">
                  <a:solidFill>
                    <a:schemeClr val="bg1"/>
                  </a:solidFill>
                </a:rPr>
                <a:t>al. </a:t>
              </a:r>
              <a:r>
                <a:rPr lang="en-US" sz="1200" b="0" i="1" dirty="0">
                  <a:solidFill>
                    <a:schemeClr val="bg1"/>
                  </a:solidFill>
                </a:rPr>
                <a:t>Science,</a:t>
              </a:r>
              <a:r>
                <a:rPr lang="en-US" sz="1200" b="0" dirty="0">
                  <a:solidFill>
                    <a:schemeClr val="bg1"/>
                  </a:solidFill>
                </a:rPr>
                <a:t> </a:t>
              </a:r>
              <a:r>
                <a:rPr lang="en-US" sz="1200" b="0" dirty="0" smtClean="0">
                  <a:solidFill>
                    <a:schemeClr val="bg1"/>
                  </a:solidFill>
                </a:rPr>
                <a:t>2008)</a:t>
              </a:r>
              <a:endParaRPr lang="en-US" sz="12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60873" y="2461936"/>
            <a:ext cx="3448635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Environment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9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1" name="Text Box 3"/>
          <p:cNvSpPr txBox="1">
            <a:spLocks noChangeArrowheads="1"/>
          </p:cNvSpPr>
          <p:nvPr/>
        </p:nvSpPr>
        <p:spPr bwMode="auto">
          <a:xfrm>
            <a:off x="6902" y="237181"/>
            <a:ext cx="9144000" cy="553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 System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84" charset="0"/>
            </a:endParaRPr>
          </a:p>
        </p:txBody>
      </p:sp>
      <p:sp>
        <p:nvSpPr>
          <p:cNvPr id="1343492" name="Text Box 4"/>
          <p:cNvSpPr txBox="1">
            <a:spLocks noChangeArrowheads="1"/>
          </p:cNvSpPr>
          <p:nvPr/>
        </p:nvSpPr>
        <p:spPr bwMode="auto">
          <a:xfrm>
            <a:off x="6783388" y="1328738"/>
            <a:ext cx="184150" cy="1311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23" charset="0"/>
              <a:ea typeface="+mn-ea"/>
              <a:cs typeface="ＭＳ Ｐゴシック" pitchFamily="-123" charset="-128"/>
            </a:endParaRPr>
          </a:p>
          <a:p>
            <a:pPr>
              <a:defRPr/>
            </a:pPr>
            <a:endParaRPr lang="en-US" sz="2800" i="1">
              <a:solidFill>
                <a:srgbClr val="FFFF00"/>
              </a:solidFill>
              <a:latin typeface="Arial" pitchFamily="-123" charset="0"/>
              <a:ea typeface="+mn-ea"/>
              <a:cs typeface="ＭＳ Ｐゴシック" pitchFamily="-123" charset="-128"/>
            </a:endParaRPr>
          </a:p>
          <a:p>
            <a:pPr>
              <a:defRPr/>
            </a:pPr>
            <a:endParaRPr lang="en-US" sz="2800" i="1">
              <a:solidFill>
                <a:srgbClr val="FFFF00"/>
              </a:solidFill>
              <a:latin typeface="Arial" pitchFamily="-123" charset="0"/>
              <a:ea typeface="+mn-ea"/>
              <a:cs typeface="ＭＳ Ｐゴシック" pitchFamily="-123" charset="-128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950164" y="6623534"/>
            <a:ext cx="115414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0" i="1" dirty="0" smtClean="0">
                <a:solidFill>
                  <a:schemeClr val="bg1"/>
                </a:solidFill>
              </a:rPr>
              <a:t>New York Times</a:t>
            </a:r>
            <a:endParaRPr lang="en-US" sz="1200" b="0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BeeMetropolis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13" y="1076325"/>
            <a:ext cx="4174068" cy="552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8533" y="1407141"/>
            <a:ext cx="4538134" cy="3877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" pitchFamily="84" charset="0"/>
              </a:rPr>
              <a:t>Division of labor in honey bee colonies</a:t>
            </a:r>
          </a:p>
          <a:p>
            <a:pPr marL="457200" indent="-457200"/>
            <a:endParaRPr lang="en-US" sz="2800" i="1" dirty="0">
              <a:solidFill>
                <a:srgbClr val="FFFFFF"/>
              </a:solidFill>
              <a:latin typeface="Helvetica" pitchFamily="84" charset="0"/>
            </a:endParaRPr>
          </a:p>
          <a:p>
            <a:pPr marL="457200" indent="-457200"/>
            <a:r>
              <a:rPr lang="en-US" sz="2800" i="1" dirty="0" smtClean="0">
                <a:solidFill>
                  <a:srgbClr val="FFFFFF"/>
                </a:solidFill>
                <a:latin typeface="Helvetica" pitchFamily="84" charset="0"/>
              </a:rPr>
              <a:t>Extreme Behavioral States</a:t>
            </a:r>
          </a:p>
          <a:p>
            <a:pPr marL="457200" indent="-457200"/>
            <a:r>
              <a:rPr lang="en-US" sz="2800" i="1" dirty="0">
                <a:solidFill>
                  <a:srgbClr val="FFFFFF"/>
                </a:solidFill>
                <a:latin typeface="Helvetica" pitchFamily="84" charset="0"/>
              </a:rPr>
              <a:t>	</a:t>
            </a:r>
            <a:r>
              <a:rPr lang="en-US" sz="2800" dirty="0" smtClean="0">
                <a:solidFill>
                  <a:srgbClr val="FFFFFF"/>
                </a:solidFill>
                <a:latin typeface="Helvetica" pitchFamily="84" charset="0"/>
              </a:rPr>
              <a:t>Nurses, Builders, Foragers, Scouts, Guards, Soldiers, Scouts, Undertakers and more.</a:t>
            </a:r>
            <a:endParaRPr lang="en-US" sz="2800" dirty="0">
              <a:solidFill>
                <a:srgbClr val="FFFFFF"/>
              </a:solidFill>
              <a:latin typeface="Helvetica" pitchFamily="8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01487" y="917575"/>
            <a:ext cx="87433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3DE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val="32744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nn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152154</TotalTime>
  <Words>1807</Words>
  <Application>Microsoft Macintosh PowerPoint</Application>
  <PresentationFormat>On-screen Show (4:3)</PresentationFormat>
  <Paragraphs>425</Paragraphs>
  <Slides>46</Slides>
  <Notes>43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Penn11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Brain Responses to Social Information Involve Evolutionarily Conserved Mechanisms?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Artist</dc:creator>
  <cp:lastModifiedBy>Gene Robinson</cp:lastModifiedBy>
  <cp:revision>942</cp:revision>
  <cp:lastPrinted>2003-01-29T22:33:18Z</cp:lastPrinted>
  <dcterms:created xsi:type="dcterms:W3CDTF">2002-02-01T21:57:17Z</dcterms:created>
  <dcterms:modified xsi:type="dcterms:W3CDTF">2018-05-12T19:32:51Z</dcterms:modified>
</cp:coreProperties>
</file>